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 id="2147483721" r:id="rId2"/>
  </p:sldMasterIdLst>
  <p:notesMasterIdLst>
    <p:notesMasterId r:id="rId9"/>
  </p:notesMasterIdLst>
  <p:handoutMasterIdLst>
    <p:handoutMasterId r:id="rId10"/>
  </p:handoutMasterIdLst>
  <p:sldIdLst>
    <p:sldId id="283" r:id="rId3"/>
    <p:sldId id="373" r:id="rId4"/>
    <p:sldId id="385" r:id="rId5"/>
    <p:sldId id="316" r:id="rId6"/>
    <p:sldId id="366" r:id="rId7"/>
    <p:sldId id="306" r:id="rId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44" userDrawn="1">
          <p15:clr>
            <a:srgbClr val="A4A3A4"/>
          </p15:clr>
        </p15:guide>
        <p15:guide id="2" pos="3840" userDrawn="1">
          <p15:clr>
            <a:srgbClr val="A4A3A4"/>
          </p15:clr>
        </p15:guide>
        <p15:guide id="3" pos="264" userDrawn="1">
          <p15:clr>
            <a:srgbClr val="A4A3A4"/>
          </p15:clr>
        </p15:guide>
        <p15:guide id="4" pos="5496" userDrawn="1">
          <p15:clr>
            <a:srgbClr val="A4A3A4"/>
          </p15:clr>
        </p15:guide>
        <p15:guide id="5" pos="4248" userDrawn="1">
          <p15:clr>
            <a:srgbClr val="A4A3A4"/>
          </p15:clr>
        </p15:guide>
        <p15:guide id="6" orient="horz" pos="1224" userDrawn="1">
          <p15:clr>
            <a:srgbClr val="A4A3A4"/>
          </p15:clr>
        </p15:guide>
        <p15:guide id="7" pos="7152" userDrawn="1">
          <p15:clr>
            <a:srgbClr val="A4A3A4"/>
          </p15:clr>
        </p15:guide>
        <p15:guide id="8" orient="horz" pos="360" userDrawn="1">
          <p15:clr>
            <a:srgbClr val="A4A3A4"/>
          </p15:clr>
        </p15:guide>
        <p15:guide id="9" pos="4992" userDrawn="1">
          <p15:clr>
            <a:srgbClr val="A4A3A4"/>
          </p15:clr>
        </p15:guide>
        <p15:guide id="10" orient="horz" pos="3960" userDrawn="1">
          <p15:clr>
            <a:srgbClr val="A4A3A4"/>
          </p15:clr>
        </p15:guide>
        <p15:guide id="11" orient="horz" pos="3864" userDrawn="1">
          <p15:clr>
            <a:srgbClr val="A4A3A4"/>
          </p15:clr>
        </p15:guide>
        <p15:guide id="12" pos="216" userDrawn="1">
          <p15:clr>
            <a:srgbClr val="A4A3A4"/>
          </p15:clr>
        </p15:guide>
        <p15:guide id="13" pos="5136" userDrawn="1">
          <p15:clr>
            <a:srgbClr val="A4A3A4"/>
          </p15:clr>
        </p15:guide>
        <p15:guide id="14" pos="7464" userDrawn="1">
          <p15:clr>
            <a:srgbClr val="A4A3A4"/>
          </p15:clr>
        </p15:guide>
        <p15:guide id="15" orient="horz" pos="864" userDrawn="1">
          <p15:clr>
            <a:srgbClr val="A4A3A4"/>
          </p15:clr>
        </p15:guide>
        <p15:guide id="16" orient="horz" pos="2304"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guide id="3" orient="horz" pos="279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ED392E-E742-997F-49BB-5677E43E048F}" name="Dat Nguyen" initials="DN" userId="S::dnguyen@corcept.com::5b8d79cf-b26c-4e19-8f5a-c40b0b6417b9" providerId="AD"/>
  <p188:author id="{6A290B33-3821-6A1D-2EE8-80E441FD99B1}" name="Arnav Choksi" initials="AC" userId="S::AChoksi@pvaluecomm.com::4cfa6439-6108-4ce2-bfd1-0caebef24bc1" providerId="AD"/>
  <p188:author id="{26586537-AF53-0AAB-286E-86A00D1502A8}" name="Julianne Lawless" initials="JL" userId="S::Jlawless@pvaluecomm.com::64f2f5c8-f6ab-4a97-8f64-98f989e40cb4" providerId="AD"/>
  <p188:author id="{0F387055-7F3A-9B71-0266-5DDEB265881E}" name="Jessica D'Amico" initials="JD" userId="S::JDamico@pvaluecomm.com::33a1a6fe-a80d-47fa-80a8-c032ff7cc7ed" providerId="AD"/>
  <p188:author id="{35860B64-E792-8AE6-638C-656CAAC14D65}" name="Erin Blain" initials="EB" userId="S::EBlain@pvaluegroup.com::006da94b-132e-4713-b5de-6064eaecaf02" providerId="AD"/>
  <p188:author id="{3A72D082-F06F-A535-3C6D-BD47E7BEF869}" name="Aleah Mobley" initials="AM" userId="S::amobley@pvaluecomm.com::3beb8fe7-1628-4cc7-9eea-e09f45618a79" providerId="AD"/>
  <p188:author id="{03F5D884-9B91-7F66-DFC8-E7EB1863F69A}" name="Elizabeth Roccanova" initials="ER" userId="S::ERoccanova@pvaluegroup.com::ffc1eb90-db80-4233-8deb-98b5a8507587" providerId="AD"/>
  <p188:author id="{6A54E494-2317-5D1C-5414-D0037CC1B9AE}" name="Vihitaben Patel" initials="VP" userId="S::vpatel@pvaluecomm.com::5aa7e150-72eb-493f-9d8a-477d338d6b28" providerId="AD"/>
  <p188:author id="{2D46D69C-E57E-8B96-DBB5-3254868002EF}" name="Linneah Deighton" initials="LD" userId="S::ldeighton@pvaluegroup.com::3fc98eee-ab87-4e88-b077-e16da4340aff" providerId="AD"/>
  <p188:author id="{0C83F4B7-292E-06DC-8B61-A6D056DDC0CE}" name="Jeff Kennigseder" initials="JK" userId="S::JKennigseder@pvaluegroup.com::2b1098f2-03b8-4099-bfc2-58b3ae153d16" providerId="AD"/>
  <p188:author id="{6DCEC2D2-034A-663A-BEDD-550F048D1648}" name="Paul Scaglione" initials="PS" userId="S::pscaglione@pvaluegroup.com::1c32fb70-88f8-4a04-9b9d-cf7500e59149" providerId="AD"/>
  <p188:author id="{C7F6CFF4-C2DC-58FE-57B8-EE516652230E}" name="Julianne Lawless" initials="JL" userId="S::JLawless@pvaluecomm.com::64f2f5c8-f6ab-4a97-8f64-98f989e40c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Emily Palmer" initials="EP" lastIdx="3" clrIdx="6">
    <p:extLst>
      <p:ext uri="{19B8F6BF-5375-455C-9EA6-DF929625EA0E}">
        <p15:presenceInfo xmlns:p15="http://schemas.microsoft.com/office/powerpoint/2012/main" userId="S::epalmer@pvaluecomm.com::91e8208b-c53d-406b-aba1-b2755268a925" providerId="AD"/>
      </p:ext>
    </p:extLst>
  </p:cmAuthor>
  <p:cmAuthor id="1" name="Giang Nguyen" initials="GN" lastIdx="40" clrIdx="0">
    <p:extLst>
      <p:ext uri="{19B8F6BF-5375-455C-9EA6-DF929625EA0E}">
        <p15:presenceInfo xmlns:p15="http://schemas.microsoft.com/office/powerpoint/2012/main" userId="S::Gnguyen@pvaluecomm.com::3fb6b834-7b2e-4083-8485-71368bb198d2" providerId="AD"/>
      </p:ext>
    </p:extLst>
  </p:cmAuthor>
  <p:cmAuthor id="8" name="Brian Scaglione" initials="BS" lastIdx="5" clrIdx="7">
    <p:extLst>
      <p:ext uri="{19B8F6BF-5375-455C-9EA6-DF929625EA0E}">
        <p15:presenceInfo xmlns:p15="http://schemas.microsoft.com/office/powerpoint/2012/main" userId="S::bscaglione@pvaluegroup.com::79b8b01a-f4ac-4f39-b8c0-91fb756b6f43" providerId="AD"/>
      </p:ext>
    </p:extLst>
  </p:cmAuthor>
  <p:cmAuthor id="2" name="Barbara Bekiesz" initials="BB" lastIdx="6" clrIdx="1">
    <p:extLst>
      <p:ext uri="{19B8F6BF-5375-455C-9EA6-DF929625EA0E}">
        <p15:presenceInfo xmlns:p15="http://schemas.microsoft.com/office/powerpoint/2012/main" userId="S::bbekiesz@pvaluecomm.com::efdddecf-9774-4f87-ab87-4cb6dd6fd683" providerId="AD"/>
      </p:ext>
    </p:extLst>
  </p:cmAuthor>
  <p:cmAuthor id="9" name="Arnav Choksi" initials="AC" lastIdx="5" clrIdx="8">
    <p:extLst>
      <p:ext uri="{19B8F6BF-5375-455C-9EA6-DF929625EA0E}">
        <p15:presenceInfo xmlns:p15="http://schemas.microsoft.com/office/powerpoint/2012/main" userId="S::AChoksi@pvaluecomm.com::4cfa6439-6108-4ce2-bfd1-0caebef24bc1" providerId="AD"/>
      </p:ext>
    </p:extLst>
  </p:cmAuthor>
  <p:cmAuthor id="3" name="Dat Nguyen" initials="DN" lastIdx="58" clrIdx="2">
    <p:extLst>
      <p:ext uri="{19B8F6BF-5375-455C-9EA6-DF929625EA0E}">
        <p15:presenceInfo xmlns:p15="http://schemas.microsoft.com/office/powerpoint/2012/main" userId="S::dnguyen@corcept.com::5b8d79cf-b26c-4e19-8f5a-c40b0b6417b9" providerId="AD"/>
      </p:ext>
    </p:extLst>
  </p:cmAuthor>
  <p:cmAuthor id="10" name="Paul Scaglione" initials="PS" lastIdx="1" clrIdx="9">
    <p:extLst>
      <p:ext uri="{19B8F6BF-5375-455C-9EA6-DF929625EA0E}">
        <p15:presenceInfo xmlns:p15="http://schemas.microsoft.com/office/powerpoint/2012/main" userId="S::pscaglione@pvaluecomm.com::1c32fb70-88f8-4a04-9b9d-cf7500e59149" providerId="AD"/>
      </p:ext>
    </p:extLst>
  </p:cmAuthor>
  <p:cmAuthor id="4" name="Diana Joung" initials="DJ" lastIdx="21" clrIdx="3">
    <p:extLst>
      <p:ext uri="{19B8F6BF-5375-455C-9EA6-DF929625EA0E}">
        <p15:presenceInfo xmlns:p15="http://schemas.microsoft.com/office/powerpoint/2012/main" userId="S::djoung@pvaluecomm.com::93dcbd0f-89e4-4e47-a0ec-f6c80ef76e78" providerId="AD"/>
      </p:ext>
    </p:extLst>
  </p:cmAuthor>
  <p:cmAuthor id="5" name="R.A. Feelders" initials="RF" lastIdx="9" clrIdx="4">
    <p:extLst>
      <p:ext uri="{19B8F6BF-5375-455C-9EA6-DF929625EA0E}">
        <p15:presenceInfo xmlns:p15="http://schemas.microsoft.com/office/powerpoint/2012/main" userId="S-1-5-21-932686498-1610486119-1155464205-12896" providerId="AD"/>
      </p:ext>
    </p:extLst>
  </p:cmAuthor>
  <p:cmAuthor id="6" name="Vivian" initials="VF"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FF00FF"/>
    <a:srgbClr val="BDEDDA"/>
    <a:srgbClr val="9FE5C9"/>
    <a:srgbClr val="F2F4F7"/>
    <a:srgbClr val="FFFFFF"/>
    <a:srgbClr val="9E5ECE"/>
    <a:srgbClr val="8C3FC5"/>
    <a:srgbClr val="DEE1E2"/>
    <a:srgbClr val="84DD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8" autoAdjust="0"/>
    <p:restoredTop sz="89116" autoAdjust="0"/>
  </p:normalViewPr>
  <p:slideViewPr>
    <p:cSldViewPr snapToGrid="0">
      <p:cViewPr varScale="1">
        <p:scale>
          <a:sx n="63" d="100"/>
          <a:sy n="63" d="100"/>
        </p:scale>
        <p:origin x="648" y="52"/>
      </p:cViewPr>
      <p:guideLst>
        <p:guide orient="horz" pos="744"/>
        <p:guide pos="3840"/>
        <p:guide pos="264"/>
        <p:guide pos="5496"/>
        <p:guide pos="4248"/>
        <p:guide orient="horz" pos="1224"/>
        <p:guide pos="7152"/>
        <p:guide orient="horz" pos="360"/>
        <p:guide pos="4992"/>
        <p:guide orient="horz" pos="3960"/>
        <p:guide orient="horz" pos="3864"/>
        <p:guide pos="216"/>
        <p:guide pos="5136"/>
        <p:guide pos="7464"/>
        <p:guide orient="horz" pos="864"/>
        <p:guide orient="horz" pos="230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46" d="100"/>
          <a:sy n="46" d="100"/>
        </p:scale>
        <p:origin x="2732" y="32"/>
      </p:cViewPr>
      <p:guideLst>
        <p:guide orient="horz" pos="3024"/>
        <p:guide pos="2304"/>
        <p:guide orient="horz" pos="279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8748A5-BC4E-40D8-94BB-6F3B98293CF3}"/>
              </a:ext>
            </a:extLst>
          </p:cNvPr>
          <p:cNvSpPr>
            <a:spLocks noGrp="1"/>
          </p:cNvSpPr>
          <p:nvPr>
            <p:ph type="hdr" sz="quarter"/>
          </p:nvPr>
        </p:nvSpPr>
        <p:spPr>
          <a:xfrm>
            <a:off x="1" y="1"/>
            <a:ext cx="3170238" cy="481013"/>
          </a:xfrm>
          <a:prstGeom prst="rect">
            <a:avLst/>
          </a:prstGeom>
        </p:spPr>
        <p:txBody>
          <a:bodyPr vert="horz" lIns="91427" tIns="45714" rIns="91427" bIns="45714" rtlCol="0"/>
          <a:lstStyle>
            <a:lvl1pPr algn="l">
              <a:defRPr sz="1200"/>
            </a:lvl1pPr>
          </a:lstStyle>
          <a:p>
            <a:endParaRPr lang="en-US"/>
          </a:p>
        </p:txBody>
      </p:sp>
      <p:sp>
        <p:nvSpPr>
          <p:cNvPr id="3" name="Date Placeholder 2">
            <a:extLst>
              <a:ext uri="{FF2B5EF4-FFF2-40B4-BE49-F238E27FC236}">
                <a16:creationId xmlns:a16="http://schemas.microsoft.com/office/drawing/2014/main" id="{DC728BD2-684F-4523-9350-E5437442C1BA}"/>
              </a:ext>
            </a:extLst>
          </p:cNvPr>
          <p:cNvSpPr>
            <a:spLocks noGrp="1"/>
          </p:cNvSpPr>
          <p:nvPr>
            <p:ph type="dt" sz="quarter" idx="1"/>
          </p:nvPr>
        </p:nvSpPr>
        <p:spPr>
          <a:xfrm>
            <a:off x="4143375" y="1"/>
            <a:ext cx="3170238" cy="481013"/>
          </a:xfrm>
          <a:prstGeom prst="rect">
            <a:avLst/>
          </a:prstGeom>
        </p:spPr>
        <p:txBody>
          <a:bodyPr vert="horz" lIns="91427" tIns="45714" rIns="91427" bIns="45714" rtlCol="0"/>
          <a:lstStyle>
            <a:lvl1pPr algn="r">
              <a:defRPr sz="1200"/>
            </a:lvl1pPr>
          </a:lstStyle>
          <a:p>
            <a:fld id="{98BF6040-F692-49D3-AA60-69518AD19839}" type="datetimeFigureOut">
              <a:rPr lang="en-US" smtClean="0"/>
              <a:t>9/27/2024</a:t>
            </a:fld>
            <a:endParaRPr lang="en-US"/>
          </a:p>
        </p:txBody>
      </p:sp>
      <p:sp>
        <p:nvSpPr>
          <p:cNvPr id="4" name="Footer Placeholder 3">
            <a:extLst>
              <a:ext uri="{FF2B5EF4-FFF2-40B4-BE49-F238E27FC236}">
                <a16:creationId xmlns:a16="http://schemas.microsoft.com/office/drawing/2014/main" id="{359F72B6-DA85-4795-91CA-99DDBCA57832}"/>
              </a:ext>
            </a:extLst>
          </p:cNvPr>
          <p:cNvSpPr>
            <a:spLocks noGrp="1"/>
          </p:cNvSpPr>
          <p:nvPr>
            <p:ph type="ftr" sz="quarter" idx="2"/>
          </p:nvPr>
        </p:nvSpPr>
        <p:spPr>
          <a:xfrm>
            <a:off x="1" y="9120188"/>
            <a:ext cx="3170238" cy="481012"/>
          </a:xfrm>
          <a:prstGeom prst="rect">
            <a:avLst/>
          </a:prstGeom>
        </p:spPr>
        <p:txBody>
          <a:bodyPr vert="horz" lIns="91427" tIns="45714" rIns="91427" bIns="45714" rtlCol="0" anchor="b"/>
          <a:lstStyle>
            <a:lvl1pPr algn="l">
              <a:defRPr sz="1200"/>
            </a:lvl1pPr>
          </a:lstStyle>
          <a:p>
            <a:r>
              <a:rPr lang="en-US"/>
              <a:t>© 2021 Corcept Therapeutics. All rights reserved. DSE-00822 FEB 2021 </a:t>
            </a:r>
          </a:p>
        </p:txBody>
      </p:sp>
      <p:sp>
        <p:nvSpPr>
          <p:cNvPr id="5" name="Slide Number Placeholder 4">
            <a:extLst>
              <a:ext uri="{FF2B5EF4-FFF2-40B4-BE49-F238E27FC236}">
                <a16:creationId xmlns:a16="http://schemas.microsoft.com/office/drawing/2014/main" id="{763E37B1-8D56-4A6E-9350-153510C42AD4}"/>
              </a:ext>
            </a:extLst>
          </p:cNvPr>
          <p:cNvSpPr>
            <a:spLocks noGrp="1"/>
          </p:cNvSpPr>
          <p:nvPr>
            <p:ph type="sldNum" sz="quarter" idx="3"/>
          </p:nvPr>
        </p:nvSpPr>
        <p:spPr>
          <a:xfrm>
            <a:off x="4143375" y="9120188"/>
            <a:ext cx="3170238" cy="481012"/>
          </a:xfrm>
          <a:prstGeom prst="rect">
            <a:avLst/>
          </a:prstGeom>
        </p:spPr>
        <p:txBody>
          <a:bodyPr vert="horz" lIns="91427" tIns="45714" rIns="91427" bIns="45714" rtlCol="0" anchor="b"/>
          <a:lstStyle>
            <a:lvl1pPr algn="r">
              <a:defRPr sz="1200"/>
            </a:lvl1pPr>
          </a:lstStyle>
          <a:p>
            <a:fld id="{CBCDFD77-0D33-4A5B-921A-B766BD620C2B}" type="slidenum">
              <a:rPr lang="en-US" smtClean="0"/>
              <a:t>‹#›</a:t>
            </a:fld>
            <a:endParaRPr lang="en-US"/>
          </a:p>
        </p:txBody>
      </p:sp>
    </p:spTree>
    <p:extLst>
      <p:ext uri="{BB962C8B-B14F-4D97-AF65-F5344CB8AC3E}">
        <p14:creationId xmlns:p14="http://schemas.microsoft.com/office/powerpoint/2010/main" val="128056498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47" tIns="48324" rIns="96647" bIns="48324" rtlCol="0"/>
          <a:lstStyle>
            <a:lvl1pPr algn="l">
              <a:defRPr sz="1300"/>
            </a:lvl1pPr>
          </a:lstStyle>
          <a:p>
            <a:endParaRPr lang="en-US" dirty="0"/>
          </a:p>
        </p:txBody>
      </p:sp>
      <p:sp>
        <p:nvSpPr>
          <p:cNvPr id="3" name="Date Placeholder 2"/>
          <p:cNvSpPr>
            <a:spLocks noGrp="1"/>
          </p:cNvSpPr>
          <p:nvPr>
            <p:ph type="dt" idx="1"/>
          </p:nvPr>
        </p:nvSpPr>
        <p:spPr>
          <a:xfrm>
            <a:off x="4143587" y="1"/>
            <a:ext cx="3169920" cy="481727"/>
          </a:xfrm>
          <a:prstGeom prst="rect">
            <a:avLst/>
          </a:prstGeom>
        </p:spPr>
        <p:txBody>
          <a:bodyPr vert="horz" lIns="96647" tIns="48324" rIns="96647" bIns="48324" rtlCol="0"/>
          <a:lstStyle>
            <a:lvl1pPr algn="r">
              <a:defRPr sz="1300"/>
            </a:lvl1pPr>
          </a:lstStyle>
          <a:p>
            <a:fld id="{70CFA0A4-36EA-45B4-BEE3-A303DC1FC7AB}" type="datetimeFigureOut">
              <a:rPr lang="en-US" smtClean="0"/>
              <a:pPr/>
              <a:t>9/27/2024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47" tIns="48324" rIns="96647" bIns="48324"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47" tIns="48324" rIns="96647" bIns="48324" rtlCol="0" anchor="b"/>
          <a:lstStyle>
            <a:lvl1pPr algn="l">
              <a:defRPr sz="1300"/>
            </a:lvl1pPr>
          </a:lstStyle>
          <a:p>
            <a:r>
              <a:rPr lang="en-US"/>
              <a:t>© 2021 Corcept Therapeutics. All rights reserved. DSE-00822 FEB 2021 </a:t>
            </a:r>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a:t>
            </a:fld>
            <a:endParaRPr lang="en-US" dirty="0"/>
          </a:p>
        </p:txBody>
      </p:sp>
    </p:spTree>
    <p:extLst>
      <p:ext uri="{BB962C8B-B14F-4D97-AF65-F5344CB8AC3E}">
        <p14:creationId xmlns:p14="http://schemas.microsoft.com/office/powerpoint/2010/main" val="335845868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4378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6067486" cy="4498898"/>
          </a:xfrm>
        </p:spPr>
        <p:txBody>
          <a:bodyPr/>
          <a:lstStyle/>
          <a:p>
            <a:pPr marL="171450" indent="-171450">
              <a:buFont typeface="Arial" panose="020B0604020202020204" pitchFamily="34" charset="0"/>
              <a:buChar char="•"/>
            </a:pPr>
            <a:r>
              <a:rPr lang="en-US" sz="1100" dirty="0"/>
              <a:t>Cortisol, one of the most potent hormones in human physiology,</a:t>
            </a:r>
            <a:r>
              <a:rPr lang="en-US" sz="1100" baseline="30000" dirty="0"/>
              <a:t>1</a:t>
            </a:r>
            <a:r>
              <a:rPr lang="en-US" sz="1100" dirty="0"/>
              <a:t> is a steroid hormone and has an important role in the body’s metabolic reaction to physiological or psychological stress</a:t>
            </a:r>
            <a:r>
              <a:rPr lang="en-US" sz="1100" baseline="30000" dirty="0"/>
              <a:t>2</a:t>
            </a:r>
            <a:r>
              <a:rPr lang="en-US" sz="1100" baseline="0" dirty="0"/>
              <a:t> </a:t>
            </a:r>
          </a:p>
          <a:p>
            <a:pPr marL="171450" indent="-171450">
              <a:buFont typeface="Arial" panose="020B0604020202020204" pitchFamily="34" charset="0"/>
              <a:buChar char="•"/>
            </a:pPr>
            <a:r>
              <a:rPr lang="en-US" sz="1100" baseline="0" dirty="0"/>
              <a:t>Additionally, one of the major functions of cortisol (glucocorticoids) is to facilitate energy utilization by stimulating gluconeogenesis in the liver and fat breakdown in adipose tissue, thereby preparing the organism for the impending active phase of the day, which is normally associated with increased energy demands</a:t>
            </a:r>
            <a:r>
              <a:rPr lang="en-US" sz="1100" baseline="30000" dirty="0"/>
              <a:t>3</a:t>
            </a:r>
            <a:endParaRPr lang="en-US" sz="1100" dirty="0"/>
          </a:p>
          <a:p>
            <a:pPr marL="171450" lvl="0" indent="-171450">
              <a:buFont typeface="Arial" panose="020B0604020202020204" pitchFamily="34" charset="0"/>
              <a:buChar char="•"/>
            </a:pPr>
            <a:r>
              <a:rPr lang="en-US" sz="1100" dirty="0"/>
              <a:t>Therefore, its secretion follows a 24-hour cycle, wherein cortisol peak levels are reached about 30 minutes after waking, known as the cortisol awakening response, after which its levels decline throughout the day, with minor elevations occurring after the midday and evening meals</a:t>
            </a:r>
            <a:r>
              <a:rPr lang="en-US" sz="1100" baseline="30000" dirty="0"/>
              <a:t>2,4</a:t>
            </a:r>
            <a:endParaRPr lang="en-US" sz="1100" dirty="0"/>
          </a:p>
          <a:p>
            <a:pPr marL="628650" lvl="1" indent="-171450">
              <a:buFont typeface="Arial" panose="020B0604020202020204" pitchFamily="34" charset="0"/>
              <a:buChar char="•"/>
            </a:pPr>
            <a:r>
              <a:rPr lang="en-US" sz="1100" dirty="0"/>
              <a:t>Lowest levels of cortisol are usually seen during the early sleeping phase</a:t>
            </a:r>
            <a:r>
              <a:rPr lang="en-US" sz="1100" baseline="30000" dirty="0"/>
              <a:t>2</a:t>
            </a:r>
          </a:p>
          <a:p>
            <a:pPr marL="171450" lvl="0" indent="-171450">
              <a:buFont typeface="Arial" panose="020B0604020202020204" pitchFamily="34" charset="0"/>
              <a:buChar char="•"/>
            </a:pPr>
            <a:r>
              <a:rPr lang="en-US" sz="1100" baseline="0" dirty="0"/>
              <a:t>Several biochemical tests can be used to detect hypercortisolism: </a:t>
            </a:r>
          </a:p>
          <a:p>
            <a:pPr marL="628650" lvl="1" indent="-171450">
              <a:buFont typeface="Arial" panose="020B0604020202020204" pitchFamily="34" charset="0"/>
              <a:buChar char="•"/>
            </a:pPr>
            <a:r>
              <a:rPr lang="en-US" sz="1100" baseline="0" dirty="0"/>
              <a:t>The late-night salivary cortisol assay is carried out between 11 </a:t>
            </a:r>
            <a:r>
              <a:rPr lang="en-US" sz="1100" cap="small" dirty="0"/>
              <a:t>PM</a:t>
            </a:r>
            <a:r>
              <a:rPr lang="en-US" sz="1100" baseline="0" dirty="0"/>
              <a:t> and midnight</a:t>
            </a:r>
            <a:r>
              <a:rPr lang="en-US" sz="1100" baseline="30000" dirty="0"/>
              <a:t>5</a:t>
            </a:r>
            <a:endParaRPr lang="en-US" sz="1100" baseline="0" dirty="0"/>
          </a:p>
          <a:p>
            <a:pPr marL="628650" lvl="1" indent="-171450">
              <a:buFont typeface="Arial" panose="020B0604020202020204" pitchFamily="34" charset="0"/>
              <a:buChar char="•"/>
            </a:pPr>
            <a:r>
              <a:rPr lang="en-US" sz="1100" baseline="0" dirty="0"/>
              <a:t>The 1-mg dexamethasone suppression test requires that patients take 1 mg of oral dexamethasone between 11 PM and midnight, and their serum cortisol level is measured in the following morning between 8 and 9 AM</a:t>
            </a:r>
            <a:r>
              <a:rPr lang="en-US" sz="1100" baseline="30000" dirty="0"/>
              <a:t>5</a:t>
            </a:r>
            <a:endParaRPr lang="en-US" sz="1100" baseline="0" dirty="0"/>
          </a:p>
          <a:p>
            <a:pPr marL="457200" lvl="1" indent="0">
              <a:buFont typeface="Arial" panose="020B0604020202020204" pitchFamily="34" charset="0"/>
              <a:buNone/>
            </a:pPr>
            <a:endParaRPr lang="en-US" sz="11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dirty="0"/>
              <a:t>References:</a:t>
            </a:r>
            <a:r>
              <a:rPr lang="en-GB" sz="1100" dirty="0"/>
              <a:t> </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en-US" sz="1100" b="0" i="0" dirty="0">
                <a:solidFill>
                  <a:srgbClr val="212121"/>
                </a:solidFill>
                <a:effectLst/>
                <a:highlight>
                  <a:srgbClr val="FFFFFF"/>
                </a:highlight>
                <a:latin typeface="+mn-lt"/>
              </a:rPr>
              <a:t>Mohd Azmi NAS, et al. </a:t>
            </a:r>
            <a:r>
              <a:rPr lang="en-US" sz="1100" b="0" i="1" dirty="0">
                <a:solidFill>
                  <a:srgbClr val="212121"/>
                </a:solidFill>
                <a:effectLst/>
                <a:highlight>
                  <a:srgbClr val="FFFFFF"/>
                </a:highlight>
                <a:latin typeface="+mn-lt"/>
              </a:rPr>
              <a:t>Int J Environ Res Public Health</a:t>
            </a:r>
            <a:r>
              <a:rPr lang="en-US" sz="1100" b="0" i="0" dirty="0">
                <a:solidFill>
                  <a:srgbClr val="212121"/>
                </a:solidFill>
                <a:effectLst/>
                <a:highlight>
                  <a:srgbClr val="FFFFFF"/>
                </a:highlight>
                <a:latin typeface="+mn-lt"/>
              </a:rPr>
              <a:t>. 2021;18(2):676. doi:10.3390/ijerph18020676</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en-US" sz="1100" dirty="0">
                <a:latin typeface="+mn-lt"/>
              </a:rPr>
              <a:t>Jones C, </a:t>
            </a:r>
            <a:r>
              <a:rPr lang="en-US" sz="1100" dirty="0" err="1">
                <a:latin typeface="+mn-lt"/>
              </a:rPr>
              <a:t>Gwenwin</a:t>
            </a:r>
            <a:r>
              <a:rPr lang="en-US" sz="1100" dirty="0">
                <a:latin typeface="+mn-lt"/>
              </a:rPr>
              <a:t> C. </a:t>
            </a:r>
            <a:r>
              <a:rPr lang="en-US" sz="1100" i="1" dirty="0" err="1">
                <a:latin typeface="+mn-lt"/>
              </a:rPr>
              <a:t>Physiol</a:t>
            </a:r>
            <a:r>
              <a:rPr lang="en-US" sz="1100" i="1" dirty="0">
                <a:latin typeface="+mn-lt"/>
              </a:rPr>
              <a:t> Rep</a:t>
            </a:r>
            <a:r>
              <a:rPr lang="en-US" sz="1100" dirty="0">
                <a:latin typeface="+mn-lt"/>
              </a:rPr>
              <a:t>. 2021;8(24):e14644. doi:10.14814/phy2.14644</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en-US" sz="1100" dirty="0"/>
              <a:t>Lin XW, et al. </a:t>
            </a:r>
            <a:r>
              <a:rPr lang="en-US" sz="1100" i="1" dirty="0"/>
              <a:t>J Biol Rhythms</a:t>
            </a:r>
            <a:r>
              <a:rPr lang="en-US" sz="1100" dirty="0"/>
              <a:t>. 2015;30(4):263-276.</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en-GB" sz="1100" dirty="0"/>
              <a:t>Lovallo WR, Buchanan TW. Chapter 21. Stress hormones in psychophysiological research: emotional, </a:t>
            </a:r>
            <a:r>
              <a:rPr lang="en-GB" sz="1100" dirty="0" err="1"/>
              <a:t>behavioral</a:t>
            </a:r>
            <a:r>
              <a:rPr lang="en-GB" sz="1100" dirty="0"/>
              <a:t>, and cognitive implications. In: Cacioppo JT, </a:t>
            </a:r>
            <a:r>
              <a:rPr lang="en-GB" sz="1100" dirty="0" err="1"/>
              <a:t>Tassinary</a:t>
            </a:r>
            <a:r>
              <a:rPr lang="en-GB" sz="1100" dirty="0"/>
              <a:t> LG, </a:t>
            </a:r>
            <a:r>
              <a:rPr lang="en-GB" sz="1100" dirty="0" err="1"/>
              <a:t>Berntson</a:t>
            </a:r>
            <a:r>
              <a:rPr lang="en-GB" sz="1100" dirty="0"/>
              <a:t> GC, eds. </a:t>
            </a:r>
            <a:r>
              <a:rPr lang="en-GB" sz="1100" i="1" dirty="0"/>
              <a:t>Handbook of Psychophysiology. </a:t>
            </a:r>
            <a:r>
              <a:rPr lang="en-GB" sz="1100" dirty="0"/>
              <a:t>4th ed. Cambridge University Press; 2017.</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r>
              <a:rPr lang="en-US" sz="1100" dirty="0" err="1"/>
              <a:t>Ceccato</a:t>
            </a:r>
            <a:r>
              <a:rPr lang="en-US" sz="1100" dirty="0"/>
              <a:t> F, </a:t>
            </a:r>
            <a:r>
              <a:rPr lang="en-US" sz="1100" dirty="0" err="1"/>
              <a:t>Boscaro</a:t>
            </a:r>
            <a:r>
              <a:rPr lang="en-US" sz="1100" dirty="0"/>
              <a:t> M. </a:t>
            </a:r>
            <a:r>
              <a:rPr lang="en-US" sz="1100" i="1" dirty="0"/>
              <a:t>High Blood Press Cardiovasc Prev</a:t>
            </a:r>
            <a:r>
              <a:rPr lang="en-US" sz="1100" dirty="0"/>
              <a:t>. 2016;23(3):209-215. </a:t>
            </a:r>
            <a:endParaRPr lang="en-GB" sz="1100" dirty="0"/>
          </a:p>
          <a:p>
            <a:pPr marL="171450" lvl="0" indent="-171450">
              <a:buFont typeface="Arial" panose="020B0604020202020204" pitchFamily="34" charset="0"/>
              <a:buChar char="•"/>
            </a:pPr>
            <a:endParaRPr lang="en-US" sz="1100" dirty="0"/>
          </a:p>
        </p:txBody>
      </p:sp>
      <p:sp>
        <p:nvSpPr>
          <p:cNvPr id="4" name="Slide Number Placeholder 6">
            <a:extLst>
              <a:ext uri="{FF2B5EF4-FFF2-40B4-BE49-F238E27FC236}">
                <a16:creationId xmlns:a16="http://schemas.microsoft.com/office/drawing/2014/main" id="{C1FB7D99-E3ED-17D4-F4AC-902FA0436879}"/>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2</a:t>
            </a:fld>
            <a:endParaRPr lang="en-US" dirty="0"/>
          </a:p>
        </p:txBody>
      </p:sp>
    </p:spTree>
    <p:extLst>
      <p:ext uri="{BB962C8B-B14F-4D97-AF65-F5344CB8AC3E}">
        <p14:creationId xmlns:p14="http://schemas.microsoft.com/office/powerpoint/2010/main" val="1087798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852160" cy="4648114"/>
          </a:xfrm>
        </p:spPr>
        <p:txBody>
          <a:bodyPr/>
          <a:lstStyle/>
          <a:p>
            <a:pPr marL="171450" indent="-171450">
              <a:lnSpc>
                <a:spcPct val="107000"/>
              </a:lnSpc>
              <a:spcBef>
                <a:spcPts val="317"/>
              </a:spcBef>
              <a:buFont typeface="Arial" panose="020B0604020202020204" pitchFamily="34" charset="0"/>
              <a:buChar char="•"/>
            </a:pPr>
            <a:r>
              <a:rPr lang="en-US" sz="1050" dirty="0">
                <a:latin typeface="Calibri" panose="020F0502020204030204" pitchFamily="34" charset="0"/>
              </a:rPr>
              <a:t>The circadian cycle, driven by clock genes in the hypothalamus, regulates the cortisol secretory pattern in a light-dependent manner by elevating cortisol secretion during the waking period and diminishing it during the sleep cycle</a:t>
            </a:r>
            <a:r>
              <a:rPr lang="en-US" sz="1050" baseline="30000" dirty="0">
                <a:latin typeface="Calibri" panose="020F0502020204030204" pitchFamily="34" charset="0"/>
              </a:rPr>
              <a:t>1,2</a:t>
            </a:r>
            <a:endParaRPr lang="en-US" sz="1050" dirty="0">
              <a:latin typeface="Calibri" panose="020F0502020204030204" pitchFamily="34" charset="0"/>
            </a:endParaRPr>
          </a:p>
          <a:p>
            <a:pPr marL="171450" lvl="0" indent="-171450">
              <a:lnSpc>
                <a:spcPct val="107000"/>
              </a:lnSpc>
              <a:spcBef>
                <a:spcPts val="317"/>
              </a:spcBef>
              <a:buFont typeface="Arial" panose="020B0604020202020204" pitchFamily="34" charset="0"/>
              <a:buChar char="•"/>
            </a:pPr>
            <a:r>
              <a:rPr lang="en-US" sz="1050" dirty="0">
                <a:latin typeface="Calibri" panose="020F0502020204030204" pitchFamily="34" charset="0"/>
              </a:rPr>
              <a:t>The production and secretion of cortisol are under hypothalamic and pituitary control, and driven by stress and circadian rhythm triggers under normal physiologic conditions</a:t>
            </a:r>
            <a:r>
              <a:rPr lang="en-US" sz="1050" baseline="30000" dirty="0">
                <a:latin typeface="Calibri" panose="020F0502020204030204" pitchFamily="34" charset="0"/>
              </a:rPr>
              <a:t>3</a:t>
            </a:r>
          </a:p>
          <a:p>
            <a:pPr marL="171450" marR="0" lvl="0" indent="-171450" algn="l" defTabSz="914400" rtl="0" eaLnBrk="1" fontAlgn="auto" latinLnBrk="0" hangingPunct="1">
              <a:lnSpc>
                <a:spcPct val="107000"/>
              </a:lnSpc>
              <a:spcBef>
                <a:spcPts val="317"/>
              </a:spcBef>
              <a:spcAft>
                <a:spcPts val="0"/>
              </a:spcAft>
              <a:buClrTx/>
              <a:buSzTx/>
              <a:buFont typeface="Arial" panose="020B0604020202020204" pitchFamily="34" charset="0"/>
              <a:buChar char="•"/>
              <a:tabLst/>
              <a:defRPr/>
            </a:pPr>
            <a:r>
              <a:rPr lang="en-US" sz="1050" dirty="0"/>
              <a:t>The circadian rhythm and various stress stimuli drive the production of cortisol via the hypothalamic-pituitary-adrenal (HPA) axis through the release of corticotropin-releasing hormone (CRH) from</a:t>
            </a:r>
            <a:r>
              <a:rPr lang="en-US" sz="1050" i="1" dirty="0">
                <a:solidFill>
                  <a:schemeClr val="accent4">
                    <a:lumMod val="60000"/>
                    <a:lumOff val="40000"/>
                  </a:schemeClr>
                </a:solidFill>
              </a:rPr>
              <a:t> </a:t>
            </a:r>
            <a:r>
              <a:rPr lang="en-US" sz="1050" dirty="0"/>
              <a:t>the hypothalamus, which induces the pituitary gland to release adrenocorticotropic hormone (ACTH), which eventually leads to cortisol production from the adrenal gland</a:t>
            </a:r>
            <a:r>
              <a:rPr lang="en-US" sz="1050" baseline="30000" dirty="0"/>
              <a:t>4</a:t>
            </a:r>
            <a:endParaRPr lang="en-US" sz="1050" dirty="0">
              <a:latin typeface="Calibri" panose="020F0502020204030204" pitchFamily="34" charset="0"/>
              <a:ea typeface="Calibri" panose="020F0502020204030204" pitchFamily="34" charset="0"/>
              <a:cs typeface="Calibri" panose="020F0502020204030204" pitchFamily="34" charset="0"/>
            </a:endParaRPr>
          </a:p>
          <a:p>
            <a:pPr marL="197527" indent="-171425">
              <a:spcBef>
                <a:spcPts val="317"/>
              </a:spcBef>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Cortisol plays important roles in several physiological functions, such as metabolism, development, and cognition and is implicated in multiple organ systems</a:t>
            </a:r>
            <a:r>
              <a:rPr lang="en-US" sz="1050" baseline="30000" dirty="0">
                <a:latin typeface="Calibri" panose="020F0502020204030204" pitchFamily="34" charset="0"/>
                <a:ea typeface="Calibri" panose="020F0502020204030204" pitchFamily="34" charset="0"/>
                <a:cs typeface="Calibri" panose="020F0502020204030204" pitchFamily="34" charset="0"/>
              </a:rPr>
              <a:t>5</a:t>
            </a:r>
            <a:r>
              <a:rPr lang="en-US" sz="1050" dirty="0">
                <a:latin typeface="Calibri" panose="020F0502020204030204" pitchFamily="34" charset="0"/>
                <a:ea typeface="Calibri" panose="020F0502020204030204" pitchFamily="34" charset="0"/>
                <a:cs typeface="Calibri" panose="020F0502020204030204" pitchFamily="34" charset="0"/>
              </a:rPr>
              <a:t> </a:t>
            </a:r>
          </a:p>
          <a:p>
            <a:pPr marL="654727" lvl="1" indent="-171425">
              <a:spcBef>
                <a:spcPts val="317"/>
              </a:spcBef>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Thus, cortisol influences several biological cyclical functions and serves as an important link in the circadian system by transmitting the circadian message to the peripheral tissues</a:t>
            </a:r>
            <a:r>
              <a:rPr lang="en-US" sz="1050" baseline="30000" dirty="0">
                <a:latin typeface="Calibri" panose="020F0502020204030204" pitchFamily="34" charset="0"/>
                <a:ea typeface="Calibri" panose="020F0502020204030204" pitchFamily="34" charset="0"/>
                <a:cs typeface="Calibri" panose="020F0502020204030204" pitchFamily="34" charset="0"/>
              </a:rPr>
              <a:t>5</a:t>
            </a:r>
            <a:endParaRPr lang="en-US" sz="1050" dirty="0">
              <a:latin typeface="Calibri" panose="020F0502020204030204" pitchFamily="34" charset="0"/>
              <a:ea typeface="Calibri" panose="020F0502020204030204" pitchFamily="34" charset="0"/>
              <a:cs typeface="Calibri" panose="020F0502020204030204" pitchFamily="34" charset="0"/>
            </a:endParaRPr>
          </a:p>
          <a:p>
            <a:pPr marL="197527" indent="-171425">
              <a:spcBef>
                <a:spcPts val="317"/>
              </a:spcBef>
              <a:buFont typeface="Arial" panose="020B0604020202020204" pitchFamily="34" charset="0"/>
              <a:buChar char="•"/>
            </a:pPr>
            <a:r>
              <a:rPr lang="en-US" sz="1050" dirty="0">
                <a:latin typeface="Calibri" panose="020F0502020204030204" pitchFamily="34" charset="0"/>
                <a:ea typeface="Calibri" panose="020F0502020204030204" pitchFamily="34" charset="0"/>
                <a:cs typeface="Calibri" panose="020F0502020204030204" pitchFamily="34" charset="0"/>
              </a:rPr>
              <a:t>Cortisol signaling can modulate </a:t>
            </a:r>
            <a:r>
              <a:rPr lang="en-US" sz="1050" i="0" dirty="0">
                <a:latin typeface="Calibri" panose="020F0502020204030204" pitchFamily="34" charset="0"/>
                <a:ea typeface="Calibri" panose="020F0502020204030204" pitchFamily="34" charset="0"/>
                <a:cs typeface="Calibri" panose="020F0502020204030204" pitchFamily="34" charset="0"/>
              </a:rPr>
              <a:t>the</a:t>
            </a:r>
            <a:r>
              <a:rPr lang="en-US" sz="1050" i="1" dirty="0">
                <a:latin typeface="Calibri" panose="020F0502020204030204" pitchFamily="34" charset="0"/>
                <a:ea typeface="Calibri" panose="020F0502020204030204" pitchFamily="34" charset="0"/>
                <a:cs typeface="Calibri" panose="020F0502020204030204" pitchFamily="34" charset="0"/>
              </a:rPr>
              <a:t> </a:t>
            </a:r>
            <a:r>
              <a:rPr lang="en-US" sz="1050" dirty="0">
                <a:latin typeface="Calibri" panose="020F0502020204030204" pitchFamily="34" charset="0"/>
                <a:ea typeface="Calibri" panose="020F0502020204030204" pitchFamily="34" charset="0"/>
                <a:cs typeface="Calibri" panose="020F0502020204030204" pitchFamily="34" charset="0"/>
              </a:rPr>
              <a:t>HPA axis via a feedback loop to help regulate normal circadian rhythm</a:t>
            </a:r>
            <a:r>
              <a:rPr lang="en-US" sz="1050" baseline="30000" dirty="0">
                <a:latin typeface="Calibri" panose="020F0502020204030204" pitchFamily="34" charset="0"/>
                <a:ea typeface="Calibri" panose="020F0502020204030204" pitchFamily="34" charset="0"/>
                <a:cs typeface="Calibri" panose="020F0502020204030204" pitchFamily="34" charset="0"/>
              </a:rPr>
              <a:t>6</a:t>
            </a:r>
            <a:endParaRPr lang="en-US" sz="1050" b="0" baseline="30000" dirty="0">
              <a:latin typeface="Calibri" panose="020F0502020204030204" pitchFamily="34" charset="0"/>
              <a:ea typeface="Calibri" panose="020F0502020204030204" pitchFamily="34" charset="0"/>
              <a:cs typeface="Calibri" panose="020F0502020204030204" pitchFamily="34" charset="0"/>
            </a:endParaRPr>
          </a:p>
          <a:p>
            <a:endParaRPr lang="en-US" sz="1050" dirty="0"/>
          </a:p>
          <a:p>
            <a:pPr>
              <a:spcBef>
                <a:spcPts val="317"/>
              </a:spcBef>
            </a:pPr>
            <a:r>
              <a:rPr lang="en-US" sz="1050" b="1" dirty="0"/>
              <a:t>References:</a:t>
            </a:r>
          </a:p>
          <a:p>
            <a:pPr marL="228567" marR="0" lvl="0" indent="-228567" algn="l" defTabSz="914400" rtl="0" eaLnBrk="1" fontAlgn="auto" latinLnBrk="0" hangingPunct="1">
              <a:buClrTx/>
              <a:buSzTx/>
              <a:buFontTx/>
              <a:buAutoNum type="arabicPeriod"/>
              <a:tabLst/>
              <a:defRPr/>
            </a:pPr>
            <a:r>
              <a:rPr lang="en-GB" sz="1050" dirty="0"/>
              <a:t>Lovallo WR, Buchanan TW. Chapter 21. Stress hormones in psychophysiological research: emotional, </a:t>
            </a:r>
            <a:r>
              <a:rPr lang="en-GB" sz="1050" dirty="0" err="1"/>
              <a:t>behavioral</a:t>
            </a:r>
            <a:r>
              <a:rPr lang="en-GB" sz="1050" dirty="0"/>
              <a:t>, and cognitive implications. In: Cacioppo JT, </a:t>
            </a:r>
            <a:r>
              <a:rPr lang="en-GB" sz="1050" dirty="0" err="1"/>
              <a:t>Tassinary</a:t>
            </a:r>
            <a:r>
              <a:rPr lang="en-GB" sz="1050" dirty="0"/>
              <a:t> LG, </a:t>
            </a:r>
            <a:r>
              <a:rPr lang="en-GB" sz="1050" dirty="0" err="1"/>
              <a:t>Berntson</a:t>
            </a:r>
            <a:r>
              <a:rPr lang="en-GB" sz="1050" dirty="0"/>
              <a:t> GC, eds. </a:t>
            </a:r>
            <a:r>
              <a:rPr lang="en-GB" sz="1050" i="1" dirty="0"/>
              <a:t>Handbook of Psychophysiology</a:t>
            </a:r>
            <a:r>
              <a:rPr lang="en-GB" sz="1050" dirty="0"/>
              <a:t>. 4th ed. Cambridge University Press; 2017.</a:t>
            </a:r>
          </a:p>
          <a:p>
            <a:pPr marL="228567" marR="0" lvl="0" indent="-228567" algn="l" defTabSz="914400" rtl="0" eaLnBrk="1" fontAlgn="auto" latinLnBrk="0" hangingPunct="1">
              <a:buClrTx/>
              <a:buSzTx/>
              <a:buFontTx/>
              <a:buAutoNum type="arabicPeriod"/>
              <a:tabLst/>
              <a:defRPr/>
            </a:pPr>
            <a:r>
              <a:rPr lang="fr-FR" sz="1050" dirty="0">
                <a:solidFill>
                  <a:schemeClr val="tx1">
                    <a:lumMod val="95000"/>
                    <a:lumOff val="5000"/>
                  </a:schemeClr>
                </a:solidFill>
                <a:ea typeface="Calibri" panose="020F0502020204030204" pitchFamily="34" charset="0"/>
              </a:rPr>
              <a:t>Hsu CN, Tain YL. </a:t>
            </a:r>
            <a:r>
              <a:rPr lang="nl-NL" sz="1050" i="1" dirty="0">
                <a:solidFill>
                  <a:schemeClr val="tx1">
                    <a:lumMod val="95000"/>
                    <a:lumOff val="5000"/>
                  </a:schemeClr>
                </a:solidFill>
                <a:ea typeface="Calibri" panose="020F0502020204030204" pitchFamily="34" charset="0"/>
              </a:rPr>
              <a:t>Int J Mol </a:t>
            </a:r>
            <a:r>
              <a:rPr lang="nl-NL" sz="1050" i="1" dirty="0" err="1">
                <a:solidFill>
                  <a:schemeClr val="tx1">
                    <a:lumMod val="95000"/>
                    <a:lumOff val="5000"/>
                  </a:schemeClr>
                </a:solidFill>
                <a:ea typeface="Calibri" panose="020F0502020204030204" pitchFamily="34" charset="0"/>
              </a:rPr>
              <a:t>Sci</a:t>
            </a:r>
            <a:r>
              <a:rPr lang="nl-NL" sz="1050" dirty="0">
                <a:solidFill>
                  <a:schemeClr val="tx1">
                    <a:lumMod val="95000"/>
                    <a:lumOff val="5000"/>
                  </a:schemeClr>
                </a:solidFill>
                <a:ea typeface="Calibri" panose="020F0502020204030204" pitchFamily="34" charset="0"/>
              </a:rPr>
              <a:t>. 2020;21(6):2232. doi:10.3390/ijms21062232</a:t>
            </a:r>
            <a:endParaRPr lang="fr-FR" sz="1050" dirty="0">
              <a:solidFill>
                <a:schemeClr val="tx1">
                  <a:lumMod val="95000"/>
                  <a:lumOff val="5000"/>
                </a:schemeClr>
              </a:solidFill>
              <a:ea typeface="Calibri" panose="020F0502020204030204" pitchFamily="34" charset="0"/>
            </a:endParaRPr>
          </a:p>
          <a:p>
            <a:pPr marL="228567" indent="-228567">
              <a:buAutoNum type="arabicPeriod"/>
            </a:pPr>
            <a:r>
              <a:rPr lang="fr-FR" sz="1050" dirty="0">
                <a:solidFill>
                  <a:schemeClr val="tx1">
                    <a:lumMod val="95000"/>
                    <a:lumOff val="5000"/>
                  </a:schemeClr>
                </a:solidFill>
                <a:ea typeface="Calibri" panose="020F0502020204030204" pitchFamily="34" charset="0"/>
              </a:rPr>
              <a:t>Timmermans S, et al. </a:t>
            </a:r>
            <a:r>
              <a:rPr lang="fr-FR" sz="1050" i="1" dirty="0">
                <a:solidFill>
                  <a:schemeClr val="tx1">
                    <a:lumMod val="95000"/>
                    <a:lumOff val="5000"/>
                  </a:schemeClr>
                </a:solidFill>
                <a:ea typeface="Calibri" panose="020F0502020204030204" pitchFamily="34" charset="0"/>
              </a:rPr>
              <a:t>Front </a:t>
            </a:r>
            <a:r>
              <a:rPr lang="fr-FR" sz="1050" i="1" dirty="0" err="1">
                <a:solidFill>
                  <a:schemeClr val="tx1">
                    <a:lumMod val="95000"/>
                    <a:lumOff val="5000"/>
                  </a:schemeClr>
                </a:solidFill>
                <a:ea typeface="Calibri" panose="020F0502020204030204" pitchFamily="34" charset="0"/>
              </a:rPr>
              <a:t>Immunol</a:t>
            </a:r>
            <a:r>
              <a:rPr lang="fr-FR" sz="1050" dirty="0">
                <a:solidFill>
                  <a:schemeClr val="tx1">
                    <a:lumMod val="95000"/>
                    <a:lumOff val="5000"/>
                  </a:schemeClr>
                </a:solidFill>
                <a:ea typeface="Calibri" panose="020F0502020204030204" pitchFamily="34" charset="0"/>
              </a:rPr>
              <a:t>. 2019;10:1545. doi:10.3389/fimmu.2019.01545 </a:t>
            </a:r>
          </a:p>
          <a:p>
            <a:pPr marL="228567" indent="-228567" defTabSz="914266">
              <a:buFontTx/>
              <a:buAutoNum type="arabicPeriod"/>
              <a:defRPr/>
            </a:pPr>
            <a:r>
              <a:rPr lang="en-GB" sz="1050" dirty="0"/>
              <a:t>Ahmed A, et al. </a:t>
            </a:r>
            <a:r>
              <a:rPr lang="en-GB" sz="1050" i="1" dirty="0"/>
              <a:t>Front Immunol. </a:t>
            </a:r>
            <a:r>
              <a:rPr lang="en-GB" sz="1050" dirty="0"/>
              <a:t>2019;10:1438. doi:10.3389/fimmu.2019.01438</a:t>
            </a:r>
          </a:p>
          <a:p>
            <a:pPr marL="241617" indent="-241617" defTabSz="914266">
              <a:buFontTx/>
              <a:buAutoNum type="arabicPeriod"/>
              <a:defRPr/>
            </a:pPr>
            <a:r>
              <a:rPr lang="pt-BR" sz="1050" dirty="0" err="1">
                <a:ea typeface="Calibri" panose="020F0502020204030204" pitchFamily="34" charset="0"/>
                <a:cs typeface="Times New Roman" panose="02020603050405020304" pitchFamily="18" charset="0"/>
              </a:rPr>
              <a:t>Mohd</a:t>
            </a:r>
            <a:r>
              <a:rPr lang="pt-BR" sz="1050" dirty="0">
                <a:ea typeface="Calibri" panose="020F0502020204030204" pitchFamily="34" charset="0"/>
                <a:cs typeface="Times New Roman" panose="02020603050405020304" pitchFamily="18" charset="0"/>
              </a:rPr>
              <a:t> </a:t>
            </a:r>
            <a:r>
              <a:rPr lang="pt-BR" sz="1050" dirty="0" err="1">
                <a:ea typeface="Calibri" panose="020F0502020204030204" pitchFamily="34" charset="0"/>
                <a:cs typeface="Times New Roman" panose="02020603050405020304" pitchFamily="18" charset="0"/>
              </a:rPr>
              <a:t>Azmi</a:t>
            </a:r>
            <a:r>
              <a:rPr lang="pt-BR" sz="1050" dirty="0">
                <a:ea typeface="Calibri" panose="020F0502020204030204" pitchFamily="34" charset="0"/>
                <a:cs typeface="Times New Roman" panose="02020603050405020304" pitchFamily="18" charset="0"/>
              </a:rPr>
              <a:t> NAS, et al. </a:t>
            </a:r>
            <a:r>
              <a:rPr lang="pt-BR" sz="1050" i="1" dirty="0" err="1">
                <a:ea typeface="Calibri" panose="020F0502020204030204" pitchFamily="34" charset="0"/>
                <a:cs typeface="Times New Roman" panose="02020603050405020304" pitchFamily="18" charset="0"/>
              </a:rPr>
              <a:t>Int</a:t>
            </a:r>
            <a:r>
              <a:rPr lang="pt-BR" sz="1050" i="1" dirty="0">
                <a:ea typeface="Calibri" panose="020F0502020204030204" pitchFamily="34" charset="0"/>
                <a:cs typeface="Times New Roman" panose="02020603050405020304" pitchFamily="18" charset="0"/>
              </a:rPr>
              <a:t> J </a:t>
            </a:r>
            <a:r>
              <a:rPr lang="pt-BR" sz="1050" i="1" dirty="0" err="1">
                <a:ea typeface="Calibri" panose="020F0502020204030204" pitchFamily="34" charset="0"/>
                <a:cs typeface="Times New Roman" panose="02020603050405020304" pitchFamily="18" charset="0"/>
              </a:rPr>
              <a:t>Environ</a:t>
            </a:r>
            <a:r>
              <a:rPr lang="pt-BR" sz="1050" i="1" dirty="0">
                <a:ea typeface="Calibri" panose="020F0502020204030204" pitchFamily="34" charset="0"/>
                <a:cs typeface="Times New Roman" panose="02020603050405020304" pitchFamily="18" charset="0"/>
              </a:rPr>
              <a:t> Res </a:t>
            </a:r>
            <a:r>
              <a:rPr lang="pt-BR" sz="1050" i="1" dirty="0" err="1">
                <a:ea typeface="Calibri" panose="020F0502020204030204" pitchFamily="34" charset="0"/>
                <a:cs typeface="Times New Roman" panose="02020603050405020304" pitchFamily="18" charset="0"/>
              </a:rPr>
              <a:t>Public</a:t>
            </a:r>
            <a:r>
              <a:rPr lang="pt-BR" sz="1050" i="1" dirty="0">
                <a:ea typeface="Calibri" panose="020F0502020204030204" pitchFamily="34" charset="0"/>
                <a:cs typeface="Times New Roman" panose="02020603050405020304" pitchFamily="18" charset="0"/>
              </a:rPr>
              <a:t> Health</a:t>
            </a:r>
            <a:r>
              <a:rPr lang="pt-BR" sz="1050" dirty="0">
                <a:ea typeface="Calibri" panose="020F0502020204030204" pitchFamily="34" charset="0"/>
                <a:cs typeface="Times New Roman" panose="02020603050405020304" pitchFamily="18" charset="0"/>
              </a:rPr>
              <a:t>. 2021;18(2):676. doi:10.3390/ijerph18020676</a:t>
            </a:r>
          </a:p>
          <a:p>
            <a:pPr marL="241617" indent="-241617" defTabSz="914266">
              <a:buFontTx/>
              <a:buAutoNum type="arabicPeriod"/>
              <a:defRPr/>
            </a:pPr>
            <a:r>
              <a:rPr lang="pt-BR" sz="1050" dirty="0">
                <a:ea typeface="Calibri" panose="020F0502020204030204" pitchFamily="34" charset="0"/>
                <a:cs typeface="Times New Roman" panose="02020603050405020304" pitchFamily="18" charset="0"/>
              </a:rPr>
              <a:t>Moreira AC, et al. </a:t>
            </a:r>
            <a:r>
              <a:rPr lang="pt-BR" sz="1050" i="1" dirty="0" err="1">
                <a:ea typeface="Calibri" panose="020F0502020204030204" pitchFamily="34" charset="0"/>
                <a:cs typeface="Times New Roman" panose="02020603050405020304" pitchFamily="18" charset="0"/>
              </a:rPr>
              <a:t>Eur</a:t>
            </a:r>
            <a:r>
              <a:rPr lang="pt-BR" sz="1050" i="1" dirty="0">
                <a:ea typeface="Calibri" panose="020F0502020204030204" pitchFamily="34" charset="0"/>
                <a:cs typeface="Times New Roman" panose="02020603050405020304" pitchFamily="18" charset="0"/>
              </a:rPr>
              <a:t> J </a:t>
            </a:r>
            <a:r>
              <a:rPr lang="pt-BR" sz="1050" i="1" dirty="0" err="1">
                <a:ea typeface="Calibri" panose="020F0502020204030204" pitchFamily="34" charset="0"/>
                <a:cs typeface="Times New Roman" panose="02020603050405020304" pitchFamily="18" charset="0"/>
              </a:rPr>
              <a:t>Endocrinol</a:t>
            </a:r>
            <a:r>
              <a:rPr lang="pt-BR" sz="1050" dirty="0">
                <a:ea typeface="Calibri" panose="020F0502020204030204" pitchFamily="34" charset="0"/>
                <a:cs typeface="Times New Roman" panose="02020603050405020304" pitchFamily="18" charset="0"/>
              </a:rPr>
              <a:t>. 2018;179:R1-R18.</a:t>
            </a:r>
            <a:endParaRPr lang="en-US" sz="1050" dirty="0">
              <a:ea typeface="Calibri" panose="020F0502020204030204" pitchFamily="34" charset="0"/>
              <a:cs typeface="Times New Roman" panose="02020603050405020304" pitchFamily="18" charset="0"/>
            </a:endParaRPr>
          </a:p>
        </p:txBody>
      </p:sp>
      <p:sp>
        <p:nvSpPr>
          <p:cNvPr id="4" name="Slide Number Placeholder 6">
            <a:extLst>
              <a:ext uri="{FF2B5EF4-FFF2-40B4-BE49-F238E27FC236}">
                <a16:creationId xmlns:a16="http://schemas.microsoft.com/office/drawing/2014/main" id="{08426674-B218-9E5F-0A14-23246144D678}"/>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3</a:t>
            </a:fld>
            <a:endParaRPr lang="en-US" dirty="0"/>
          </a:p>
        </p:txBody>
      </p:sp>
    </p:spTree>
    <p:extLst>
      <p:ext uri="{BB962C8B-B14F-4D97-AF65-F5344CB8AC3E}">
        <p14:creationId xmlns:p14="http://schemas.microsoft.com/office/powerpoint/2010/main" val="70455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563848"/>
            <a:ext cx="5852160" cy="4796490"/>
          </a:xfrm>
        </p:spPr>
        <p:txBody>
          <a:bodyPr/>
          <a:lstStyle/>
          <a:p>
            <a:pPr marL="181213" indent="-181213" defTabSz="966470">
              <a:lnSpc>
                <a:spcPct val="107000"/>
              </a:lnSpc>
              <a:spcBef>
                <a:spcPts val="317"/>
              </a:spcBef>
              <a:buFont typeface="Arial" panose="020B0604020202020204" pitchFamily="34" charset="0"/>
              <a:buChar char="•"/>
              <a:defRPr/>
            </a:pPr>
            <a:r>
              <a:rPr lang="en-US" sz="1100" b="0" dirty="0"/>
              <a:t>Cortisol is produced and secreted from the adrenal gland—specifically from the zona fasciculata</a:t>
            </a:r>
            <a:r>
              <a:rPr lang="en-US" sz="1100" b="0" baseline="30000" dirty="0"/>
              <a:t>1</a:t>
            </a:r>
            <a:endParaRPr lang="en-US" sz="1100" b="0" dirty="0"/>
          </a:p>
          <a:p>
            <a:pPr marL="181213" indent="-181213">
              <a:lnSpc>
                <a:spcPct val="107000"/>
              </a:lnSpc>
              <a:spcBef>
                <a:spcPts val="317"/>
              </a:spcBef>
              <a:buFont typeface="Arial" panose="020B0604020202020204" pitchFamily="34" charset="0"/>
              <a:buChar char="•"/>
            </a:pPr>
            <a:r>
              <a:rPr lang="en-US" sz="1100" dirty="0">
                <a:effectLst/>
                <a:latin typeface="Calibri" panose="020F0502020204030204" pitchFamily="34" charset="0"/>
                <a:ea typeface="Calibri" panose="020F0502020204030204" pitchFamily="34" charset="0"/>
              </a:rPr>
              <a:t>The adrenal gland is the predominant site of synthesis of several hormones</a:t>
            </a:r>
            <a:r>
              <a:rPr lang="en-US" sz="1100" baseline="30000" dirty="0">
                <a:effectLst/>
                <a:latin typeface="Calibri" panose="020F0502020204030204" pitchFamily="34" charset="0"/>
                <a:ea typeface="Calibri" panose="020F0502020204030204" pitchFamily="34" charset="0"/>
              </a:rPr>
              <a:t>2</a:t>
            </a:r>
            <a:endParaRPr lang="en-US" sz="1100" dirty="0">
              <a:effectLst/>
              <a:latin typeface="Calibri" panose="020F0502020204030204" pitchFamily="34" charset="0"/>
              <a:ea typeface="Calibri" panose="020F0502020204030204" pitchFamily="34" charset="0"/>
            </a:endParaRPr>
          </a:p>
          <a:p>
            <a:pPr marL="181213" indent="-181213">
              <a:lnSpc>
                <a:spcPct val="107000"/>
              </a:lnSpc>
              <a:spcBef>
                <a:spcPts val="317"/>
              </a:spcBef>
              <a:buFont typeface="Arial" panose="020B0604020202020204" pitchFamily="34" charset="0"/>
              <a:buChar char="•"/>
            </a:pPr>
            <a:r>
              <a:rPr lang="en-US" sz="1100" dirty="0">
                <a:latin typeface="Calibri" panose="020F0502020204030204" pitchFamily="34" charset="0"/>
              </a:rPr>
              <a:t>Cortisol is also involved in the regulation of production of epinephrine and norepinephrine from the adrenal medulla, which further indicates the importance of this hormone in the body</a:t>
            </a:r>
            <a:r>
              <a:rPr lang="en-US" sz="1100" baseline="30000" dirty="0">
                <a:latin typeface="Calibri" panose="020F0502020204030204" pitchFamily="34" charset="0"/>
              </a:rPr>
              <a:t>3</a:t>
            </a:r>
          </a:p>
          <a:p>
            <a:pPr marL="181213" marR="0" lvl="0" indent="-181213" algn="l" defTabSz="914400" rtl="0" eaLnBrk="1" fontAlgn="auto" latinLnBrk="0" hangingPunct="1">
              <a:lnSpc>
                <a:spcPct val="107000"/>
              </a:lnSpc>
              <a:spcBef>
                <a:spcPts val="317"/>
              </a:spcBef>
              <a:spcAft>
                <a:spcPts val="0"/>
              </a:spcAft>
              <a:buClrTx/>
              <a:buSzTx/>
              <a:buFont typeface="Arial" panose="020B0604020202020204" pitchFamily="34" charset="0"/>
              <a:buChar char="•"/>
              <a:tabLst/>
              <a:defRPr/>
            </a:pPr>
            <a:r>
              <a:rPr lang="en-US" sz="1100" dirty="0"/>
              <a:t>The figure on the right depicts the subsequent effects of ACTH on the adrenal gland</a:t>
            </a:r>
            <a:r>
              <a:rPr lang="en-US" sz="1100" baseline="30000" dirty="0"/>
              <a:t>4</a:t>
            </a:r>
            <a:endParaRPr lang="en-US" sz="1100" dirty="0"/>
          </a:p>
          <a:p>
            <a:pPr marL="638440" lvl="1" indent="-181240">
              <a:spcBef>
                <a:spcPts val="317"/>
              </a:spcBef>
              <a:buFont typeface="Arial" panose="020B0604020202020204" pitchFamily="34" charset="0"/>
              <a:buChar char="•"/>
            </a:pPr>
            <a:r>
              <a:rPr lang="en-US" sz="1100" dirty="0"/>
              <a:t>ACTH binds to its receptor, </a:t>
            </a:r>
            <a:r>
              <a:rPr lang="en-US" sz="1100" i="1" dirty="0"/>
              <a:t>MC2R</a:t>
            </a:r>
            <a:r>
              <a:rPr lang="en-US" sz="1100" dirty="0"/>
              <a:t>, located in the cell membrane of adrenocortical cells, which stimulates adenylate cyclase and thereby initiates steroidogenesis</a:t>
            </a:r>
            <a:r>
              <a:rPr lang="en-US" sz="1100" baseline="30000" dirty="0"/>
              <a:t>4</a:t>
            </a:r>
            <a:endParaRPr lang="en-US" sz="1100" dirty="0"/>
          </a:p>
          <a:p>
            <a:pPr marL="638440" lvl="1" indent="-181240">
              <a:spcBef>
                <a:spcPts val="317"/>
              </a:spcBef>
              <a:buFont typeface="Arial" panose="020B0604020202020204" pitchFamily="34" charset="0"/>
              <a:buChar char="•"/>
            </a:pPr>
            <a:r>
              <a:rPr lang="en-US" sz="1100" dirty="0"/>
              <a:t>ACTH upregulates the expression of its own receptor; this mediates the release of cholesterol from lipid droplets while increasing the expression of genes encoding the proteins for cholesterol uptake (</a:t>
            </a:r>
            <a:r>
              <a:rPr lang="en-US" sz="1100" dirty="0" err="1"/>
              <a:t>eg</a:t>
            </a:r>
            <a:r>
              <a:rPr lang="en-US" sz="1100" dirty="0"/>
              <a:t>, </a:t>
            </a:r>
            <a:r>
              <a:rPr lang="en-US" sz="1100" i="1" dirty="0"/>
              <a:t>LDLR</a:t>
            </a:r>
            <a:r>
              <a:rPr lang="en-US" sz="1100" dirty="0"/>
              <a:t> and </a:t>
            </a:r>
            <a:r>
              <a:rPr lang="en-US" sz="1100" i="1" dirty="0"/>
              <a:t>SCARB1</a:t>
            </a:r>
            <a:r>
              <a:rPr lang="en-US" sz="1100" dirty="0"/>
              <a:t>) and cholesterol synthesis (via </a:t>
            </a:r>
            <a:r>
              <a:rPr lang="en-US" sz="1100" i="1" dirty="0"/>
              <a:t>HMGCR</a:t>
            </a:r>
            <a:r>
              <a:rPr lang="en-US" sz="1100" dirty="0"/>
              <a:t>)</a:t>
            </a:r>
            <a:r>
              <a:rPr lang="en-US" sz="1100" baseline="30000" dirty="0"/>
              <a:t>4</a:t>
            </a:r>
            <a:endParaRPr lang="en-US" sz="1100" dirty="0"/>
          </a:p>
          <a:p>
            <a:pPr marL="638440" lvl="1" indent="-181240">
              <a:spcBef>
                <a:spcPts val="317"/>
              </a:spcBef>
              <a:buFont typeface="Arial" panose="020B0604020202020204" pitchFamily="34" charset="0"/>
              <a:buChar char="•"/>
            </a:pPr>
            <a:r>
              <a:rPr lang="en-US" sz="1100" dirty="0"/>
              <a:t>ACTH increases the expression of genes encoding key steroidogenic enzymes (</a:t>
            </a:r>
            <a:r>
              <a:rPr lang="en-US" sz="1100" dirty="0" err="1"/>
              <a:t>eg</a:t>
            </a:r>
            <a:r>
              <a:rPr lang="en-US" sz="1100" dirty="0"/>
              <a:t>, STAR and CYP11A1) that are upstream from cortisol production</a:t>
            </a:r>
            <a:r>
              <a:rPr lang="en-US" sz="1100" baseline="30000" dirty="0"/>
              <a:t>4</a:t>
            </a:r>
            <a:endParaRPr lang="en-US" sz="1100" dirty="0"/>
          </a:p>
          <a:p>
            <a:pPr marL="638440" lvl="1" indent="-181240">
              <a:spcBef>
                <a:spcPts val="317"/>
              </a:spcBef>
              <a:buFont typeface="Arial" panose="020B0604020202020204" pitchFamily="34" charset="0"/>
              <a:buChar char="•"/>
            </a:pPr>
            <a:r>
              <a:rPr lang="en-US" sz="1100" dirty="0"/>
              <a:t>Impairments in cortisol signaling have been associated with certain mutations in the ACTH receptor (melanocortin 2 receptor, </a:t>
            </a:r>
            <a:r>
              <a:rPr lang="en-US" sz="1100" i="1" dirty="0"/>
              <a:t>MC2R</a:t>
            </a:r>
            <a:r>
              <a:rPr lang="en-US" sz="1100" dirty="0"/>
              <a:t>); in particular, one case of adrenal hyperplasia has been reported with a mutation in </a:t>
            </a:r>
            <a:r>
              <a:rPr lang="en-US" sz="1100" i="1" dirty="0"/>
              <a:t>MC2R</a:t>
            </a:r>
            <a:r>
              <a:rPr lang="en-US" sz="1100" i="0" baseline="30000" dirty="0"/>
              <a:t>5</a:t>
            </a:r>
            <a:endParaRPr lang="en-US" sz="1100" dirty="0">
              <a:latin typeface="Calibri" panose="020F0502020204030204" pitchFamily="34" charset="0"/>
            </a:endParaRPr>
          </a:p>
          <a:p>
            <a:pPr>
              <a:lnSpc>
                <a:spcPct val="107000"/>
              </a:lnSpc>
              <a:spcBef>
                <a:spcPts val="317"/>
              </a:spcBef>
            </a:pPr>
            <a:endParaRPr lang="en-US" sz="1100" dirty="0"/>
          </a:p>
          <a:p>
            <a:r>
              <a:rPr lang="en-US" sz="1100" b="1" dirty="0"/>
              <a:t>References:</a:t>
            </a:r>
          </a:p>
          <a:p>
            <a:pPr marL="228600" indent="-228600">
              <a:buAutoNum type="arabicPeriod"/>
            </a:pPr>
            <a:r>
              <a:rPr lang="fr-FR" sz="1100" dirty="0">
                <a:solidFill>
                  <a:schemeClr val="tx1">
                    <a:lumMod val="95000"/>
                    <a:lumOff val="5000"/>
                  </a:schemeClr>
                </a:solidFill>
                <a:latin typeface="Calibri" panose="020F0502020204030204" pitchFamily="34" charset="0"/>
                <a:ea typeface="Calibri" panose="020F0502020204030204" pitchFamily="34" charset="0"/>
              </a:rPr>
              <a:t>Ahmed A, et al. </a:t>
            </a:r>
            <a:r>
              <a:rPr lang="fr-FR" sz="1100" i="1" dirty="0">
                <a:solidFill>
                  <a:schemeClr val="tx1">
                    <a:lumMod val="95000"/>
                    <a:lumOff val="5000"/>
                  </a:schemeClr>
                </a:solidFill>
                <a:latin typeface="Calibri" panose="020F0502020204030204" pitchFamily="34" charset="0"/>
                <a:ea typeface="Calibri" panose="020F0502020204030204" pitchFamily="34" charset="0"/>
              </a:rPr>
              <a:t>Front </a:t>
            </a:r>
            <a:r>
              <a:rPr lang="fr-FR" sz="1100" i="1" dirty="0" err="1">
                <a:solidFill>
                  <a:schemeClr val="tx1">
                    <a:lumMod val="95000"/>
                    <a:lumOff val="5000"/>
                  </a:schemeClr>
                </a:solidFill>
                <a:latin typeface="Calibri" panose="020F0502020204030204" pitchFamily="34" charset="0"/>
                <a:ea typeface="Calibri" panose="020F0502020204030204" pitchFamily="34" charset="0"/>
              </a:rPr>
              <a:t>Immunol</a:t>
            </a:r>
            <a:r>
              <a:rPr lang="fr-FR" sz="1100" dirty="0">
                <a:solidFill>
                  <a:schemeClr val="tx1">
                    <a:lumMod val="95000"/>
                    <a:lumOff val="5000"/>
                  </a:schemeClr>
                </a:solidFill>
                <a:latin typeface="Calibri" panose="020F0502020204030204" pitchFamily="34" charset="0"/>
                <a:ea typeface="Calibri" panose="020F0502020204030204" pitchFamily="34" charset="0"/>
              </a:rPr>
              <a:t>. 2019;10:1438. doi:10.3389/fimmu.2019.01438</a:t>
            </a:r>
          </a:p>
          <a:p>
            <a:pPr marL="228600" marR="0" lvl="0" indent="-228600" algn="l" defTabSz="914400" rtl="0" eaLnBrk="1" fontAlgn="auto" latinLnBrk="0" hangingPunct="1">
              <a:buClrTx/>
              <a:buSzTx/>
              <a:buFontTx/>
              <a:buAutoNum type="arabicPeriod"/>
              <a:tabLst/>
              <a:defRPr/>
            </a:pPr>
            <a:r>
              <a:rPr lang="fr-FR" sz="1100" dirty="0">
                <a:solidFill>
                  <a:schemeClr val="tx1">
                    <a:lumMod val="95000"/>
                    <a:lumOff val="5000"/>
                  </a:schemeClr>
                </a:solidFill>
                <a:latin typeface="Calibri" panose="020F0502020204030204" pitchFamily="34" charset="0"/>
                <a:ea typeface="Calibri" panose="020F0502020204030204" pitchFamily="34" charset="0"/>
              </a:rPr>
              <a:t>Timmermans S, et al. </a:t>
            </a:r>
            <a:r>
              <a:rPr lang="fr-FR" sz="1100" i="1" dirty="0">
                <a:solidFill>
                  <a:schemeClr val="tx1">
                    <a:lumMod val="95000"/>
                    <a:lumOff val="5000"/>
                  </a:schemeClr>
                </a:solidFill>
                <a:latin typeface="Calibri" panose="020F0502020204030204" pitchFamily="34" charset="0"/>
                <a:ea typeface="Calibri" panose="020F0502020204030204" pitchFamily="34" charset="0"/>
              </a:rPr>
              <a:t>Front </a:t>
            </a:r>
            <a:r>
              <a:rPr lang="fr-FR" sz="1100" i="1" dirty="0" err="1">
                <a:solidFill>
                  <a:schemeClr val="tx1">
                    <a:lumMod val="95000"/>
                    <a:lumOff val="5000"/>
                  </a:schemeClr>
                </a:solidFill>
                <a:latin typeface="Calibri" panose="020F0502020204030204" pitchFamily="34" charset="0"/>
                <a:ea typeface="Calibri" panose="020F0502020204030204" pitchFamily="34" charset="0"/>
              </a:rPr>
              <a:t>Immunol</a:t>
            </a:r>
            <a:r>
              <a:rPr lang="fr-FR" sz="1100" dirty="0">
                <a:solidFill>
                  <a:schemeClr val="tx1">
                    <a:lumMod val="95000"/>
                    <a:lumOff val="5000"/>
                  </a:schemeClr>
                </a:solidFill>
                <a:latin typeface="Calibri" panose="020F0502020204030204" pitchFamily="34" charset="0"/>
                <a:ea typeface="Calibri" panose="020F0502020204030204" pitchFamily="34" charset="0"/>
              </a:rPr>
              <a:t>. 2019;10:1545. doi:10.3389/fimmu.2019.01545</a:t>
            </a:r>
            <a:endParaRPr lang="en-US" sz="1100" dirty="0">
              <a:solidFill>
                <a:schemeClr val="tx1">
                  <a:lumMod val="95000"/>
                  <a:lumOff val="5000"/>
                </a:schemeClr>
              </a:solidFill>
              <a:latin typeface="Calibri" panose="020F0502020204030204" pitchFamily="34" charset="0"/>
              <a:ea typeface="Calibri" panose="020F0502020204030204" pitchFamily="34" charset="0"/>
            </a:endParaRPr>
          </a:p>
          <a:p>
            <a:pPr marL="228600" marR="0" lvl="0" indent="-228600" algn="l" defTabSz="914400" rtl="0" eaLnBrk="1" fontAlgn="auto" latinLnBrk="0" hangingPunct="1">
              <a:buClrTx/>
              <a:buSzTx/>
              <a:buFontTx/>
              <a:buAutoNum type="arabicPeriod"/>
              <a:tabLst/>
              <a:defRPr/>
            </a:pPr>
            <a:r>
              <a:rPr lang="en-US" sz="1100" dirty="0" err="1"/>
              <a:t>Wurtman</a:t>
            </a:r>
            <a:r>
              <a:rPr lang="en-US" sz="1100" dirty="0"/>
              <a:t> RJ, et al. </a:t>
            </a:r>
            <a:r>
              <a:rPr lang="en-US" sz="1100" i="1" dirty="0"/>
              <a:t>Metabolism</a:t>
            </a:r>
            <a:r>
              <a:rPr lang="en-US" sz="1100" dirty="0"/>
              <a:t>. 2002;51(6 Suppl 1):11-14.</a:t>
            </a:r>
          </a:p>
          <a:p>
            <a:pPr marL="241653" indent="-241653">
              <a:buFontTx/>
              <a:buAutoNum type="arabicPeriod"/>
            </a:pPr>
            <a:r>
              <a:rPr lang="en-GB" sz="1100" dirty="0"/>
              <a:t>Boonen E, et al. </a:t>
            </a:r>
            <a:r>
              <a:rPr lang="en-GB" sz="1100" i="1" dirty="0"/>
              <a:t>Lancet Diabetes Endocrinol. </a:t>
            </a:r>
            <a:r>
              <a:rPr lang="en-GB" sz="1100" dirty="0"/>
              <a:t>2015;3:805-815.</a:t>
            </a:r>
          </a:p>
          <a:p>
            <a:pPr marL="241653" indent="-241653">
              <a:buAutoNum type="arabicPeriod"/>
            </a:pPr>
            <a:r>
              <a:rPr lang="en-GB" sz="1100" dirty="0"/>
              <a:t>Aza-Carmona M, et al. </a:t>
            </a:r>
            <a:r>
              <a:rPr lang="en-GB" sz="1100" i="1" dirty="0"/>
              <a:t>J </a:t>
            </a:r>
            <a:r>
              <a:rPr lang="en-GB" sz="1100" i="1" dirty="0" err="1"/>
              <a:t>Pediatr</a:t>
            </a:r>
            <a:r>
              <a:rPr lang="en-GB" sz="1100" i="1" dirty="0"/>
              <a:t> Endocrinol </a:t>
            </a:r>
            <a:r>
              <a:rPr lang="en-GB" sz="1100" i="1" dirty="0" err="1"/>
              <a:t>Metab</a:t>
            </a:r>
            <a:r>
              <a:rPr lang="en-GB" sz="1100" dirty="0"/>
              <a:t>. 2011;24:395-397. </a:t>
            </a:r>
          </a:p>
        </p:txBody>
      </p:sp>
      <p:sp>
        <p:nvSpPr>
          <p:cNvPr id="4" name="Slide Number Placeholder 6">
            <a:extLst>
              <a:ext uri="{FF2B5EF4-FFF2-40B4-BE49-F238E27FC236}">
                <a16:creationId xmlns:a16="http://schemas.microsoft.com/office/drawing/2014/main" id="{E70EA0FC-63AE-73E2-5CE3-F75D630B26D8}"/>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4</a:t>
            </a:fld>
            <a:endParaRPr lang="en-US" dirty="0"/>
          </a:p>
        </p:txBody>
      </p:sp>
    </p:spTree>
    <p:extLst>
      <p:ext uri="{BB962C8B-B14F-4D97-AF65-F5344CB8AC3E}">
        <p14:creationId xmlns:p14="http://schemas.microsoft.com/office/powerpoint/2010/main" val="1143418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852160" cy="4384878"/>
          </a:xfrm>
        </p:spPr>
        <p:txBody>
          <a:bodyPr/>
          <a:lstStyle/>
          <a:p>
            <a:pPr marL="181213" indent="-181213" defTabSz="966470">
              <a:lnSpc>
                <a:spcPct val="107000"/>
              </a:lnSpc>
              <a:spcBef>
                <a:spcPts val="317"/>
              </a:spcBef>
              <a:buFont typeface="Arial" panose="020B0604020202020204" pitchFamily="34" charset="0"/>
              <a:buChar char="•"/>
              <a:defRPr/>
            </a:pPr>
            <a:r>
              <a:rPr lang="en-US" b="1" dirty="0">
                <a:effectLst/>
                <a:latin typeface="Calibri" panose="020F0502020204030204" pitchFamily="34" charset="0"/>
                <a:ea typeface="Calibri" panose="020F0502020204030204" pitchFamily="34" charset="0"/>
                <a:cs typeface="Calibri" panose="020F0502020204030204" pitchFamily="34" charset="0"/>
              </a:rPr>
              <a:t>Key takeaway: Cholesterol undergoes several enzymatic steps in the steroidogenic cells within the zona fasciculata to be converted to cortisol</a:t>
            </a:r>
            <a:r>
              <a:rPr lang="en-US" b="1" baseline="30000" dirty="0">
                <a:effectLst/>
                <a:latin typeface="Calibri" panose="020F0502020204030204" pitchFamily="34" charset="0"/>
                <a:ea typeface="Calibri" panose="020F0502020204030204" pitchFamily="34" charset="0"/>
                <a:cs typeface="Calibri" panose="020F0502020204030204" pitchFamily="34" charset="0"/>
              </a:rPr>
              <a:t>1</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181213" indent="-181213">
              <a:lnSpc>
                <a:spcPct val="107000"/>
              </a:lnSpc>
              <a:spcBef>
                <a:spcPts val="317"/>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Cholesterol is the precursor to the production of several hormones, such as cortisol</a:t>
            </a:r>
            <a:r>
              <a:rPr lang="en-US" baseline="30000" dirty="0">
                <a:effectLst/>
                <a:latin typeface="Calibri" panose="020F0502020204030204" pitchFamily="34" charset="0"/>
                <a:ea typeface="Calibri" panose="020F0502020204030204" pitchFamily="34" charset="0"/>
                <a:cs typeface="Calibri" panose="020F0502020204030204" pitchFamily="34" charset="0"/>
              </a:rPr>
              <a:t>1</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81213" indent="-181213">
              <a:lnSpc>
                <a:spcPct val="107000"/>
              </a:lnSpc>
              <a:spcBef>
                <a:spcPts val="317"/>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The balance of active vs inactive cortisol (</a:t>
            </a:r>
            <a:r>
              <a:rPr lang="en-US" dirty="0" err="1">
                <a:effectLst/>
                <a:latin typeface="Calibri" panose="020F0502020204030204" pitchFamily="34" charset="0"/>
                <a:ea typeface="Calibri" panose="020F0502020204030204" pitchFamily="34" charset="0"/>
                <a:cs typeface="Calibri" panose="020F0502020204030204" pitchFamily="34" charset="0"/>
              </a:rPr>
              <a:t>ie</a:t>
            </a:r>
            <a:r>
              <a:rPr lang="en-US" dirty="0">
                <a:effectLst/>
                <a:latin typeface="Calibri" panose="020F0502020204030204" pitchFamily="34" charset="0"/>
                <a:ea typeface="Calibri" panose="020F0502020204030204" pitchFamily="34" charset="0"/>
                <a:cs typeface="Calibri" panose="020F0502020204030204" pitchFamily="34" charset="0"/>
              </a:rPr>
              <a:t>, cortisol vs cortisone, respectively) is regulated by the actions of 11β-HSD1/2 enzymes. This process occurs not only in the adrenal gland, but also in the kidney as well as other local sites in the body</a:t>
            </a:r>
            <a:r>
              <a:rPr lang="en-US" baseline="30000" dirty="0">
                <a:effectLst/>
                <a:latin typeface="Calibri" panose="020F0502020204030204" pitchFamily="34" charset="0"/>
                <a:ea typeface="Calibri" panose="020F0502020204030204" pitchFamily="34" charset="0"/>
                <a:cs typeface="Calibri" panose="020F0502020204030204" pitchFamily="34" charset="0"/>
              </a:rPr>
              <a:t>2</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64449" lvl="1" indent="-181213">
              <a:lnSpc>
                <a:spcPct val="107000"/>
              </a:lnSpc>
              <a:spcBef>
                <a:spcPts val="317"/>
              </a:spcBef>
              <a:buFont typeface="Calibri" panose="020F050202020403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Since cortisol can cross-bind with mineralocorticoid receptor (MR), 11β-HSD2 is highly expressed in tissues with high MR expression (</a:t>
            </a:r>
            <a:r>
              <a:rPr lang="en-US" dirty="0" err="1">
                <a:effectLst/>
                <a:latin typeface="Calibri" panose="020F0502020204030204" pitchFamily="34" charset="0"/>
                <a:ea typeface="Calibri" panose="020F0502020204030204" pitchFamily="34" charset="0"/>
                <a:cs typeface="Calibri" panose="020F0502020204030204" pitchFamily="34" charset="0"/>
              </a:rPr>
              <a:t>eg</a:t>
            </a:r>
            <a:r>
              <a:rPr lang="en-US" dirty="0">
                <a:effectLst/>
                <a:latin typeface="Calibri" panose="020F0502020204030204" pitchFamily="34" charset="0"/>
                <a:ea typeface="Calibri" panose="020F0502020204030204" pitchFamily="34" charset="0"/>
                <a:cs typeface="Calibri" panose="020F0502020204030204" pitchFamily="34" charset="0"/>
              </a:rPr>
              <a:t>, kidney) to prevent cortisol-induced MR activation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81213" indent="-181213">
              <a:lnSpc>
                <a:spcPct val="107000"/>
              </a:lnSpc>
              <a:spcBef>
                <a:spcPts val="317"/>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Dehydroepiandrosterone/dehydroepiandrosterone-sulfate (DHEA/DHEA-S) </a:t>
            </a:r>
            <a:r>
              <a:rPr lang="en-US" dirty="0">
                <a:latin typeface="Calibri" panose="020F0502020204030204" pitchFamily="34" charset="0"/>
                <a:ea typeface="Calibri" panose="020F0502020204030204" pitchFamily="34" charset="0"/>
                <a:cs typeface="Calibri" panose="020F0502020204030204" pitchFamily="34" charset="0"/>
              </a:rPr>
              <a:t>are</a:t>
            </a:r>
            <a:r>
              <a:rPr lang="en-US" dirty="0">
                <a:effectLst/>
                <a:latin typeface="Calibri" panose="020F0502020204030204" pitchFamily="34" charset="0"/>
                <a:ea typeface="Calibri" panose="020F0502020204030204" pitchFamily="34" charset="0"/>
                <a:cs typeface="Calibri" panose="020F0502020204030204" pitchFamily="34" charset="0"/>
              </a:rPr>
              <a:t> produced from 17</a:t>
            </a:r>
            <a:r>
              <a:rPr lang="el-GR" dirty="0">
                <a:effectLst/>
                <a:latin typeface="Calibri" panose="020F0502020204030204" pitchFamily="34" charset="0"/>
                <a:ea typeface="Calibri" panose="020F0502020204030204" pitchFamily="34" charset="0"/>
                <a:cs typeface="Calibri" panose="020F0502020204030204" pitchFamily="34" charset="0"/>
              </a:rPr>
              <a:t>α</a:t>
            </a:r>
            <a:r>
              <a:rPr lang="en-US" dirty="0">
                <a:effectLst/>
                <a:ea typeface="Calibri" panose="020F0502020204030204" pitchFamily="34" charset="0"/>
                <a:cs typeface="Calibri" panose="020F0502020204030204" pitchFamily="34" charset="0"/>
              </a:rPr>
              <a:t>-</a:t>
            </a:r>
            <a:r>
              <a:rPr lang="en-US" dirty="0" err="1">
                <a:effectLst/>
                <a:ea typeface="Calibri" panose="020F0502020204030204" pitchFamily="34" charset="0"/>
                <a:cs typeface="Calibri" panose="020F0502020204030204" pitchFamily="34" charset="0"/>
              </a:rPr>
              <a:t>hydroxypregnenolone</a:t>
            </a:r>
            <a:r>
              <a:rPr lang="en-US" dirty="0">
                <a:effectLst/>
                <a:ea typeface="Calibri" panose="020F0502020204030204" pitchFamily="34" charset="0"/>
                <a:cs typeface="Calibri" panose="020F0502020204030204" pitchFamily="34" charset="0"/>
              </a:rPr>
              <a:t> in the </a:t>
            </a:r>
            <a:r>
              <a:rPr lang="en-US" b="0" i="0" dirty="0">
                <a:effectLst/>
              </a:rPr>
              <a:t>zona reticularis</a:t>
            </a:r>
            <a:endParaRPr lang="en-US" b="1" baseline="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317"/>
              </a:spcBef>
            </a:pPr>
            <a:endParaRPr lang="en-US" b="1" baseline="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317"/>
              </a:spcBef>
            </a:pPr>
            <a:endParaRPr lang="en-US" b="1" baseline="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317"/>
              </a:spcBef>
            </a:pPr>
            <a:r>
              <a:rPr lang="en-US" b="1" baseline="0" dirty="0">
                <a:effectLst/>
                <a:latin typeface="Calibri" panose="020F0502020204030204" pitchFamily="34" charset="0"/>
                <a:ea typeface="Calibri" panose="020F0502020204030204" pitchFamily="34" charset="0"/>
                <a:cs typeface="Calibri" panose="020F0502020204030204" pitchFamily="34" charset="0"/>
              </a:rPr>
              <a:t>References:</a:t>
            </a:r>
          </a:p>
          <a:p>
            <a:pPr marL="241617" indent="-241617">
              <a:buAutoNum type="arabicPeriod"/>
            </a:pPr>
            <a:r>
              <a:rPr lang="fr-FR" dirty="0"/>
              <a:t>Ahmed A, et al. </a:t>
            </a:r>
            <a:r>
              <a:rPr lang="fr-FR" i="1" dirty="0"/>
              <a:t>Front </a:t>
            </a:r>
            <a:r>
              <a:rPr lang="fr-FR" i="1" dirty="0" err="1"/>
              <a:t>Immunol</a:t>
            </a:r>
            <a:r>
              <a:rPr lang="fr-FR" dirty="0"/>
              <a:t>. 2019;10:1438. doi:10.3389/fimmu.2019.01438</a:t>
            </a:r>
            <a:endParaRPr lang="en-GB" dirty="0"/>
          </a:p>
          <a:p>
            <a:pPr marL="241617" indent="-241617">
              <a:buFontTx/>
              <a:buAutoNum type="arabicPeriod"/>
            </a:pPr>
            <a:r>
              <a:rPr lang="fr-FR" dirty="0">
                <a:solidFill>
                  <a:schemeClr val="tx1">
                    <a:lumMod val="95000"/>
                    <a:lumOff val="5000"/>
                  </a:schemeClr>
                </a:solidFill>
                <a:latin typeface="Calibri" panose="020F0502020204030204" pitchFamily="34" charset="0"/>
                <a:ea typeface="Calibri" panose="020F0502020204030204" pitchFamily="34" charset="0"/>
              </a:rPr>
              <a:t>Timmermans S, et al. </a:t>
            </a:r>
            <a:r>
              <a:rPr lang="fr-FR" i="1" dirty="0">
                <a:solidFill>
                  <a:schemeClr val="tx1">
                    <a:lumMod val="95000"/>
                    <a:lumOff val="5000"/>
                  </a:schemeClr>
                </a:solidFill>
                <a:latin typeface="Calibri" panose="020F0502020204030204" pitchFamily="34" charset="0"/>
                <a:ea typeface="Calibri" panose="020F0502020204030204" pitchFamily="34" charset="0"/>
              </a:rPr>
              <a:t>Front </a:t>
            </a:r>
            <a:r>
              <a:rPr lang="fr-FR" i="1" dirty="0" err="1">
                <a:solidFill>
                  <a:schemeClr val="tx1">
                    <a:lumMod val="95000"/>
                    <a:lumOff val="5000"/>
                  </a:schemeClr>
                </a:solidFill>
                <a:latin typeface="Calibri" panose="020F0502020204030204" pitchFamily="34" charset="0"/>
                <a:ea typeface="Calibri" panose="020F0502020204030204" pitchFamily="34" charset="0"/>
              </a:rPr>
              <a:t>Immunol</a:t>
            </a:r>
            <a:r>
              <a:rPr lang="fr-FR" dirty="0">
                <a:solidFill>
                  <a:schemeClr val="tx1">
                    <a:lumMod val="95000"/>
                    <a:lumOff val="5000"/>
                  </a:schemeClr>
                </a:solidFill>
                <a:latin typeface="Calibri" panose="020F0502020204030204" pitchFamily="34" charset="0"/>
                <a:ea typeface="Calibri" panose="020F0502020204030204" pitchFamily="34" charset="0"/>
              </a:rPr>
              <a:t>. 2019;10:1545. doi:10.3389/fimmu.2019.01545</a:t>
            </a:r>
            <a:endParaRPr lang="en-US" dirty="0">
              <a:solidFill>
                <a:schemeClr val="tx1">
                  <a:lumMod val="95000"/>
                  <a:lumOff val="5000"/>
                </a:schemeClr>
              </a:solidFill>
              <a:latin typeface="Calibri" panose="020F0502020204030204" pitchFamily="34" charset="0"/>
              <a:ea typeface="Calibri" panose="020F0502020204030204" pitchFamily="34" charset="0"/>
            </a:endParaRPr>
          </a:p>
          <a:p>
            <a:pPr marL="241617" indent="-241617">
              <a:buAutoNum type="arabicPeriod"/>
            </a:pPr>
            <a:r>
              <a:rPr lang="en-GB" dirty="0"/>
              <a:t>Rainey WE, Nakamura Y. </a:t>
            </a:r>
            <a:r>
              <a:rPr lang="en-GB" i="1" dirty="0"/>
              <a:t>J Steroid </a:t>
            </a:r>
            <a:r>
              <a:rPr lang="en-GB" i="1" dirty="0" err="1"/>
              <a:t>Biochem</a:t>
            </a:r>
            <a:r>
              <a:rPr lang="en-GB" i="1" dirty="0"/>
              <a:t> Mol Biol. </a:t>
            </a:r>
            <a:r>
              <a:rPr lang="en-GB" dirty="0"/>
              <a:t>2008;108:281-286.</a:t>
            </a:r>
          </a:p>
        </p:txBody>
      </p:sp>
      <p:sp>
        <p:nvSpPr>
          <p:cNvPr id="4" name="Slide Number Placeholder 6">
            <a:extLst>
              <a:ext uri="{FF2B5EF4-FFF2-40B4-BE49-F238E27FC236}">
                <a16:creationId xmlns:a16="http://schemas.microsoft.com/office/drawing/2014/main" id="{FD332BBB-B7C2-18D9-ADF2-9A0E41B7693A}"/>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5</a:t>
            </a:fld>
            <a:endParaRPr lang="en-US" dirty="0"/>
          </a:p>
        </p:txBody>
      </p:sp>
    </p:spTree>
    <p:extLst>
      <p:ext uri="{BB962C8B-B14F-4D97-AF65-F5344CB8AC3E}">
        <p14:creationId xmlns:p14="http://schemas.microsoft.com/office/powerpoint/2010/main" val="685551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77875" y="4817230"/>
            <a:ext cx="6015868" cy="4783970"/>
          </a:xfrm>
        </p:spPr>
        <p:txBody>
          <a:bodyPr/>
          <a:lstStyle/>
          <a:p>
            <a:pPr marL="228600" indent="-228600">
              <a:spcBef>
                <a:spcPts val="317"/>
              </a:spcBef>
              <a:buFont typeface="Arial" panose="020B0604020202020204" pitchFamily="34" charset="0"/>
              <a:buChar char="•"/>
            </a:pPr>
            <a:r>
              <a:rPr lang="en-US" b="1" dirty="0">
                <a:effectLst/>
                <a:latin typeface="Calibri" panose="020F0502020204030204" pitchFamily="34" charset="0"/>
                <a:ea typeface="Calibri" panose="020F0502020204030204" pitchFamily="34" charset="0"/>
                <a:cs typeface="Calibri" panose="020F0502020204030204" pitchFamily="34" charset="0"/>
              </a:rPr>
              <a:t>Key takeaway: Nearly all the cells of the body are potential cortisol targets, hence cortisol plays important roles in many physiologic processes across nearly all organs in the body</a:t>
            </a:r>
            <a:r>
              <a:rPr lang="en-US" b="0" baseline="30000" dirty="0">
                <a:effectLst/>
                <a:latin typeface="Calibri" panose="020F0502020204030204" pitchFamily="34" charset="0"/>
                <a:ea typeface="Calibri" panose="020F0502020204030204" pitchFamily="34" charset="0"/>
                <a:cs typeface="Calibri" panose="020F0502020204030204" pitchFamily="34" charset="0"/>
              </a:rPr>
              <a:t>1</a:t>
            </a:r>
            <a:r>
              <a:rPr lang="en-US" baseline="30000" dirty="0">
                <a:latin typeface="Calibri" panose="020F0502020204030204" pitchFamily="34" charset="0"/>
                <a:ea typeface="Calibri" panose="020F0502020204030204" pitchFamily="34" charset="0"/>
                <a:cs typeface="Calibri" panose="020F0502020204030204" pitchFamily="34" charset="0"/>
              </a:rPr>
              <a:t>-6</a:t>
            </a:r>
          </a:p>
          <a:p>
            <a:pPr marL="228600" indent="-228600">
              <a:spcBef>
                <a:spcPts val="317"/>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This is partly indicated and attributed to the ubiquitous expression of the cortisol receptor</a:t>
            </a:r>
            <a:r>
              <a:rPr lang="en-US" baseline="30000" dirty="0">
                <a:effectLst/>
                <a:latin typeface="Calibri" panose="020F0502020204030204" pitchFamily="34" charset="0"/>
                <a:ea typeface="Calibri" panose="020F0502020204030204" pitchFamily="34" charset="0"/>
                <a:cs typeface="Calibri" panose="020F0502020204030204" pitchFamily="34" charset="0"/>
              </a:rPr>
              <a:t>1,2</a:t>
            </a:r>
            <a:endParaRPr lang="en-US" baseline="30000" dirty="0">
              <a:latin typeface="Calibri" panose="020F0502020204030204" pitchFamily="34" charset="0"/>
              <a:ea typeface="Calibri" panose="020F0502020204030204" pitchFamily="34" charset="0"/>
              <a:cs typeface="Calibri" panose="020F0502020204030204" pitchFamily="34" charset="0"/>
            </a:endParaRPr>
          </a:p>
          <a:p>
            <a:pPr marL="228600" indent="-228600">
              <a:spcBef>
                <a:spcPts val="317"/>
              </a:spcBef>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The figure highlights some of the essential physiologic functions that depend on cortisol signaling, including key body systems such as the nervous, cardiovascular, and immune systems</a:t>
            </a: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317"/>
              </a:spcBef>
            </a:pPr>
            <a:endParaRPr lang="en-US" baseline="30000" dirty="0">
              <a:latin typeface="Calibri" panose="020F0502020204030204" pitchFamily="34" charset="0"/>
              <a:ea typeface="Calibri" panose="020F0502020204030204" pitchFamily="34" charset="0"/>
            </a:endParaRPr>
          </a:p>
          <a:p>
            <a:pPr>
              <a:lnSpc>
                <a:spcPct val="107000"/>
              </a:lnSpc>
              <a:spcBef>
                <a:spcPts val="317"/>
              </a:spcBef>
            </a:pPr>
            <a:endParaRPr lang="en-US" baseline="30000" dirty="0">
              <a:latin typeface="Calibri" panose="020F0502020204030204" pitchFamily="34" charset="0"/>
              <a:ea typeface="Calibri" panose="020F0502020204030204" pitchFamily="34" charset="0"/>
            </a:endParaRPr>
          </a:p>
          <a:p>
            <a:pPr>
              <a:lnSpc>
                <a:spcPct val="107000"/>
              </a:lnSpc>
              <a:spcBef>
                <a:spcPts val="317"/>
              </a:spcBef>
            </a:pPr>
            <a:r>
              <a:rPr lang="fr-FR" b="1" dirty="0" err="1">
                <a:solidFill>
                  <a:schemeClr val="tx1">
                    <a:lumMod val="95000"/>
                    <a:lumOff val="5000"/>
                  </a:schemeClr>
                </a:solidFill>
                <a:latin typeface="Calibri" panose="020F0502020204030204" pitchFamily="34" charset="0"/>
                <a:ea typeface="Calibri" panose="020F0502020204030204" pitchFamily="34" charset="0"/>
              </a:rPr>
              <a:t>References</a:t>
            </a:r>
            <a:r>
              <a:rPr lang="fr-FR" b="1" dirty="0">
                <a:solidFill>
                  <a:schemeClr val="tx1">
                    <a:lumMod val="95000"/>
                    <a:lumOff val="5000"/>
                  </a:schemeClr>
                </a:solidFill>
                <a:latin typeface="Calibri" panose="020F0502020204030204" pitchFamily="34" charset="0"/>
                <a:ea typeface="Calibri" panose="020F0502020204030204" pitchFamily="34" charset="0"/>
              </a:rPr>
              <a:t>:</a:t>
            </a:r>
          </a:p>
          <a:p>
            <a:pPr marL="241617" indent="-241617">
              <a:buAutoNum type="arabicPeriod"/>
            </a:pPr>
            <a:r>
              <a:rPr lang="en-GB" dirty="0"/>
              <a:t>Mohd Azmi NAS, et al. </a:t>
            </a:r>
            <a:r>
              <a:rPr lang="en-GB" i="1" dirty="0"/>
              <a:t>Int J Environ Res Public Health</a:t>
            </a:r>
            <a:r>
              <a:rPr lang="en-GB" dirty="0"/>
              <a:t>. 2021;18(2):676. doi:10.3390/ijerph18020676</a:t>
            </a:r>
            <a:endParaRPr lang="fr-FR" dirty="0">
              <a:ea typeface="Calibri" panose="020F0502020204030204" pitchFamily="34" charset="0"/>
            </a:endParaRPr>
          </a:p>
          <a:p>
            <a:pPr marL="241617" indent="-241617">
              <a:buAutoNum type="arabicPeriod"/>
            </a:pPr>
            <a:r>
              <a:rPr lang="fr-FR" dirty="0">
                <a:solidFill>
                  <a:schemeClr val="tx1">
                    <a:lumMod val="95000"/>
                    <a:lumOff val="5000"/>
                  </a:schemeClr>
                </a:solidFill>
                <a:ea typeface="Calibri" panose="020F0502020204030204" pitchFamily="34" charset="0"/>
              </a:rPr>
              <a:t>Timmermans S, et al. </a:t>
            </a:r>
            <a:r>
              <a:rPr lang="fr-FR" i="1" dirty="0">
                <a:solidFill>
                  <a:schemeClr val="tx1">
                    <a:lumMod val="95000"/>
                    <a:lumOff val="5000"/>
                  </a:schemeClr>
                </a:solidFill>
                <a:ea typeface="Calibri" panose="020F0502020204030204" pitchFamily="34" charset="0"/>
              </a:rPr>
              <a:t>Front </a:t>
            </a:r>
            <a:r>
              <a:rPr lang="fr-FR" i="1" dirty="0" err="1">
                <a:solidFill>
                  <a:schemeClr val="tx1">
                    <a:lumMod val="95000"/>
                    <a:lumOff val="5000"/>
                  </a:schemeClr>
                </a:solidFill>
                <a:ea typeface="Calibri" panose="020F0502020204030204" pitchFamily="34" charset="0"/>
              </a:rPr>
              <a:t>Immunol</a:t>
            </a:r>
            <a:r>
              <a:rPr lang="fr-FR" dirty="0">
                <a:solidFill>
                  <a:schemeClr val="tx1">
                    <a:lumMod val="95000"/>
                    <a:lumOff val="5000"/>
                  </a:schemeClr>
                </a:solidFill>
                <a:ea typeface="Calibri" panose="020F0502020204030204" pitchFamily="34" charset="0"/>
              </a:rPr>
              <a:t>. 2019;10:1545. doi:10.3389/fimmu.2019.01545</a:t>
            </a:r>
          </a:p>
          <a:p>
            <a:pPr marL="241617" indent="-241617">
              <a:buAutoNum type="arabicPeriod"/>
            </a:pPr>
            <a:r>
              <a:rPr lang="fr-FR" dirty="0">
                <a:solidFill>
                  <a:schemeClr val="tx1">
                    <a:lumMod val="95000"/>
                    <a:lumOff val="5000"/>
                  </a:schemeClr>
                </a:solidFill>
                <a:ea typeface="Calibri" panose="020F0502020204030204" pitchFamily="34" charset="0"/>
              </a:rPr>
              <a:t>Cruz-</a:t>
            </a:r>
            <a:r>
              <a:rPr lang="fr-FR" dirty="0" err="1">
                <a:solidFill>
                  <a:schemeClr val="tx1">
                    <a:lumMod val="95000"/>
                    <a:lumOff val="5000"/>
                  </a:schemeClr>
                </a:solidFill>
                <a:ea typeface="Calibri" panose="020F0502020204030204" pitchFamily="34" charset="0"/>
              </a:rPr>
              <a:t>Topete</a:t>
            </a:r>
            <a:r>
              <a:rPr lang="fr-FR" dirty="0">
                <a:solidFill>
                  <a:schemeClr val="tx1">
                    <a:lumMod val="95000"/>
                    <a:lumOff val="5000"/>
                  </a:schemeClr>
                </a:solidFill>
                <a:ea typeface="Calibri" panose="020F0502020204030204" pitchFamily="34" charset="0"/>
              </a:rPr>
              <a:t> D, et al. </a:t>
            </a:r>
            <a:r>
              <a:rPr lang="fr-FR" i="1" dirty="0">
                <a:solidFill>
                  <a:schemeClr val="tx1">
                    <a:lumMod val="95000"/>
                    <a:lumOff val="5000"/>
                  </a:schemeClr>
                </a:solidFill>
                <a:ea typeface="Calibri" panose="020F0502020204030204" pitchFamily="34" charset="0"/>
              </a:rPr>
              <a:t>Front </a:t>
            </a:r>
            <a:r>
              <a:rPr lang="fr-FR" i="1" dirty="0" err="1">
                <a:solidFill>
                  <a:schemeClr val="tx1">
                    <a:lumMod val="95000"/>
                    <a:lumOff val="5000"/>
                  </a:schemeClr>
                </a:solidFill>
                <a:ea typeface="Calibri" panose="020F0502020204030204" pitchFamily="34" charset="0"/>
              </a:rPr>
              <a:t>Endocrinol</a:t>
            </a:r>
            <a:r>
              <a:rPr lang="fr-FR" i="1" dirty="0">
                <a:solidFill>
                  <a:schemeClr val="tx1">
                    <a:lumMod val="95000"/>
                    <a:lumOff val="5000"/>
                  </a:schemeClr>
                </a:solidFill>
                <a:ea typeface="Calibri" panose="020F0502020204030204" pitchFamily="34" charset="0"/>
              </a:rPr>
              <a:t>. </a:t>
            </a:r>
            <a:r>
              <a:rPr lang="fr-FR" dirty="0">
                <a:solidFill>
                  <a:schemeClr val="tx1">
                    <a:lumMod val="95000"/>
                    <a:lumOff val="5000"/>
                  </a:schemeClr>
                </a:solidFill>
                <a:ea typeface="Calibri" panose="020F0502020204030204" pitchFamily="34" charset="0"/>
              </a:rPr>
              <a:t>2020;11:347. doi:10.3389/fendo.2020.00347</a:t>
            </a:r>
          </a:p>
          <a:p>
            <a:pPr marL="241617" indent="-241617">
              <a:buAutoNum type="arabicPeriod"/>
            </a:pPr>
            <a:r>
              <a:rPr lang="fr-FR" dirty="0">
                <a:solidFill>
                  <a:schemeClr val="tx1">
                    <a:lumMod val="95000"/>
                    <a:lumOff val="5000"/>
                  </a:schemeClr>
                </a:solidFill>
                <a:ea typeface="Calibri" panose="020F0502020204030204" pitchFamily="34" charset="0"/>
              </a:rPr>
              <a:t>Sulaiman RS, et al. </a:t>
            </a:r>
            <a:r>
              <a:rPr lang="fr-FR" i="1" dirty="0" err="1">
                <a:solidFill>
                  <a:schemeClr val="tx1">
                    <a:lumMod val="95000"/>
                    <a:lumOff val="5000"/>
                  </a:schemeClr>
                </a:solidFill>
                <a:ea typeface="Calibri" panose="020F0502020204030204" pitchFamily="34" charset="0"/>
              </a:rPr>
              <a:t>Steroids</a:t>
            </a:r>
            <a:r>
              <a:rPr lang="fr-FR" dirty="0">
                <a:solidFill>
                  <a:schemeClr val="tx1">
                    <a:lumMod val="95000"/>
                    <a:lumOff val="5000"/>
                  </a:schemeClr>
                </a:solidFill>
                <a:ea typeface="Calibri" panose="020F0502020204030204" pitchFamily="34" charset="0"/>
              </a:rPr>
              <a:t>. 2018;133:60-66.</a:t>
            </a:r>
          </a:p>
          <a:p>
            <a:pPr marL="241617" indent="-241617">
              <a:buAutoNum type="arabicPeriod"/>
            </a:pPr>
            <a:r>
              <a:rPr lang="fr-FR" dirty="0">
                <a:solidFill>
                  <a:schemeClr val="tx1">
                    <a:lumMod val="95000"/>
                    <a:lumOff val="5000"/>
                  </a:schemeClr>
                </a:solidFill>
                <a:ea typeface="Calibri" panose="020F0502020204030204" pitchFamily="34" charset="0"/>
              </a:rPr>
              <a:t>Gerber AN. </a:t>
            </a:r>
            <a:r>
              <a:rPr lang="fr-FR" dirty="0" err="1">
                <a:solidFill>
                  <a:schemeClr val="tx1">
                    <a:lumMod val="95000"/>
                    <a:lumOff val="5000"/>
                  </a:schemeClr>
                </a:solidFill>
                <a:ea typeface="Calibri" panose="020F0502020204030204" pitchFamily="34" charset="0"/>
              </a:rPr>
              <a:t>Chapter</a:t>
            </a:r>
            <a:r>
              <a:rPr lang="fr-FR" dirty="0">
                <a:solidFill>
                  <a:schemeClr val="tx1">
                    <a:lumMod val="95000"/>
                    <a:lumOff val="5000"/>
                  </a:schemeClr>
                </a:solidFill>
                <a:ea typeface="Calibri" panose="020F0502020204030204" pitchFamily="34" charset="0"/>
              </a:rPr>
              <a:t> 12: </a:t>
            </a:r>
            <a:r>
              <a:rPr lang="fr-FR" dirty="0" err="1">
                <a:solidFill>
                  <a:schemeClr val="tx1">
                    <a:lumMod val="95000"/>
                    <a:lumOff val="5000"/>
                  </a:schemeClr>
                </a:solidFill>
                <a:ea typeface="Calibri" panose="020F0502020204030204" pitchFamily="34" charset="0"/>
              </a:rPr>
              <a:t>Glucocorticoids</a:t>
            </a:r>
            <a:r>
              <a:rPr lang="fr-FR" dirty="0">
                <a:solidFill>
                  <a:schemeClr val="tx1">
                    <a:lumMod val="95000"/>
                    <a:lumOff val="5000"/>
                  </a:schemeClr>
                </a:solidFill>
                <a:ea typeface="Calibri" panose="020F0502020204030204" pitchFamily="34" charset="0"/>
              </a:rPr>
              <a:t> and the </a:t>
            </a:r>
            <a:r>
              <a:rPr lang="fr-FR" dirty="0" err="1">
                <a:solidFill>
                  <a:schemeClr val="tx1">
                    <a:lumMod val="95000"/>
                    <a:lumOff val="5000"/>
                  </a:schemeClr>
                </a:solidFill>
                <a:ea typeface="Calibri" panose="020F0502020204030204" pitchFamily="34" charset="0"/>
              </a:rPr>
              <a:t>lung</a:t>
            </a:r>
            <a:r>
              <a:rPr lang="fr-FR" dirty="0">
                <a:solidFill>
                  <a:schemeClr val="tx1">
                    <a:lumMod val="95000"/>
                    <a:lumOff val="5000"/>
                  </a:schemeClr>
                </a:solidFill>
                <a:ea typeface="Calibri" panose="020F0502020204030204" pitchFamily="34" charset="0"/>
              </a:rPr>
              <a:t>. In: Wang J-C, Harris C, </a:t>
            </a:r>
            <a:r>
              <a:rPr lang="fr-FR" dirty="0" err="1">
                <a:solidFill>
                  <a:schemeClr val="tx1">
                    <a:lumMod val="95000"/>
                    <a:lumOff val="5000"/>
                  </a:schemeClr>
                </a:solidFill>
                <a:ea typeface="Calibri" panose="020F0502020204030204" pitchFamily="34" charset="0"/>
              </a:rPr>
              <a:t>eds</a:t>
            </a:r>
            <a:r>
              <a:rPr lang="fr-FR" dirty="0">
                <a:solidFill>
                  <a:schemeClr val="tx1">
                    <a:lumMod val="95000"/>
                    <a:lumOff val="5000"/>
                  </a:schemeClr>
                </a:solidFill>
                <a:ea typeface="Calibri" panose="020F0502020204030204" pitchFamily="34" charset="0"/>
              </a:rPr>
              <a:t>. </a:t>
            </a:r>
            <a:r>
              <a:rPr lang="fr-FR" i="1" dirty="0" err="1">
                <a:solidFill>
                  <a:schemeClr val="tx1">
                    <a:lumMod val="95000"/>
                    <a:lumOff val="5000"/>
                  </a:schemeClr>
                </a:solidFill>
                <a:ea typeface="Calibri" panose="020F0502020204030204" pitchFamily="34" charset="0"/>
              </a:rPr>
              <a:t>Glucocorticoid</a:t>
            </a:r>
            <a:r>
              <a:rPr lang="fr-FR" i="1" dirty="0">
                <a:solidFill>
                  <a:schemeClr val="tx1">
                    <a:lumMod val="95000"/>
                    <a:lumOff val="5000"/>
                  </a:schemeClr>
                </a:solidFill>
                <a:ea typeface="Calibri" panose="020F0502020204030204" pitchFamily="34" charset="0"/>
              </a:rPr>
              <a:t> </a:t>
            </a:r>
            <a:r>
              <a:rPr lang="fr-FR" i="1" dirty="0" err="1">
                <a:solidFill>
                  <a:schemeClr val="tx1">
                    <a:lumMod val="95000"/>
                    <a:lumOff val="5000"/>
                  </a:schemeClr>
                </a:solidFill>
                <a:ea typeface="Calibri" panose="020F0502020204030204" pitchFamily="34" charset="0"/>
              </a:rPr>
              <a:t>Signaling</a:t>
            </a:r>
            <a:r>
              <a:rPr lang="fr-FR" dirty="0">
                <a:solidFill>
                  <a:schemeClr val="tx1">
                    <a:lumMod val="95000"/>
                    <a:lumOff val="5000"/>
                  </a:schemeClr>
                </a:solidFill>
                <a:ea typeface="Calibri" panose="020F0502020204030204" pitchFamily="34" charset="0"/>
              </a:rPr>
              <a:t>. New York, NY: Springer; 2015.</a:t>
            </a:r>
          </a:p>
          <a:p>
            <a:pPr marL="241617" indent="-241617">
              <a:buAutoNum type="arabicPeriod"/>
            </a:pPr>
            <a:r>
              <a:rPr lang="pt-BR" dirty="0" err="1"/>
              <a:t>Whirledge</a:t>
            </a:r>
            <a:r>
              <a:rPr lang="pt-BR" dirty="0"/>
              <a:t> S, </a:t>
            </a:r>
            <a:r>
              <a:rPr lang="pt-BR" dirty="0" err="1"/>
              <a:t>Cidlowski</a:t>
            </a:r>
            <a:r>
              <a:rPr lang="pt-BR" dirty="0"/>
              <a:t> JA. </a:t>
            </a:r>
            <a:r>
              <a:rPr lang="pt-BR" i="1" dirty="0"/>
              <a:t>Minerva </a:t>
            </a:r>
            <a:r>
              <a:rPr lang="pt-BR" i="1" dirty="0" err="1"/>
              <a:t>Endocrinol</a:t>
            </a:r>
            <a:r>
              <a:rPr lang="pt-BR" dirty="0"/>
              <a:t>. 2010;35:109-125.</a:t>
            </a:r>
            <a:endParaRPr lang="fr-FR" dirty="0">
              <a:ea typeface="Calibri" panose="020F0502020204030204" pitchFamily="34" charset="0"/>
            </a:endParaRPr>
          </a:p>
        </p:txBody>
      </p:sp>
      <p:sp>
        <p:nvSpPr>
          <p:cNvPr id="4" name="Slide Number Placeholder 6">
            <a:extLst>
              <a:ext uri="{FF2B5EF4-FFF2-40B4-BE49-F238E27FC236}">
                <a16:creationId xmlns:a16="http://schemas.microsoft.com/office/drawing/2014/main" id="{4A4F9950-212D-9C60-203C-F2C38D09627C}"/>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fld id="{7F1F593B-988D-4922-9439-02DDFC92771E}" type="slidenum">
              <a:rPr lang="en-US" smtClean="0"/>
              <a:pPr/>
              <a:t>6</a:t>
            </a:fld>
            <a:endParaRPr lang="en-US" dirty="0"/>
          </a:p>
        </p:txBody>
      </p:sp>
    </p:spTree>
    <p:extLst>
      <p:ext uri="{BB962C8B-B14F-4D97-AF65-F5344CB8AC3E}">
        <p14:creationId xmlns:p14="http://schemas.microsoft.com/office/powerpoint/2010/main" val="174740659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0"/>
            <a:ext cx="12192000" cy="685800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11821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65690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5583827"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
        <p:nvSpPr>
          <p:cNvPr id="5" name="Content Placeholder 2">
            <a:extLst>
              <a:ext uri="{FF2B5EF4-FFF2-40B4-BE49-F238E27FC236}">
                <a16:creationId xmlns:a16="http://schemas.microsoft.com/office/drawing/2014/main" id="{DB5968A4-1E3C-646D-5049-3957B7C36F24}"/>
              </a:ext>
            </a:extLst>
          </p:cNvPr>
          <p:cNvSpPr>
            <a:spLocks noGrp="1"/>
          </p:cNvSpPr>
          <p:nvPr>
            <p:ph idx="10"/>
          </p:nvPr>
        </p:nvSpPr>
        <p:spPr>
          <a:xfrm>
            <a:off x="6217880" y="1376810"/>
            <a:ext cx="5583827"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47442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CE903B93-A4BD-D950-6B93-A788473F2570}"/>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2421295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4257903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1952859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3567832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2" y="347474"/>
            <a:ext cx="10972799" cy="430887"/>
          </a:xfrm>
          <a:prstGeom prst="rect">
            <a:avLst/>
          </a:prstGeom>
        </p:spPr>
        <p:txBody>
          <a:bodyPr/>
          <a:lstStyle>
            <a:lvl1pPr>
              <a:defRPr b="1"/>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5" y="6472825"/>
            <a:ext cx="8342571" cy="107722"/>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38148450-D6B9-44D8-8251-BFB165859C78}" type="slidenum">
              <a:rPr lang="en-US" smtClean="0"/>
              <a:pPr/>
              <a:t>‹#›</a:t>
            </a:fld>
            <a:endParaRPr lang="en-US" dirty="0"/>
          </a:p>
        </p:txBody>
      </p:sp>
    </p:spTree>
    <p:extLst>
      <p:ext uri="{BB962C8B-B14F-4D97-AF65-F5344CB8AC3E}">
        <p14:creationId xmlns:p14="http://schemas.microsoft.com/office/powerpoint/2010/main" val="2467258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4387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2391686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A3658808-357E-19F8-6311-120742CF443B}"/>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380680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57BFA318-9F2C-B67E-BA99-A43BB85E7FD8}"/>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190957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187672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139845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3299307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1602792"/>
            <a:ext cx="12192000" cy="4509299"/>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0528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679944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212933D8-77B1-D8F2-29DE-2F8670F6F72E}"/>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23809019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5B4B71F1-66F2-2D4D-52B3-C5DBF639E582}"/>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6922614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8.png"/><Relationship Id="rId3" Type="http://schemas.openxmlformats.org/officeDocument/2006/relationships/image" Target="../media/image12.png"/><Relationship Id="rId7" Type="http://schemas.openxmlformats.org/officeDocument/2006/relationships/image" Target="../media/image7.svg"/><Relationship Id="rId12"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png"/><Relationship Id="rId11" Type="http://schemas.openxmlformats.org/officeDocument/2006/relationships/image" Target="../media/image16.jpeg"/><Relationship Id="rId5" Type="http://schemas.openxmlformats.org/officeDocument/2006/relationships/image" Target="../media/image5.sv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4.png"/><Relationship Id="rId9" Type="http://schemas.openxmlformats.org/officeDocument/2006/relationships/image" Target="../media/image14.png"/><Relationship Id="rId14" Type="http://schemas.openxmlformats.org/officeDocument/2006/relationships/image" Target="../media/image19.png"/></Relationships>
</file>

<file path=ppt/slides/_rels/slide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23.jpg"/><Relationship Id="rId7" Type="http://schemas.openxmlformats.org/officeDocument/2006/relationships/image" Target="../media/image26.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25.jpeg"/><Relationship Id="rId5" Type="http://schemas.microsoft.com/office/2007/relationships/hdphoto" Target="../media/hdphoto6.wdp"/><Relationship Id="rId4" Type="http://schemas.openxmlformats.org/officeDocument/2006/relationships/image" Target="../media/image24.png"/><Relationship Id="rId9" Type="http://schemas.openxmlformats.org/officeDocument/2006/relationships/image" Target="../media/image2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9D9781F-5973-EEBF-F15B-5B70E7836CE4}"/>
              </a:ext>
            </a:extLst>
          </p:cNvPr>
          <p:cNvSpPr>
            <a:spLocks noGrp="1"/>
          </p:cNvSpPr>
          <p:nvPr>
            <p:ph type="subTitle" idx="1"/>
          </p:nvPr>
        </p:nvSpPr>
        <p:spPr/>
        <p:txBody>
          <a:bodyPr/>
          <a:lstStyle/>
          <a:p>
            <a:endParaRPr lang="en-US"/>
          </a:p>
        </p:txBody>
      </p:sp>
      <p:sp>
        <p:nvSpPr>
          <p:cNvPr id="5" name="Title 4">
            <a:extLst>
              <a:ext uri="{FF2B5EF4-FFF2-40B4-BE49-F238E27FC236}">
                <a16:creationId xmlns:a16="http://schemas.microsoft.com/office/drawing/2014/main" id="{1B104A0F-AABC-4381-9D3F-607FCFD2EF81}"/>
              </a:ext>
            </a:extLst>
          </p:cNvPr>
          <p:cNvSpPr>
            <a:spLocks noGrp="1"/>
          </p:cNvSpPr>
          <p:nvPr>
            <p:ph type="ctrTitle"/>
          </p:nvPr>
        </p:nvSpPr>
        <p:spPr/>
        <p:txBody>
          <a:bodyPr>
            <a:normAutofit/>
          </a:bodyPr>
          <a:lstStyle/>
          <a:p>
            <a:r>
              <a:rPr lang="en-US" sz="4400" dirty="0"/>
              <a:t>What </a:t>
            </a:r>
            <a:r>
              <a:rPr lang="en-US" sz="4400"/>
              <a:t>Is Cortisol?</a:t>
            </a:r>
            <a:endParaRPr lang="en-US" sz="4400" dirty="0"/>
          </a:p>
        </p:txBody>
      </p:sp>
      <p:sp>
        <p:nvSpPr>
          <p:cNvPr id="2" name="TextBox 1">
            <a:extLst>
              <a:ext uri="{FF2B5EF4-FFF2-40B4-BE49-F238E27FC236}">
                <a16:creationId xmlns:a16="http://schemas.microsoft.com/office/drawing/2014/main" id="{C22BBBB8-F484-A6DF-7ED0-2CC7D24C8001}"/>
              </a:ext>
            </a:extLst>
          </p:cNvPr>
          <p:cNvSpPr txBox="1"/>
          <p:nvPr/>
        </p:nvSpPr>
        <p:spPr>
          <a:xfrm>
            <a:off x="114300" y="6398044"/>
            <a:ext cx="610148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 2024 Corcept Therapeutics. All rights reserved.  MA-FLD-00196 SEP 2024</a:t>
            </a:r>
          </a:p>
        </p:txBody>
      </p:sp>
    </p:spTree>
    <p:extLst>
      <p:ext uri="{BB962C8B-B14F-4D97-AF65-F5344CB8AC3E}">
        <p14:creationId xmlns:p14="http://schemas.microsoft.com/office/powerpoint/2010/main" val="2171299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7" name="Group 136">
            <a:extLst>
              <a:ext uri="{FF2B5EF4-FFF2-40B4-BE49-F238E27FC236}">
                <a16:creationId xmlns:a16="http://schemas.microsoft.com/office/drawing/2014/main" id="{A0999BBC-611A-C8FD-294A-828FF6D3F0B4}"/>
              </a:ext>
            </a:extLst>
          </p:cNvPr>
          <p:cNvGrpSpPr/>
          <p:nvPr/>
        </p:nvGrpSpPr>
        <p:grpSpPr>
          <a:xfrm>
            <a:off x="841743" y="1352740"/>
            <a:ext cx="10161428" cy="5038519"/>
            <a:chOff x="841743" y="1350835"/>
            <a:chExt cx="10161428" cy="5038519"/>
          </a:xfrm>
        </p:grpSpPr>
        <p:sp>
          <p:nvSpPr>
            <p:cNvPr id="122" name="Rectangle 121">
              <a:extLst>
                <a:ext uri="{FF2B5EF4-FFF2-40B4-BE49-F238E27FC236}">
                  <a16:creationId xmlns:a16="http://schemas.microsoft.com/office/drawing/2014/main" id="{6403152B-E4D0-CF7F-29A5-BD82FCE2DCBB}"/>
                </a:ext>
              </a:extLst>
            </p:cNvPr>
            <p:cNvSpPr/>
            <p:nvPr/>
          </p:nvSpPr>
          <p:spPr>
            <a:xfrm>
              <a:off x="1442340" y="1416328"/>
              <a:ext cx="2162251" cy="4414808"/>
            </a:xfrm>
            <a:prstGeom prst="rect">
              <a:avLst/>
            </a:prstGeom>
            <a:gradFill>
              <a:gsLst>
                <a:gs pos="73000">
                  <a:schemeClr val="bg2"/>
                </a:gs>
                <a:gs pos="0">
                  <a:schemeClr val="bg1"/>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42B1B1BC-5145-B644-64A9-FCE0423EBDD0}"/>
                </a:ext>
              </a:extLst>
            </p:cNvPr>
            <p:cNvSpPr/>
            <p:nvPr/>
          </p:nvSpPr>
          <p:spPr>
            <a:xfrm>
              <a:off x="10322112" y="1416328"/>
              <a:ext cx="641015" cy="4414808"/>
            </a:xfrm>
            <a:prstGeom prst="rect">
              <a:avLst/>
            </a:prstGeom>
            <a:gradFill>
              <a:gsLst>
                <a:gs pos="73000">
                  <a:schemeClr val="bg2"/>
                </a:gs>
                <a:gs pos="0">
                  <a:schemeClr val="bg1"/>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5B3878E-4708-F25B-3B5A-77E195AFE9D8}"/>
                </a:ext>
              </a:extLst>
            </p:cNvPr>
            <p:cNvSpPr txBox="1"/>
            <p:nvPr/>
          </p:nvSpPr>
          <p:spPr>
            <a:xfrm>
              <a:off x="4534029" y="6096966"/>
              <a:ext cx="2932649" cy="292388"/>
            </a:xfrm>
            <a:prstGeom prst="rect">
              <a:avLst/>
            </a:prstGeom>
            <a:noFill/>
          </p:spPr>
          <p:txBody>
            <a:bodyPr wrap="square" rtlCol="0">
              <a:spAutoFit/>
            </a:bodyPr>
            <a:lstStyle/>
            <a:p>
              <a:pPr algn="ctr"/>
              <a:r>
                <a:rPr lang="en-US" sz="1300" b="1" dirty="0"/>
                <a:t>Hour of the day</a:t>
              </a:r>
            </a:p>
          </p:txBody>
        </p:sp>
        <p:grpSp>
          <p:nvGrpSpPr>
            <p:cNvPr id="9" name="Group 8">
              <a:extLst>
                <a:ext uri="{FF2B5EF4-FFF2-40B4-BE49-F238E27FC236}">
                  <a16:creationId xmlns:a16="http://schemas.microsoft.com/office/drawing/2014/main" id="{ADDC55B1-5053-C01B-6EAD-8A8565CFEDD9}"/>
                </a:ext>
              </a:extLst>
            </p:cNvPr>
            <p:cNvGrpSpPr/>
            <p:nvPr/>
          </p:nvGrpSpPr>
          <p:grpSpPr>
            <a:xfrm>
              <a:off x="1383852" y="2097341"/>
              <a:ext cx="9580996" cy="3841078"/>
              <a:chOff x="4438650" y="2133600"/>
              <a:chExt cx="9580996" cy="3841078"/>
            </a:xfrm>
          </p:grpSpPr>
          <p:cxnSp>
            <p:nvCxnSpPr>
              <p:cNvPr id="26" name="Straight Connector 25">
                <a:extLst>
                  <a:ext uri="{FF2B5EF4-FFF2-40B4-BE49-F238E27FC236}">
                    <a16:creationId xmlns:a16="http://schemas.microsoft.com/office/drawing/2014/main" id="{057531E8-20BF-4209-A1C2-FB3A61ED2FCA}"/>
                  </a:ext>
                </a:extLst>
              </p:cNvPr>
              <p:cNvCxnSpPr>
                <a:cxnSpLocks/>
              </p:cNvCxnSpPr>
              <p:nvPr/>
            </p:nvCxnSpPr>
            <p:spPr>
              <a:xfrm>
                <a:off x="4476750" y="5867402"/>
                <a:ext cx="954289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8B6FE79-1E32-10CA-2F2F-874A3A69BD0E}"/>
                  </a:ext>
                </a:extLst>
              </p:cNvPr>
              <p:cNvCxnSpPr>
                <a:cxnSpLocks/>
              </p:cNvCxnSpPr>
              <p:nvPr/>
            </p:nvCxnSpPr>
            <p:spPr>
              <a:xfrm flipV="1">
                <a:off x="4486944" y="2133600"/>
                <a:ext cx="0" cy="37338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AB9AD57-0737-D937-6D4B-94D1F2361870}"/>
                  </a:ext>
                </a:extLst>
              </p:cNvPr>
              <p:cNvCxnSpPr>
                <a:cxnSpLocks/>
              </p:cNvCxnSpPr>
              <p:nvPr/>
            </p:nvCxnSpPr>
            <p:spPr>
              <a:xfrm>
                <a:off x="4438650" y="4802368"/>
                <a:ext cx="4829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36D4FAA-BC91-0191-889B-DB1401802EEA}"/>
                  </a:ext>
                </a:extLst>
              </p:cNvPr>
              <p:cNvCxnSpPr>
                <a:cxnSpLocks/>
              </p:cNvCxnSpPr>
              <p:nvPr/>
            </p:nvCxnSpPr>
            <p:spPr>
              <a:xfrm>
                <a:off x="4438650" y="3700643"/>
                <a:ext cx="4829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6E6792B-422D-FD70-1C7A-825D0389FD02}"/>
                  </a:ext>
                </a:extLst>
              </p:cNvPr>
              <p:cNvCxnSpPr>
                <a:cxnSpLocks/>
              </p:cNvCxnSpPr>
              <p:nvPr/>
            </p:nvCxnSpPr>
            <p:spPr>
              <a:xfrm>
                <a:off x="4438650" y="2588471"/>
                <a:ext cx="4829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752048A-B2E4-3140-B6E1-C1870DDC7E08}"/>
                  </a:ext>
                </a:extLst>
              </p:cNvPr>
              <p:cNvCxnSpPr>
                <a:cxnSpLocks/>
              </p:cNvCxnSpPr>
              <p:nvPr/>
            </p:nvCxnSpPr>
            <p:spPr>
              <a:xfrm>
                <a:off x="468947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B79335A-C6C1-BDC3-EBC9-625D4CD03824}"/>
                  </a:ext>
                </a:extLst>
              </p:cNvPr>
              <p:cNvCxnSpPr>
                <a:cxnSpLocks/>
              </p:cNvCxnSpPr>
              <p:nvPr/>
            </p:nvCxnSpPr>
            <p:spPr>
              <a:xfrm>
                <a:off x="4489156" y="4802368"/>
                <a:ext cx="9530490" cy="0"/>
              </a:xfrm>
              <a:prstGeom prst="line">
                <a:avLst/>
              </a:prstGeom>
              <a:ln w="127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5178632-A361-749C-C568-90DDD491A3A7}"/>
                  </a:ext>
                </a:extLst>
              </p:cNvPr>
              <p:cNvCxnSpPr>
                <a:cxnSpLocks/>
              </p:cNvCxnSpPr>
              <p:nvPr/>
            </p:nvCxnSpPr>
            <p:spPr>
              <a:xfrm>
                <a:off x="4489156" y="3700643"/>
                <a:ext cx="9530490" cy="0"/>
              </a:xfrm>
              <a:prstGeom prst="line">
                <a:avLst/>
              </a:prstGeom>
              <a:ln w="127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05CDDF4-224E-148B-3B5A-5624CDC54F09}"/>
                  </a:ext>
                </a:extLst>
              </p:cNvPr>
              <p:cNvCxnSpPr>
                <a:cxnSpLocks/>
              </p:cNvCxnSpPr>
              <p:nvPr/>
            </p:nvCxnSpPr>
            <p:spPr>
              <a:xfrm>
                <a:off x="4489156" y="2588471"/>
                <a:ext cx="9530490" cy="0"/>
              </a:xfrm>
              <a:prstGeom prst="line">
                <a:avLst/>
              </a:prstGeom>
              <a:ln w="127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45B83C5-ECB3-5B97-5010-484B21157E5B}"/>
                  </a:ext>
                </a:extLst>
              </p:cNvPr>
              <p:cNvCxnSpPr>
                <a:cxnSpLocks/>
              </p:cNvCxnSpPr>
              <p:nvPr/>
            </p:nvCxnSpPr>
            <p:spPr>
              <a:xfrm>
                <a:off x="508571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D94AF2B0-4ECA-8F75-3FE8-2174782EA64E}"/>
                  </a:ext>
                </a:extLst>
              </p:cNvPr>
              <p:cNvCxnSpPr>
                <a:cxnSpLocks/>
              </p:cNvCxnSpPr>
              <p:nvPr/>
            </p:nvCxnSpPr>
            <p:spPr>
              <a:xfrm>
                <a:off x="548195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568AB1D8-7F8D-1669-2604-3AC552E65009}"/>
                  </a:ext>
                </a:extLst>
              </p:cNvPr>
              <p:cNvCxnSpPr>
                <a:cxnSpLocks/>
              </p:cNvCxnSpPr>
              <p:nvPr/>
            </p:nvCxnSpPr>
            <p:spPr>
              <a:xfrm>
                <a:off x="587819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8E5F6BF-C1A3-39D1-4765-8E08735AFD0A}"/>
                  </a:ext>
                </a:extLst>
              </p:cNvPr>
              <p:cNvCxnSpPr>
                <a:cxnSpLocks/>
              </p:cNvCxnSpPr>
              <p:nvPr/>
            </p:nvCxnSpPr>
            <p:spPr>
              <a:xfrm>
                <a:off x="627443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DBD89B93-3507-1AC7-B9DA-B1F712CD16E3}"/>
                  </a:ext>
                </a:extLst>
              </p:cNvPr>
              <p:cNvCxnSpPr>
                <a:cxnSpLocks/>
              </p:cNvCxnSpPr>
              <p:nvPr/>
            </p:nvCxnSpPr>
            <p:spPr>
              <a:xfrm>
                <a:off x="667067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58803A0-6F5C-9320-7F43-68B79FE78A3C}"/>
                  </a:ext>
                </a:extLst>
              </p:cNvPr>
              <p:cNvCxnSpPr>
                <a:cxnSpLocks/>
              </p:cNvCxnSpPr>
              <p:nvPr/>
            </p:nvCxnSpPr>
            <p:spPr>
              <a:xfrm>
                <a:off x="706120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BCC8012-7A5D-CD11-AAAF-F935639D7A4F}"/>
                  </a:ext>
                </a:extLst>
              </p:cNvPr>
              <p:cNvCxnSpPr>
                <a:cxnSpLocks/>
              </p:cNvCxnSpPr>
              <p:nvPr/>
            </p:nvCxnSpPr>
            <p:spPr>
              <a:xfrm>
                <a:off x="745744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82E98FAC-D3D2-9BB7-F616-54DC0E957466}"/>
                  </a:ext>
                </a:extLst>
              </p:cNvPr>
              <p:cNvCxnSpPr>
                <a:cxnSpLocks/>
              </p:cNvCxnSpPr>
              <p:nvPr/>
            </p:nvCxnSpPr>
            <p:spPr>
              <a:xfrm>
                <a:off x="785368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77B0AA9-1B08-D7BE-2CBB-37528AF86AB3}"/>
                  </a:ext>
                </a:extLst>
              </p:cNvPr>
              <p:cNvCxnSpPr>
                <a:cxnSpLocks/>
              </p:cNvCxnSpPr>
              <p:nvPr/>
            </p:nvCxnSpPr>
            <p:spPr>
              <a:xfrm>
                <a:off x="824992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BD7E5B5D-18D1-24CA-FA45-CE804B10580F}"/>
                  </a:ext>
                </a:extLst>
              </p:cNvPr>
              <p:cNvCxnSpPr>
                <a:cxnSpLocks/>
              </p:cNvCxnSpPr>
              <p:nvPr/>
            </p:nvCxnSpPr>
            <p:spPr>
              <a:xfrm>
                <a:off x="864616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578208F-3254-6E4E-8506-B47D325B150B}"/>
                  </a:ext>
                </a:extLst>
              </p:cNvPr>
              <p:cNvCxnSpPr>
                <a:cxnSpLocks/>
              </p:cNvCxnSpPr>
              <p:nvPr/>
            </p:nvCxnSpPr>
            <p:spPr>
              <a:xfrm>
                <a:off x="904240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010F17B-141F-50D7-1C99-A46179373BCF}"/>
                  </a:ext>
                </a:extLst>
              </p:cNvPr>
              <p:cNvCxnSpPr>
                <a:cxnSpLocks/>
              </p:cNvCxnSpPr>
              <p:nvPr/>
            </p:nvCxnSpPr>
            <p:spPr>
              <a:xfrm>
                <a:off x="943292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C50C4514-D0B4-A74A-1D82-623FAC341DA4}"/>
                  </a:ext>
                </a:extLst>
              </p:cNvPr>
              <p:cNvCxnSpPr>
                <a:cxnSpLocks/>
              </p:cNvCxnSpPr>
              <p:nvPr/>
            </p:nvCxnSpPr>
            <p:spPr>
              <a:xfrm>
                <a:off x="982916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1F419E8D-B049-E6BB-E56C-1E88F64BDDBD}"/>
                  </a:ext>
                </a:extLst>
              </p:cNvPr>
              <p:cNvCxnSpPr>
                <a:cxnSpLocks/>
              </p:cNvCxnSpPr>
              <p:nvPr/>
            </p:nvCxnSpPr>
            <p:spPr>
              <a:xfrm>
                <a:off x="1022540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069D2F5C-5F49-049F-ADC2-E8316C25BE4F}"/>
                  </a:ext>
                </a:extLst>
              </p:cNvPr>
              <p:cNvCxnSpPr>
                <a:cxnSpLocks/>
              </p:cNvCxnSpPr>
              <p:nvPr/>
            </p:nvCxnSpPr>
            <p:spPr>
              <a:xfrm>
                <a:off x="1062164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EAB9DA49-2E50-046E-AAB1-523D27F3EEB4}"/>
                  </a:ext>
                </a:extLst>
              </p:cNvPr>
              <p:cNvCxnSpPr>
                <a:cxnSpLocks/>
              </p:cNvCxnSpPr>
              <p:nvPr/>
            </p:nvCxnSpPr>
            <p:spPr>
              <a:xfrm>
                <a:off x="1101788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48ACFC0-030D-8D76-5991-CFA9F35F9DB8}"/>
                  </a:ext>
                </a:extLst>
              </p:cNvPr>
              <p:cNvCxnSpPr>
                <a:cxnSpLocks/>
              </p:cNvCxnSpPr>
              <p:nvPr/>
            </p:nvCxnSpPr>
            <p:spPr>
              <a:xfrm>
                <a:off x="11414125"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14C858DE-584B-320A-B0A4-5FA038C73905}"/>
                  </a:ext>
                </a:extLst>
              </p:cNvPr>
              <p:cNvCxnSpPr>
                <a:cxnSpLocks/>
              </p:cNvCxnSpPr>
              <p:nvPr/>
            </p:nvCxnSpPr>
            <p:spPr>
              <a:xfrm>
                <a:off x="1179195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4FEF58A-DBC9-9DBA-F331-C08B88C0DFE8}"/>
                  </a:ext>
                </a:extLst>
              </p:cNvPr>
              <p:cNvCxnSpPr>
                <a:cxnSpLocks/>
              </p:cNvCxnSpPr>
              <p:nvPr/>
            </p:nvCxnSpPr>
            <p:spPr>
              <a:xfrm>
                <a:off x="1218819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B249545-8445-EC0D-E47D-9F673ED5DC08}"/>
                  </a:ext>
                </a:extLst>
              </p:cNvPr>
              <p:cNvCxnSpPr>
                <a:cxnSpLocks/>
              </p:cNvCxnSpPr>
              <p:nvPr/>
            </p:nvCxnSpPr>
            <p:spPr>
              <a:xfrm>
                <a:off x="1258443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8E091A8-BDC8-E1B5-8819-76D9C9786CDB}"/>
                  </a:ext>
                </a:extLst>
              </p:cNvPr>
              <p:cNvCxnSpPr>
                <a:cxnSpLocks/>
              </p:cNvCxnSpPr>
              <p:nvPr/>
            </p:nvCxnSpPr>
            <p:spPr>
              <a:xfrm>
                <a:off x="1298067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3B41D4E4-CDCA-EECE-DE16-2AD8D3496986}"/>
                  </a:ext>
                </a:extLst>
              </p:cNvPr>
              <p:cNvCxnSpPr>
                <a:cxnSpLocks/>
              </p:cNvCxnSpPr>
              <p:nvPr/>
            </p:nvCxnSpPr>
            <p:spPr>
              <a:xfrm>
                <a:off x="1337691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88B1A357-78A5-F220-5F01-40ADB276CA93}"/>
                  </a:ext>
                </a:extLst>
              </p:cNvPr>
              <p:cNvCxnSpPr>
                <a:cxnSpLocks/>
              </p:cNvCxnSpPr>
              <p:nvPr/>
            </p:nvCxnSpPr>
            <p:spPr>
              <a:xfrm>
                <a:off x="13773150" y="5867402"/>
                <a:ext cx="0" cy="10727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TextBox 9">
              <a:extLst>
                <a:ext uri="{FF2B5EF4-FFF2-40B4-BE49-F238E27FC236}">
                  <a16:creationId xmlns:a16="http://schemas.microsoft.com/office/drawing/2014/main" id="{550F990D-1974-1125-9655-173B76F70BD9}"/>
                </a:ext>
              </a:extLst>
            </p:cNvPr>
            <p:cNvSpPr txBox="1"/>
            <p:nvPr/>
          </p:nvSpPr>
          <p:spPr>
            <a:xfrm rot="16200000">
              <a:off x="-486082" y="3647209"/>
              <a:ext cx="2932649" cy="276999"/>
            </a:xfrm>
            <a:prstGeom prst="rect">
              <a:avLst/>
            </a:prstGeom>
            <a:noFill/>
          </p:spPr>
          <p:txBody>
            <a:bodyPr wrap="square" rtlCol="0">
              <a:spAutoFit/>
            </a:bodyPr>
            <a:lstStyle/>
            <a:p>
              <a:pPr algn="ctr"/>
              <a:r>
                <a:rPr lang="en-US" sz="1200" b="1" dirty="0"/>
                <a:t>Blood cortisol level (</a:t>
              </a:r>
              <a:r>
                <a:rPr lang="el-GR" sz="1200" b="1" dirty="0">
                  <a:solidFill>
                    <a:srgbClr val="202122"/>
                  </a:solidFill>
                  <a:effectLst/>
                  <a:latin typeface="Arial" panose="020B0604020202020204" pitchFamily="34" charset="0"/>
                </a:rPr>
                <a:t>μ</a:t>
              </a:r>
              <a:r>
                <a:rPr lang="en-US" sz="1200" b="1" dirty="0">
                  <a:solidFill>
                    <a:srgbClr val="202122"/>
                  </a:solidFill>
                  <a:effectLst/>
                  <a:latin typeface="Arial" panose="020B0604020202020204" pitchFamily="34" charset="0"/>
                </a:rPr>
                <a:t>g/100 mL)</a:t>
              </a:r>
              <a:endParaRPr lang="en-US" sz="1200" b="1" dirty="0"/>
            </a:p>
          </p:txBody>
        </p:sp>
        <p:sp>
          <p:nvSpPr>
            <p:cNvPr id="11" name="TextBox 10">
              <a:extLst>
                <a:ext uri="{FF2B5EF4-FFF2-40B4-BE49-F238E27FC236}">
                  <a16:creationId xmlns:a16="http://schemas.microsoft.com/office/drawing/2014/main" id="{E527807D-ECF4-67AB-55F6-85206AF36814}"/>
                </a:ext>
              </a:extLst>
            </p:cNvPr>
            <p:cNvSpPr txBox="1"/>
            <p:nvPr/>
          </p:nvSpPr>
          <p:spPr>
            <a:xfrm>
              <a:off x="970868" y="2413712"/>
              <a:ext cx="479371" cy="276999"/>
            </a:xfrm>
            <a:prstGeom prst="rect">
              <a:avLst/>
            </a:prstGeom>
            <a:noFill/>
          </p:spPr>
          <p:txBody>
            <a:bodyPr wrap="square" rtlCol="0">
              <a:spAutoFit/>
            </a:bodyPr>
            <a:lstStyle/>
            <a:p>
              <a:pPr algn="r"/>
              <a:r>
                <a:rPr lang="en-US" sz="1200" dirty="0"/>
                <a:t>15</a:t>
              </a:r>
            </a:p>
          </p:txBody>
        </p:sp>
        <p:sp>
          <p:nvSpPr>
            <p:cNvPr id="12" name="TextBox 11">
              <a:extLst>
                <a:ext uri="{FF2B5EF4-FFF2-40B4-BE49-F238E27FC236}">
                  <a16:creationId xmlns:a16="http://schemas.microsoft.com/office/drawing/2014/main" id="{E74DC2C4-444C-1E52-8B5B-5A33FF16F18C}"/>
                </a:ext>
              </a:extLst>
            </p:cNvPr>
            <p:cNvSpPr txBox="1"/>
            <p:nvPr/>
          </p:nvSpPr>
          <p:spPr>
            <a:xfrm>
              <a:off x="970868" y="3524335"/>
              <a:ext cx="479371" cy="276999"/>
            </a:xfrm>
            <a:prstGeom prst="rect">
              <a:avLst/>
            </a:prstGeom>
            <a:noFill/>
          </p:spPr>
          <p:txBody>
            <a:bodyPr wrap="square" rtlCol="0">
              <a:spAutoFit/>
            </a:bodyPr>
            <a:lstStyle/>
            <a:p>
              <a:pPr algn="r"/>
              <a:r>
                <a:rPr lang="en-US" sz="1200" dirty="0"/>
                <a:t>10</a:t>
              </a:r>
            </a:p>
          </p:txBody>
        </p:sp>
        <p:sp>
          <p:nvSpPr>
            <p:cNvPr id="13" name="TextBox 12">
              <a:extLst>
                <a:ext uri="{FF2B5EF4-FFF2-40B4-BE49-F238E27FC236}">
                  <a16:creationId xmlns:a16="http://schemas.microsoft.com/office/drawing/2014/main" id="{67AECAFA-2C14-DEB7-8E45-9FB9A115866F}"/>
                </a:ext>
              </a:extLst>
            </p:cNvPr>
            <p:cNvSpPr txBox="1"/>
            <p:nvPr/>
          </p:nvSpPr>
          <p:spPr>
            <a:xfrm>
              <a:off x="970868" y="4627609"/>
              <a:ext cx="479371" cy="276999"/>
            </a:xfrm>
            <a:prstGeom prst="rect">
              <a:avLst/>
            </a:prstGeom>
            <a:noFill/>
          </p:spPr>
          <p:txBody>
            <a:bodyPr wrap="square" rtlCol="0">
              <a:spAutoFit/>
            </a:bodyPr>
            <a:lstStyle/>
            <a:p>
              <a:pPr algn="r"/>
              <a:r>
                <a:rPr lang="en-US" sz="1200" dirty="0"/>
                <a:t>5</a:t>
              </a:r>
            </a:p>
          </p:txBody>
        </p:sp>
        <p:sp>
          <p:nvSpPr>
            <p:cNvPr id="16" name="TextBox 15">
              <a:extLst>
                <a:ext uri="{FF2B5EF4-FFF2-40B4-BE49-F238E27FC236}">
                  <a16:creationId xmlns:a16="http://schemas.microsoft.com/office/drawing/2014/main" id="{E692916E-982B-51D6-A837-1C0B8725FCC5}"/>
                </a:ext>
              </a:extLst>
            </p:cNvPr>
            <p:cNvSpPr txBox="1"/>
            <p:nvPr/>
          </p:nvSpPr>
          <p:spPr>
            <a:xfrm>
              <a:off x="1484820" y="5904400"/>
              <a:ext cx="298388" cy="276999"/>
            </a:xfrm>
            <a:prstGeom prst="rect">
              <a:avLst/>
            </a:prstGeom>
            <a:noFill/>
          </p:spPr>
          <p:txBody>
            <a:bodyPr wrap="square" rtlCol="0">
              <a:spAutoFit/>
            </a:bodyPr>
            <a:lstStyle/>
            <a:p>
              <a:pPr algn="ctr"/>
              <a:r>
                <a:rPr lang="en-US" sz="1200" dirty="0"/>
                <a:t>1</a:t>
              </a:r>
            </a:p>
          </p:txBody>
        </p:sp>
        <p:sp>
          <p:nvSpPr>
            <p:cNvPr id="94" name="TextBox 93">
              <a:extLst>
                <a:ext uri="{FF2B5EF4-FFF2-40B4-BE49-F238E27FC236}">
                  <a16:creationId xmlns:a16="http://schemas.microsoft.com/office/drawing/2014/main" id="{7596369B-E70E-7850-332A-F50D60A2FC20}"/>
                </a:ext>
              </a:extLst>
            </p:cNvPr>
            <p:cNvSpPr txBox="1"/>
            <p:nvPr/>
          </p:nvSpPr>
          <p:spPr>
            <a:xfrm>
              <a:off x="1880551" y="5904400"/>
              <a:ext cx="298388" cy="276999"/>
            </a:xfrm>
            <a:prstGeom prst="rect">
              <a:avLst/>
            </a:prstGeom>
            <a:noFill/>
          </p:spPr>
          <p:txBody>
            <a:bodyPr wrap="square" rtlCol="0">
              <a:spAutoFit/>
            </a:bodyPr>
            <a:lstStyle/>
            <a:p>
              <a:pPr algn="ctr"/>
              <a:r>
                <a:rPr lang="en-US" sz="1200" dirty="0"/>
                <a:t>2</a:t>
              </a:r>
            </a:p>
          </p:txBody>
        </p:sp>
        <p:sp>
          <p:nvSpPr>
            <p:cNvPr id="95" name="TextBox 94">
              <a:extLst>
                <a:ext uri="{FF2B5EF4-FFF2-40B4-BE49-F238E27FC236}">
                  <a16:creationId xmlns:a16="http://schemas.microsoft.com/office/drawing/2014/main" id="{B2BA0B8E-FA03-5636-B76F-54DE08C2B53F}"/>
                </a:ext>
              </a:extLst>
            </p:cNvPr>
            <p:cNvSpPr txBox="1"/>
            <p:nvPr/>
          </p:nvSpPr>
          <p:spPr>
            <a:xfrm>
              <a:off x="2274256" y="5904400"/>
              <a:ext cx="298388" cy="276999"/>
            </a:xfrm>
            <a:prstGeom prst="rect">
              <a:avLst/>
            </a:prstGeom>
            <a:noFill/>
          </p:spPr>
          <p:txBody>
            <a:bodyPr wrap="square" rtlCol="0">
              <a:spAutoFit/>
            </a:bodyPr>
            <a:lstStyle/>
            <a:p>
              <a:pPr algn="ctr"/>
              <a:r>
                <a:rPr lang="en-US" sz="1200" dirty="0"/>
                <a:t>3</a:t>
              </a:r>
            </a:p>
          </p:txBody>
        </p:sp>
        <p:sp>
          <p:nvSpPr>
            <p:cNvPr id="96" name="TextBox 95">
              <a:extLst>
                <a:ext uri="{FF2B5EF4-FFF2-40B4-BE49-F238E27FC236}">
                  <a16:creationId xmlns:a16="http://schemas.microsoft.com/office/drawing/2014/main" id="{5F311D10-35BA-3FD4-B2CF-C0628BB6D2F2}"/>
                </a:ext>
              </a:extLst>
            </p:cNvPr>
            <p:cNvSpPr txBox="1"/>
            <p:nvPr/>
          </p:nvSpPr>
          <p:spPr>
            <a:xfrm>
              <a:off x="2675376" y="5904400"/>
              <a:ext cx="298388" cy="276999"/>
            </a:xfrm>
            <a:prstGeom prst="rect">
              <a:avLst/>
            </a:prstGeom>
            <a:noFill/>
          </p:spPr>
          <p:txBody>
            <a:bodyPr wrap="square" rtlCol="0">
              <a:spAutoFit/>
            </a:bodyPr>
            <a:lstStyle/>
            <a:p>
              <a:pPr algn="ctr"/>
              <a:r>
                <a:rPr lang="en-US" sz="1200" dirty="0"/>
                <a:t>4</a:t>
              </a:r>
            </a:p>
          </p:txBody>
        </p:sp>
        <p:sp>
          <p:nvSpPr>
            <p:cNvPr id="97" name="TextBox 96">
              <a:extLst>
                <a:ext uri="{FF2B5EF4-FFF2-40B4-BE49-F238E27FC236}">
                  <a16:creationId xmlns:a16="http://schemas.microsoft.com/office/drawing/2014/main" id="{BEF75B07-4AE8-E7B9-6CAD-6480FE0EF99C}"/>
                </a:ext>
              </a:extLst>
            </p:cNvPr>
            <p:cNvSpPr txBox="1"/>
            <p:nvPr/>
          </p:nvSpPr>
          <p:spPr>
            <a:xfrm>
              <a:off x="3072320" y="5904400"/>
              <a:ext cx="298388" cy="276999"/>
            </a:xfrm>
            <a:prstGeom prst="rect">
              <a:avLst/>
            </a:prstGeom>
            <a:noFill/>
          </p:spPr>
          <p:txBody>
            <a:bodyPr wrap="square" rtlCol="0">
              <a:spAutoFit/>
            </a:bodyPr>
            <a:lstStyle/>
            <a:p>
              <a:pPr algn="ctr"/>
              <a:r>
                <a:rPr lang="en-US" sz="1200" dirty="0"/>
                <a:t>5</a:t>
              </a:r>
            </a:p>
          </p:txBody>
        </p:sp>
        <p:sp>
          <p:nvSpPr>
            <p:cNvPr id="98" name="TextBox 97">
              <a:extLst>
                <a:ext uri="{FF2B5EF4-FFF2-40B4-BE49-F238E27FC236}">
                  <a16:creationId xmlns:a16="http://schemas.microsoft.com/office/drawing/2014/main" id="{3908AE2F-3F39-D1F4-A1FB-C5135C59E2F3}"/>
                </a:ext>
              </a:extLst>
            </p:cNvPr>
            <p:cNvSpPr txBox="1"/>
            <p:nvPr/>
          </p:nvSpPr>
          <p:spPr>
            <a:xfrm>
              <a:off x="3468051" y="5904400"/>
              <a:ext cx="298388" cy="276999"/>
            </a:xfrm>
            <a:prstGeom prst="rect">
              <a:avLst/>
            </a:prstGeom>
            <a:noFill/>
          </p:spPr>
          <p:txBody>
            <a:bodyPr wrap="square" rtlCol="0">
              <a:spAutoFit/>
            </a:bodyPr>
            <a:lstStyle/>
            <a:p>
              <a:pPr algn="ctr"/>
              <a:r>
                <a:rPr lang="en-US" sz="1200" dirty="0"/>
                <a:t>6</a:t>
              </a:r>
            </a:p>
          </p:txBody>
        </p:sp>
        <p:sp>
          <p:nvSpPr>
            <p:cNvPr id="99" name="TextBox 98">
              <a:extLst>
                <a:ext uri="{FF2B5EF4-FFF2-40B4-BE49-F238E27FC236}">
                  <a16:creationId xmlns:a16="http://schemas.microsoft.com/office/drawing/2014/main" id="{EB20A784-7CC9-9FB7-81EB-1D96C5CE4F5E}"/>
                </a:ext>
              </a:extLst>
            </p:cNvPr>
            <p:cNvSpPr txBox="1"/>
            <p:nvPr/>
          </p:nvSpPr>
          <p:spPr>
            <a:xfrm>
              <a:off x="3861756" y="5904400"/>
              <a:ext cx="298388" cy="276999"/>
            </a:xfrm>
            <a:prstGeom prst="rect">
              <a:avLst/>
            </a:prstGeom>
            <a:noFill/>
          </p:spPr>
          <p:txBody>
            <a:bodyPr wrap="square" rtlCol="0">
              <a:spAutoFit/>
            </a:bodyPr>
            <a:lstStyle/>
            <a:p>
              <a:pPr algn="ctr"/>
              <a:r>
                <a:rPr lang="en-US" sz="1200" dirty="0"/>
                <a:t>7</a:t>
              </a:r>
            </a:p>
          </p:txBody>
        </p:sp>
        <p:sp>
          <p:nvSpPr>
            <p:cNvPr id="100" name="TextBox 99">
              <a:extLst>
                <a:ext uri="{FF2B5EF4-FFF2-40B4-BE49-F238E27FC236}">
                  <a16:creationId xmlns:a16="http://schemas.microsoft.com/office/drawing/2014/main" id="{40A42396-A5F8-4DD5-AD95-84498B7A781A}"/>
                </a:ext>
              </a:extLst>
            </p:cNvPr>
            <p:cNvSpPr txBox="1"/>
            <p:nvPr/>
          </p:nvSpPr>
          <p:spPr>
            <a:xfrm>
              <a:off x="4262876" y="5904400"/>
              <a:ext cx="298388" cy="276999"/>
            </a:xfrm>
            <a:prstGeom prst="rect">
              <a:avLst/>
            </a:prstGeom>
            <a:noFill/>
          </p:spPr>
          <p:txBody>
            <a:bodyPr wrap="square" rtlCol="0">
              <a:spAutoFit/>
            </a:bodyPr>
            <a:lstStyle/>
            <a:p>
              <a:pPr algn="ctr"/>
              <a:r>
                <a:rPr lang="en-US" sz="1200" dirty="0"/>
                <a:t>8</a:t>
              </a:r>
            </a:p>
          </p:txBody>
        </p:sp>
        <p:sp>
          <p:nvSpPr>
            <p:cNvPr id="101" name="TextBox 100">
              <a:extLst>
                <a:ext uri="{FF2B5EF4-FFF2-40B4-BE49-F238E27FC236}">
                  <a16:creationId xmlns:a16="http://schemas.microsoft.com/office/drawing/2014/main" id="{E147C83D-8FDA-1577-6A52-1697D95EF2C1}"/>
                </a:ext>
              </a:extLst>
            </p:cNvPr>
            <p:cNvSpPr txBox="1"/>
            <p:nvPr/>
          </p:nvSpPr>
          <p:spPr>
            <a:xfrm>
              <a:off x="4650239" y="5904400"/>
              <a:ext cx="298388" cy="276999"/>
            </a:xfrm>
            <a:prstGeom prst="rect">
              <a:avLst/>
            </a:prstGeom>
            <a:noFill/>
          </p:spPr>
          <p:txBody>
            <a:bodyPr wrap="square" rtlCol="0">
              <a:spAutoFit/>
            </a:bodyPr>
            <a:lstStyle/>
            <a:p>
              <a:pPr algn="ctr"/>
              <a:r>
                <a:rPr lang="en-US" sz="1200" dirty="0"/>
                <a:t>9</a:t>
              </a:r>
            </a:p>
          </p:txBody>
        </p:sp>
        <p:sp>
          <p:nvSpPr>
            <p:cNvPr id="102" name="TextBox 101">
              <a:extLst>
                <a:ext uri="{FF2B5EF4-FFF2-40B4-BE49-F238E27FC236}">
                  <a16:creationId xmlns:a16="http://schemas.microsoft.com/office/drawing/2014/main" id="{E43D1E0C-A494-2F34-54C3-501DAD22CEB3}"/>
                </a:ext>
              </a:extLst>
            </p:cNvPr>
            <p:cNvSpPr txBox="1"/>
            <p:nvPr/>
          </p:nvSpPr>
          <p:spPr>
            <a:xfrm>
              <a:off x="5019326" y="5904400"/>
              <a:ext cx="352629" cy="276999"/>
            </a:xfrm>
            <a:prstGeom prst="rect">
              <a:avLst/>
            </a:prstGeom>
            <a:noFill/>
          </p:spPr>
          <p:txBody>
            <a:bodyPr wrap="square" rtlCol="0">
              <a:spAutoFit/>
            </a:bodyPr>
            <a:lstStyle/>
            <a:p>
              <a:pPr algn="ctr"/>
              <a:r>
                <a:rPr lang="en-US" sz="1200" dirty="0"/>
                <a:t>10</a:t>
              </a:r>
            </a:p>
          </p:txBody>
        </p:sp>
        <p:sp>
          <p:nvSpPr>
            <p:cNvPr id="103" name="TextBox 102">
              <a:extLst>
                <a:ext uri="{FF2B5EF4-FFF2-40B4-BE49-F238E27FC236}">
                  <a16:creationId xmlns:a16="http://schemas.microsoft.com/office/drawing/2014/main" id="{D44205C8-4362-E2A5-A804-5F8092C942DB}"/>
                </a:ext>
              </a:extLst>
            </p:cNvPr>
            <p:cNvSpPr txBox="1"/>
            <p:nvPr/>
          </p:nvSpPr>
          <p:spPr>
            <a:xfrm>
              <a:off x="5413026" y="5904400"/>
              <a:ext cx="352629" cy="276999"/>
            </a:xfrm>
            <a:prstGeom prst="rect">
              <a:avLst/>
            </a:prstGeom>
            <a:noFill/>
          </p:spPr>
          <p:txBody>
            <a:bodyPr wrap="square" rtlCol="0">
              <a:spAutoFit/>
            </a:bodyPr>
            <a:lstStyle/>
            <a:p>
              <a:pPr algn="ctr"/>
              <a:r>
                <a:rPr lang="en-US" sz="1200" dirty="0"/>
                <a:t>11</a:t>
              </a:r>
            </a:p>
          </p:txBody>
        </p:sp>
        <p:sp>
          <p:nvSpPr>
            <p:cNvPr id="104" name="TextBox 103">
              <a:extLst>
                <a:ext uri="{FF2B5EF4-FFF2-40B4-BE49-F238E27FC236}">
                  <a16:creationId xmlns:a16="http://schemas.microsoft.com/office/drawing/2014/main" id="{05CFC5D7-3730-5DE5-0FAD-D2BFD0633E88}"/>
                </a:ext>
              </a:extLst>
            </p:cNvPr>
            <p:cNvSpPr txBox="1"/>
            <p:nvPr/>
          </p:nvSpPr>
          <p:spPr>
            <a:xfrm>
              <a:off x="5816561" y="5904400"/>
              <a:ext cx="352629" cy="276999"/>
            </a:xfrm>
            <a:prstGeom prst="rect">
              <a:avLst/>
            </a:prstGeom>
            <a:noFill/>
          </p:spPr>
          <p:txBody>
            <a:bodyPr wrap="square" rtlCol="0">
              <a:spAutoFit/>
            </a:bodyPr>
            <a:lstStyle/>
            <a:p>
              <a:pPr algn="ctr"/>
              <a:r>
                <a:rPr lang="en-US" sz="1200" dirty="0"/>
                <a:t>12</a:t>
              </a:r>
            </a:p>
          </p:txBody>
        </p:sp>
        <p:sp>
          <p:nvSpPr>
            <p:cNvPr id="105" name="TextBox 104">
              <a:extLst>
                <a:ext uri="{FF2B5EF4-FFF2-40B4-BE49-F238E27FC236}">
                  <a16:creationId xmlns:a16="http://schemas.microsoft.com/office/drawing/2014/main" id="{F83D9B03-674F-B4BE-F17B-24ADEA0DD0C5}"/>
                </a:ext>
              </a:extLst>
            </p:cNvPr>
            <p:cNvSpPr txBox="1"/>
            <p:nvPr/>
          </p:nvSpPr>
          <p:spPr>
            <a:xfrm>
              <a:off x="6210261" y="5904400"/>
              <a:ext cx="352629" cy="276999"/>
            </a:xfrm>
            <a:prstGeom prst="rect">
              <a:avLst/>
            </a:prstGeom>
            <a:noFill/>
          </p:spPr>
          <p:txBody>
            <a:bodyPr wrap="square" rtlCol="0">
              <a:spAutoFit/>
            </a:bodyPr>
            <a:lstStyle/>
            <a:p>
              <a:pPr algn="ctr"/>
              <a:r>
                <a:rPr lang="en-US" sz="1200" dirty="0"/>
                <a:t>13</a:t>
              </a:r>
            </a:p>
          </p:txBody>
        </p:sp>
        <p:sp>
          <p:nvSpPr>
            <p:cNvPr id="106" name="TextBox 105">
              <a:extLst>
                <a:ext uri="{FF2B5EF4-FFF2-40B4-BE49-F238E27FC236}">
                  <a16:creationId xmlns:a16="http://schemas.microsoft.com/office/drawing/2014/main" id="{992E826C-4029-D2F9-278E-6EB84D7EF4B5}"/>
                </a:ext>
              </a:extLst>
            </p:cNvPr>
            <p:cNvSpPr txBox="1"/>
            <p:nvPr/>
          </p:nvSpPr>
          <p:spPr>
            <a:xfrm>
              <a:off x="6600476" y="5904400"/>
              <a:ext cx="352629" cy="276999"/>
            </a:xfrm>
            <a:prstGeom prst="rect">
              <a:avLst/>
            </a:prstGeom>
            <a:noFill/>
          </p:spPr>
          <p:txBody>
            <a:bodyPr wrap="square" rtlCol="0">
              <a:spAutoFit/>
            </a:bodyPr>
            <a:lstStyle/>
            <a:p>
              <a:pPr algn="ctr"/>
              <a:r>
                <a:rPr lang="en-US" sz="1200" dirty="0"/>
                <a:t>14</a:t>
              </a:r>
            </a:p>
          </p:txBody>
        </p:sp>
        <p:sp>
          <p:nvSpPr>
            <p:cNvPr id="107" name="TextBox 106">
              <a:extLst>
                <a:ext uri="{FF2B5EF4-FFF2-40B4-BE49-F238E27FC236}">
                  <a16:creationId xmlns:a16="http://schemas.microsoft.com/office/drawing/2014/main" id="{F99DC8F9-BF8F-FB69-5792-6AD7CAD03C71}"/>
                </a:ext>
              </a:extLst>
            </p:cNvPr>
            <p:cNvSpPr txBox="1"/>
            <p:nvPr/>
          </p:nvSpPr>
          <p:spPr>
            <a:xfrm>
              <a:off x="6994176" y="5904400"/>
              <a:ext cx="352629" cy="276999"/>
            </a:xfrm>
            <a:prstGeom prst="rect">
              <a:avLst/>
            </a:prstGeom>
            <a:noFill/>
          </p:spPr>
          <p:txBody>
            <a:bodyPr wrap="square" rtlCol="0">
              <a:spAutoFit/>
            </a:bodyPr>
            <a:lstStyle/>
            <a:p>
              <a:pPr algn="ctr"/>
              <a:r>
                <a:rPr lang="en-US" sz="1200" dirty="0"/>
                <a:t>15</a:t>
              </a:r>
            </a:p>
          </p:txBody>
        </p:sp>
        <p:sp>
          <p:nvSpPr>
            <p:cNvPr id="108" name="TextBox 107">
              <a:extLst>
                <a:ext uri="{FF2B5EF4-FFF2-40B4-BE49-F238E27FC236}">
                  <a16:creationId xmlns:a16="http://schemas.microsoft.com/office/drawing/2014/main" id="{C514CBB0-E332-FE75-B050-046EF587EE73}"/>
                </a:ext>
              </a:extLst>
            </p:cNvPr>
            <p:cNvSpPr txBox="1"/>
            <p:nvPr/>
          </p:nvSpPr>
          <p:spPr>
            <a:xfrm>
              <a:off x="7397711" y="5904400"/>
              <a:ext cx="352629" cy="276999"/>
            </a:xfrm>
            <a:prstGeom prst="rect">
              <a:avLst/>
            </a:prstGeom>
            <a:noFill/>
          </p:spPr>
          <p:txBody>
            <a:bodyPr wrap="square" rtlCol="0">
              <a:spAutoFit/>
            </a:bodyPr>
            <a:lstStyle/>
            <a:p>
              <a:pPr algn="ctr"/>
              <a:r>
                <a:rPr lang="en-US" sz="1200" dirty="0"/>
                <a:t>16</a:t>
              </a:r>
            </a:p>
          </p:txBody>
        </p:sp>
        <p:sp>
          <p:nvSpPr>
            <p:cNvPr id="109" name="TextBox 108">
              <a:extLst>
                <a:ext uri="{FF2B5EF4-FFF2-40B4-BE49-F238E27FC236}">
                  <a16:creationId xmlns:a16="http://schemas.microsoft.com/office/drawing/2014/main" id="{3CBED3F0-AC12-98E5-7FD4-96129A3E0D95}"/>
                </a:ext>
              </a:extLst>
            </p:cNvPr>
            <p:cNvSpPr txBox="1"/>
            <p:nvPr/>
          </p:nvSpPr>
          <p:spPr>
            <a:xfrm>
              <a:off x="7791411" y="5904400"/>
              <a:ext cx="352629" cy="276999"/>
            </a:xfrm>
            <a:prstGeom prst="rect">
              <a:avLst/>
            </a:prstGeom>
            <a:noFill/>
          </p:spPr>
          <p:txBody>
            <a:bodyPr wrap="square" rtlCol="0">
              <a:spAutoFit/>
            </a:bodyPr>
            <a:lstStyle/>
            <a:p>
              <a:pPr algn="ctr"/>
              <a:r>
                <a:rPr lang="en-US" sz="1200" dirty="0"/>
                <a:t>17</a:t>
              </a:r>
            </a:p>
          </p:txBody>
        </p:sp>
        <p:sp>
          <p:nvSpPr>
            <p:cNvPr id="110" name="TextBox 109">
              <a:extLst>
                <a:ext uri="{FF2B5EF4-FFF2-40B4-BE49-F238E27FC236}">
                  <a16:creationId xmlns:a16="http://schemas.microsoft.com/office/drawing/2014/main" id="{2A43C218-41D6-6558-997E-A0F9DFE039C4}"/>
                </a:ext>
              </a:extLst>
            </p:cNvPr>
            <p:cNvSpPr txBox="1"/>
            <p:nvPr/>
          </p:nvSpPr>
          <p:spPr>
            <a:xfrm>
              <a:off x="8178451" y="5904400"/>
              <a:ext cx="352629" cy="276999"/>
            </a:xfrm>
            <a:prstGeom prst="rect">
              <a:avLst/>
            </a:prstGeom>
            <a:noFill/>
          </p:spPr>
          <p:txBody>
            <a:bodyPr wrap="square" rtlCol="0">
              <a:spAutoFit/>
            </a:bodyPr>
            <a:lstStyle/>
            <a:p>
              <a:pPr algn="ctr"/>
              <a:r>
                <a:rPr lang="en-US" sz="1200" dirty="0"/>
                <a:t>18</a:t>
              </a:r>
            </a:p>
          </p:txBody>
        </p:sp>
        <p:sp>
          <p:nvSpPr>
            <p:cNvPr id="111" name="TextBox 110">
              <a:extLst>
                <a:ext uri="{FF2B5EF4-FFF2-40B4-BE49-F238E27FC236}">
                  <a16:creationId xmlns:a16="http://schemas.microsoft.com/office/drawing/2014/main" id="{F271FAD2-50BF-A0A7-67BE-7DC235B9E7FA}"/>
                </a:ext>
              </a:extLst>
            </p:cNvPr>
            <p:cNvSpPr txBox="1"/>
            <p:nvPr/>
          </p:nvSpPr>
          <p:spPr>
            <a:xfrm>
              <a:off x="8559920" y="5904400"/>
              <a:ext cx="352629" cy="276999"/>
            </a:xfrm>
            <a:prstGeom prst="rect">
              <a:avLst/>
            </a:prstGeom>
            <a:noFill/>
          </p:spPr>
          <p:txBody>
            <a:bodyPr wrap="square" rtlCol="0">
              <a:spAutoFit/>
            </a:bodyPr>
            <a:lstStyle/>
            <a:p>
              <a:pPr algn="ctr"/>
              <a:r>
                <a:rPr lang="en-US" sz="1200" dirty="0"/>
                <a:t>19</a:t>
              </a:r>
            </a:p>
          </p:txBody>
        </p:sp>
        <p:sp>
          <p:nvSpPr>
            <p:cNvPr id="112" name="TextBox 111">
              <a:extLst>
                <a:ext uri="{FF2B5EF4-FFF2-40B4-BE49-F238E27FC236}">
                  <a16:creationId xmlns:a16="http://schemas.microsoft.com/office/drawing/2014/main" id="{4C9AA7D2-984F-9D18-A6FB-80A17E8F85BA}"/>
                </a:ext>
              </a:extLst>
            </p:cNvPr>
            <p:cNvSpPr txBox="1"/>
            <p:nvPr/>
          </p:nvSpPr>
          <p:spPr>
            <a:xfrm>
              <a:off x="8959782" y="5904400"/>
              <a:ext cx="352629" cy="276999"/>
            </a:xfrm>
            <a:prstGeom prst="rect">
              <a:avLst/>
            </a:prstGeom>
            <a:noFill/>
          </p:spPr>
          <p:txBody>
            <a:bodyPr wrap="square" rtlCol="0">
              <a:spAutoFit/>
            </a:bodyPr>
            <a:lstStyle/>
            <a:p>
              <a:pPr algn="ctr"/>
              <a:r>
                <a:rPr lang="en-US" sz="1200" dirty="0"/>
                <a:t>20</a:t>
              </a:r>
            </a:p>
          </p:txBody>
        </p:sp>
        <p:sp>
          <p:nvSpPr>
            <p:cNvPr id="113" name="TextBox 112">
              <a:extLst>
                <a:ext uri="{FF2B5EF4-FFF2-40B4-BE49-F238E27FC236}">
                  <a16:creationId xmlns:a16="http://schemas.microsoft.com/office/drawing/2014/main" id="{F3021F2D-AC5D-E01A-675B-1213BF9BFC98}"/>
                </a:ext>
              </a:extLst>
            </p:cNvPr>
            <p:cNvSpPr txBox="1"/>
            <p:nvPr/>
          </p:nvSpPr>
          <p:spPr>
            <a:xfrm>
              <a:off x="9356023" y="5904400"/>
              <a:ext cx="352629" cy="276999"/>
            </a:xfrm>
            <a:prstGeom prst="rect">
              <a:avLst/>
            </a:prstGeom>
            <a:noFill/>
          </p:spPr>
          <p:txBody>
            <a:bodyPr wrap="square" rtlCol="0">
              <a:spAutoFit/>
            </a:bodyPr>
            <a:lstStyle/>
            <a:p>
              <a:pPr algn="ctr"/>
              <a:r>
                <a:rPr lang="en-US" sz="1200" dirty="0"/>
                <a:t>21</a:t>
              </a:r>
            </a:p>
          </p:txBody>
        </p:sp>
        <p:sp>
          <p:nvSpPr>
            <p:cNvPr id="114" name="TextBox 113">
              <a:extLst>
                <a:ext uri="{FF2B5EF4-FFF2-40B4-BE49-F238E27FC236}">
                  <a16:creationId xmlns:a16="http://schemas.microsoft.com/office/drawing/2014/main" id="{F5BB8772-E74A-5CA7-321D-E2F707D520D8}"/>
                </a:ext>
              </a:extLst>
            </p:cNvPr>
            <p:cNvSpPr txBox="1"/>
            <p:nvPr/>
          </p:nvSpPr>
          <p:spPr>
            <a:xfrm>
              <a:off x="9749559" y="5904400"/>
              <a:ext cx="352629" cy="276999"/>
            </a:xfrm>
            <a:prstGeom prst="rect">
              <a:avLst/>
            </a:prstGeom>
            <a:noFill/>
          </p:spPr>
          <p:txBody>
            <a:bodyPr wrap="square" rtlCol="0">
              <a:spAutoFit/>
            </a:bodyPr>
            <a:lstStyle/>
            <a:p>
              <a:pPr algn="ctr"/>
              <a:r>
                <a:rPr lang="en-US" sz="1200" dirty="0"/>
                <a:t>22</a:t>
              </a:r>
            </a:p>
          </p:txBody>
        </p:sp>
        <p:sp>
          <p:nvSpPr>
            <p:cNvPr id="115" name="TextBox 114">
              <a:extLst>
                <a:ext uri="{FF2B5EF4-FFF2-40B4-BE49-F238E27FC236}">
                  <a16:creationId xmlns:a16="http://schemas.microsoft.com/office/drawing/2014/main" id="{F41B736A-9136-8F7B-2787-D2DFB4ABA948}"/>
                </a:ext>
              </a:extLst>
            </p:cNvPr>
            <p:cNvSpPr txBox="1"/>
            <p:nvPr/>
          </p:nvSpPr>
          <p:spPr>
            <a:xfrm>
              <a:off x="10143257" y="5904400"/>
              <a:ext cx="352629" cy="276999"/>
            </a:xfrm>
            <a:prstGeom prst="rect">
              <a:avLst/>
            </a:prstGeom>
            <a:noFill/>
          </p:spPr>
          <p:txBody>
            <a:bodyPr wrap="square" rtlCol="0">
              <a:spAutoFit/>
            </a:bodyPr>
            <a:lstStyle/>
            <a:p>
              <a:pPr algn="ctr"/>
              <a:r>
                <a:rPr lang="en-US" sz="1200" dirty="0"/>
                <a:t>23</a:t>
              </a:r>
            </a:p>
          </p:txBody>
        </p:sp>
        <p:sp>
          <p:nvSpPr>
            <p:cNvPr id="116" name="TextBox 115">
              <a:extLst>
                <a:ext uri="{FF2B5EF4-FFF2-40B4-BE49-F238E27FC236}">
                  <a16:creationId xmlns:a16="http://schemas.microsoft.com/office/drawing/2014/main" id="{6653EC11-0111-8D11-CE01-765CF80CA5B6}"/>
                </a:ext>
              </a:extLst>
            </p:cNvPr>
            <p:cNvSpPr txBox="1"/>
            <p:nvPr/>
          </p:nvSpPr>
          <p:spPr>
            <a:xfrm>
              <a:off x="10542037" y="5904400"/>
              <a:ext cx="352629" cy="276999"/>
            </a:xfrm>
            <a:prstGeom prst="rect">
              <a:avLst/>
            </a:prstGeom>
            <a:noFill/>
          </p:spPr>
          <p:txBody>
            <a:bodyPr wrap="square" rtlCol="0">
              <a:spAutoFit/>
            </a:bodyPr>
            <a:lstStyle/>
            <a:p>
              <a:pPr algn="ctr"/>
              <a:r>
                <a:rPr lang="en-US" sz="1200" dirty="0"/>
                <a:t>24</a:t>
              </a:r>
            </a:p>
          </p:txBody>
        </p:sp>
        <p:sp>
          <p:nvSpPr>
            <p:cNvPr id="118" name="TextBox 117">
              <a:extLst>
                <a:ext uri="{FF2B5EF4-FFF2-40B4-BE49-F238E27FC236}">
                  <a16:creationId xmlns:a16="http://schemas.microsoft.com/office/drawing/2014/main" id="{24E161FA-D11C-2A8E-2DBE-F3E6C06C2111}"/>
                </a:ext>
              </a:extLst>
            </p:cNvPr>
            <p:cNvSpPr txBox="1"/>
            <p:nvPr/>
          </p:nvSpPr>
          <p:spPr>
            <a:xfrm>
              <a:off x="5304002" y="2196593"/>
              <a:ext cx="1367200" cy="338554"/>
            </a:xfrm>
            <a:prstGeom prst="rect">
              <a:avLst/>
            </a:prstGeom>
            <a:noFill/>
          </p:spPr>
          <p:txBody>
            <a:bodyPr wrap="square" rtlCol="0">
              <a:spAutoFit/>
            </a:bodyPr>
            <a:lstStyle/>
            <a:p>
              <a:pPr algn="ctr"/>
              <a:r>
                <a:rPr lang="en-US" sz="1600" b="1" dirty="0">
                  <a:solidFill>
                    <a:schemeClr val="accent1"/>
                  </a:solidFill>
                </a:rPr>
                <a:t>Day</a:t>
              </a:r>
            </a:p>
          </p:txBody>
        </p:sp>
        <p:sp>
          <p:nvSpPr>
            <p:cNvPr id="119" name="TextBox 118">
              <a:extLst>
                <a:ext uri="{FF2B5EF4-FFF2-40B4-BE49-F238E27FC236}">
                  <a16:creationId xmlns:a16="http://schemas.microsoft.com/office/drawing/2014/main" id="{F4EE83C4-E60E-D86D-180A-6A75E88CF2DC}"/>
                </a:ext>
              </a:extLst>
            </p:cNvPr>
            <p:cNvSpPr txBox="1"/>
            <p:nvPr/>
          </p:nvSpPr>
          <p:spPr>
            <a:xfrm>
              <a:off x="9635971" y="2196593"/>
              <a:ext cx="1367200" cy="338554"/>
            </a:xfrm>
            <a:prstGeom prst="rect">
              <a:avLst/>
            </a:prstGeom>
            <a:noFill/>
          </p:spPr>
          <p:txBody>
            <a:bodyPr wrap="square" rtlCol="0">
              <a:spAutoFit/>
            </a:bodyPr>
            <a:lstStyle/>
            <a:p>
              <a:pPr algn="ctr"/>
              <a:r>
                <a:rPr lang="en-US" sz="1600" b="1" dirty="0">
                  <a:solidFill>
                    <a:schemeClr val="accent1"/>
                  </a:solidFill>
                </a:rPr>
                <a:t>Night</a:t>
              </a:r>
            </a:p>
          </p:txBody>
        </p:sp>
        <p:sp>
          <p:nvSpPr>
            <p:cNvPr id="120" name="TextBox 119">
              <a:extLst>
                <a:ext uri="{FF2B5EF4-FFF2-40B4-BE49-F238E27FC236}">
                  <a16:creationId xmlns:a16="http://schemas.microsoft.com/office/drawing/2014/main" id="{15CB31B5-1A00-27F0-186B-B70D00CE3FEE}"/>
                </a:ext>
              </a:extLst>
            </p:cNvPr>
            <p:cNvSpPr txBox="1"/>
            <p:nvPr/>
          </p:nvSpPr>
          <p:spPr>
            <a:xfrm>
              <a:off x="1734175" y="2196593"/>
              <a:ext cx="1367200" cy="338554"/>
            </a:xfrm>
            <a:prstGeom prst="rect">
              <a:avLst/>
            </a:prstGeom>
            <a:noFill/>
          </p:spPr>
          <p:txBody>
            <a:bodyPr wrap="square" rtlCol="0">
              <a:spAutoFit/>
            </a:bodyPr>
            <a:lstStyle/>
            <a:p>
              <a:pPr algn="ctr"/>
              <a:r>
                <a:rPr lang="en-US" sz="1600" b="1" dirty="0">
                  <a:solidFill>
                    <a:schemeClr val="accent1"/>
                  </a:solidFill>
                </a:rPr>
                <a:t>Night</a:t>
              </a:r>
            </a:p>
          </p:txBody>
        </p:sp>
        <p:sp>
          <p:nvSpPr>
            <p:cNvPr id="128" name="Hexagon 127">
              <a:extLst>
                <a:ext uri="{FF2B5EF4-FFF2-40B4-BE49-F238E27FC236}">
                  <a16:creationId xmlns:a16="http://schemas.microsoft.com/office/drawing/2014/main" id="{50BD48D1-7204-50FE-0BF0-B07AEA522299}"/>
                </a:ext>
              </a:extLst>
            </p:cNvPr>
            <p:cNvSpPr/>
            <p:nvPr/>
          </p:nvSpPr>
          <p:spPr>
            <a:xfrm>
              <a:off x="1919018" y="1350835"/>
              <a:ext cx="955977" cy="824118"/>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Hexagon 128">
              <a:extLst>
                <a:ext uri="{FF2B5EF4-FFF2-40B4-BE49-F238E27FC236}">
                  <a16:creationId xmlns:a16="http://schemas.microsoft.com/office/drawing/2014/main" id="{6C5F5535-E849-6DD1-AD4B-443530E5EB85}"/>
                </a:ext>
              </a:extLst>
            </p:cNvPr>
            <p:cNvSpPr/>
            <p:nvPr/>
          </p:nvSpPr>
          <p:spPr>
            <a:xfrm>
              <a:off x="5509613" y="1350835"/>
              <a:ext cx="955977" cy="824118"/>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Hexagon 129">
              <a:extLst>
                <a:ext uri="{FF2B5EF4-FFF2-40B4-BE49-F238E27FC236}">
                  <a16:creationId xmlns:a16="http://schemas.microsoft.com/office/drawing/2014/main" id="{E8F1B41E-6FC9-0654-E2F4-8658C2FFA809}"/>
                </a:ext>
              </a:extLst>
            </p:cNvPr>
            <p:cNvSpPr/>
            <p:nvPr/>
          </p:nvSpPr>
          <p:spPr>
            <a:xfrm>
              <a:off x="9844122" y="1350835"/>
              <a:ext cx="955977" cy="824118"/>
            </a:xfrm>
            <a:prstGeom prst="hexagon">
              <a:avLst/>
            </a:prstGeom>
            <a:solidFill>
              <a:schemeClr val="bg1"/>
            </a:solidFill>
            <a:ln>
              <a:noFill/>
            </a:ln>
            <a:effectLst>
              <a:outerShdw blurRad="419100" algn="ctr" rotWithShape="0">
                <a:schemeClr val="accent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itle 2">
            <a:extLst>
              <a:ext uri="{FF2B5EF4-FFF2-40B4-BE49-F238E27FC236}">
                <a16:creationId xmlns:a16="http://schemas.microsoft.com/office/drawing/2014/main" id="{C8243A3C-23FE-1C0D-EED6-BC78ABC07153}"/>
              </a:ext>
            </a:extLst>
          </p:cNvPr>
          <p:cNvSpPr>
            <a:spLocks noGrp="1"/>
          </p:cNvSpPr>
          <p:nvPr>
            <p:ph type="title"/>
          </p:nvPr>
        </p:nvSpPr>
        <p:spPr/>
        <p:txBody>
          <a:bodyPr/>
          <a:lstStyle/>
          <a:p>
            <a:r>
              <a:rPr lang="en-US" sz="3200" dirty="0"/>
              <a:t>Physiological cortisol release: Preparing for activity</a:t>
            </a:r>
          </a:p>
        </p:txBody>
      </p:sp>
      <p:sp>
        <p:nvSpPr>
          <p:cNvPr id="4" name="Slide Number Placeholder 3">
            <a:extLst>
              <a:ext uri="{FF2B5EF4-FFF2-40B4-BE49-F238E27FC236}">
                <a16:creationId xmlns:a16="http://schemas.microsoft.com/office/drawing/2014/main" id="{DB8D4F3C-681A-A98A-07CB-CCD1D175179A}"/>
              </a:ext>
            </a:extLst>
          </p:cNvPr>
          <p:cNvSpPr>
            <a:spLocks noGrp="1"/>
          </p:cNvSpPr>
          <p:nvPr>
            <p:ph type="sldNum" sz="quarter" idx="4"/>
          </p:nvPr>
        </p:nvSpPr>
        <p:spPr/>
        <p:txBody>
          <a:bodyPr/>
          <a:lstStyle/>
          <a:p>
            <a:fld id="{26C7E364-F216-45CA-BEA7-E5358E0A659A}" type="slidenum">
              <a:rPr lang="en-US" smtClean="0"/>
              <a:pPr/>
              <a:t>2</a:t>
            </a:fld>
            <a:endParaRPr lang="en-US"/>
          </a:p>
        </p:txBody>
      </p:sp>
      <p:sp>
        <p:nvSpPr>
          <p:cNvPr id="5" name="Footer Placeholder 4">
            <a:extLst>
              <a:ext uri="{FF2B5EF4-FFF2-40B4-BE49-F238E27FC236}">
                <a16:creationId xmlns:a16="http://schemas.microsoft.com/office/drawing/2014/main" id="{F065CBE3-2C4A-273F-8F17-3E8096B7E4C3}"/>
              </a:ext>
            </a:extLst>
          </p:cNvPr>
          <p:cNvSpPr>
            <a:spLocks noGrp="1"/>
          </p:cNvSpPr>
          <p:nvPr>
            <p:ph type="ftr" sz="quarter" idx="3"/>
          </p:nvPr>
        </p:nvSpPr>
        <p:spPr>
          <a:xfrm>
            <a:off x="512172" y="6329830"/>
            <a:ext cx="10361397" cy="521493"/>
          </a:xfrm>
        </p:spPr>
        <p:txBody>
          <a:bodyPr/>
          <a:lstStyle/>
          <a:p>
            <a:r>
              <a:rPr lang="en-US" sz="800" dirty="0"/>
              <a:t>LNSC=late-night salivary cortisol. </a:t>
            </a:r>
          </a:p>
          <a:p>
            <a:r>
              <a:rPr lang="en-US" dirty="0"/>
              <a:t>1. Jones C, </a:t>
            </a:r>
            <a:r>
              <a:rPr lang="en-US" dirty="0" err="1"/>
              <a:t>Gwenwin</a:t>
            </a:r>
            <a:r>
              <a:rPr lang="en-US" dirty="0"/>
              <a:t> C. </a:t>
            </a:r>
            <a:r>
              <a:rPr lang="en-US" i="1" dirty="0" err="1"/>
              <a:t>Physiol</a:t>
            </a:r>
            <a:r>
              <a:rPr lang="en-US" i="1" dirty="0"/>
              <a:t> Rep</a:t>
            </a:r>
            <a:r>
              <a:rPr lang="en-US" dirty="0"/>
              <a:t>. 2021;8(24):e14644. doi:10.14814/phy2.14644  2. Lovallo WR, Buchanan TW. Chapter 21. Stress hormones in psychophysiological research: emotional, behavioral, and cognitive implications. In: Cacioppo JT, </a:t>
            </a:r>
            <a:r>
              <a:rPr lang="en-US" dirty="0" err="1"/>
              <a:t>Tassinary</a:t>
            </a:r>
            <a:r>
              <a:rPr lang="en-US" dirty="0"/>
              <a:t> LG, </a:t>
            </a:r>
            <a:r>
              <a:rPr lang="en-US" dirty="0" err="1"/>
              <a:t>Berntson</a:t>
            </a:r>
            <a:r>
              <a:rPr lang="en-US" dirty="0"/>
              <a:t> GC, eds. </a:t>
            </a:r>
            <a:r>
              <a:rPr lang="en-US" i="1" dirty="0"/>
              <a:t>Handbook of Psychophysiology</a:t>
            </a:r>
            <a:r>
              <a:rPr lang="en-US" dirty="0"/>
              <a:t>. 4th ed. Cambridge University Press; 2017. 3. </a:t>
            </a:r>
            <a:r>
              <a:rPr lang="en-US" dirty="0" err="1"/>
              <a:t>Ceccato</a:t>
            </a:r>
            <a:r>
              <a:rPr lang="en-US" dirty="0"/>
              <a:t> F, </a:t>
            </a:r>
            <a:r>
              <a:rPr lang="en-US" dirty="0" err="1"/>
              <a:t>Boscaro</a:t>
            </a:r>
            <a:r>
              <a:rPr lang="en-US" dirty="0"/>
              <a:t> M. </a:t>
            </a:r>
            <a:r>
              <a:rPr lang="en-US" i="1" dirty="0"/>
              <a:t>High Blood Press Cardiovasc Prev</a:t>
            </a:r>
            <a:r>
              <a:rPr lang="en-US" dirty="0"/>
              <a:t>. 2016;23(3):209-215. </a:t>
            </a:r>
          </a:p>
        </p:txBody>
      </p:sp>
      <p:sp>
        <p:nvSpPr>
          <p:cNvPr id="121" name="Freeform 120">
            <a:extLst>
              <a:ext uri="{FF2B5EF4-FFF2-40B4-BE49-F238E27FC236}">
                <a16:creationId xmlns:a16="http://schemas.microsoft.com/office/drawing/2014/main" id="{5F1C1807-A1A9-7B56-C1F4-3B938DDE6257}"/>
              </a:ext>
            </a:extLst>
          </p:cNvPr>
          <p:cNvSpPr/>
          <p:nvPr/>
        </p:nvSpPr>
        <p:spPr>
          <a:xfrm>
            <a:off x="1627517" y="1901125"/>
            <a:ext cx="9097992" cy="3830128"/>
          </a:xfrm>
          <a:custGeom>
            <a:avLst/>
            <a:gdLst>
              <a:gd name="connsiteX0" fmla="*/ 0 w 9097992"/>
              <a:gd name="connsiteY0" fmla="*/ 3772619 h 3830128"/>
              <a:gd name="connsiteX1" fmla="*/ 189781 w 9097992"/>
              <a:gd name="connsiteY1" fmla="*/ 3807124 h 3830128"/>
              <a:gd name="connsiteX2" fmla="*/ 304800 w 9097992"/>
              <a:gd name="connsiteY2" fmla="*/ 3824377 h 3830128"/>
              <a:gd name="connsiteX3" fmla="*/ 437072 w 9097992"/>
              <a:gd name="connsiteY3" fmla="*/ 3830128 h 3830128"/>
              <a:gd name="connsiteX4" fmla="*/ 534838 w 9097992"/>
              <a:gd name="connsiteY4" fmla="*/ 3824377 h 3830128"/>
              <a:gd name="connsiteX5" fmla="*/ 644106 w 9097992"/>
              <a:gd name="connsiteY5" fmla="*/ 3824377 h 3830128"/>
              <a:gd name="connsiteX6" fmla="*/ 747623 w 9097992"/>
              <a:gd name="connsiteY6" fmla="*/ 3801374 h 3830128"/>
              <a:gd name="connsiteX7" fmla="*/ 902898 w 9097992"/>
              <a:gd name="connsiteY7" fmla="*/ 3743864 h 3830128"/>
              <a:gd name="connsiteX8" fmla="*/ 1092679 w 9097992"/>
              <a:gd name="connsiteY8" fmla="*/ 3646098 h 3830128"/>
              <a:gd name="connsiteX9" fmla="*/ 1184694 w 9097992"/>
              <a:gd name="connsiteY9" fmla="*/ 3582838 h 3830128"/>
              <a:gd name="connsiteX10" fmla="*/ 1265208 w 9097992"/>
              <a:gd name="connsiteY10" fmla="*/ 3531079 h 3830128"/>
              <a:gd name="connsiteX11" fmla="*/ 1374475 w 9097992"/>
              <a:gd name="connsiteY11" fmla="*/ 3525328 h 3830128"/>
              <a:gd name="connsiteX12" fmla="*/ 1374475 w 9097992"/>
              <a:gd name="connsiteY12" fmla="*/ 3525328 h 3830128"/>
              <a:gd name="connsiteX13" fmla="*/ 1506747 w 9097992"/>
              <a:gd name="connsiteY13" fmla="*/ 3473570 h 3830128"/>
              <a:gd name="connsiteX14" fmla="*/ 1639019 w 9097992"/>
              <a:gd name="connsiteY14" fmla="*/ 3232030 h 3830128"/>
              <a:gd name="connsiteX15" fmla="*/ 1708030 w 9097992"/>
              <a:gd name="connsiteY15" fmla="*/ 2996241 h 3830128"/>
              <a:gd name="connsiteX16" fmla="*/ 1771291 w 9097992"/>
              <a:gd name="connsiteY16" fmla="*/ 2720196 h 3830128"/>
              <a:gd name="connsiteX17" fmla="*/ 1846053 w 9097992"/>
              <a:gd name="connsiteY17" fmla="*/ 2352136 h 3830128"/>
              <a:gd name="connsiteX18" fmla="*/ 1989826 w 9097992"/>
              <a:gd name="connsiteY18" fmla="*/ 1736785 h 3830128"/>
              <a:gd name="connsiteX19" fmla="*/ 2139351 w 9097992"/>
              <a:gd name="connsiteY19" fmla="*/ 1035170 h 3830128"/>
              <a:gd name="connsiteX20" fmla="*/ 2208362 w 9097992"/>
              <a:gd name="connsiteY20" fmla="*/ 672860 h 3830128"/>
              <a:gd name="connsiteX21" fmla="*/ 2265872 w 9097992"/>
              <a:gd name="connsiteY21" fmla="*/ 385313 h 3830128"/>
              <a:gd name="connsiteX22" fmla="*/ 2311879 w 9097992"/>
              <a:gd name="connsiteY22" fmla="*/ 218536 h 3830128"/>
              <a:gd name="connsiteX23" fmla="*/ 2415396 w 9097992"/>
              <a:gd name="connsiteY23" fmla="*/ 0 h 3830128"/>
              <a:gd name="connsiteX24" fmla="*/ 2570672 w 9097992"/>
              <a:gd name="connsiteY24" fmla="*/ 120770 h 3830128"/>
              <a:gd name="connsiteX25" fmla="*/ 2708694 w 9097992"/>
              <a:gd name="connsiteY25" fmla="*/ 523336 h 3830128"/>
              <a:gd name="connsiteX26" fmla="*/ 2829464 w 9097992"/>
              <a:gd name="connsiteY26" fmla="*/ 816634 h 3830128"/>
              <a:gd name="connsiteX27" fmla="*/ 2909977 w 9097992"/>
              <a:gd name="connsiteY27" fmla="*/ 1052423 h 3830128"/>
              <a:gd name="connsiteX28" fmla="*/ 3001992 w 9097992"/>
              <a:gd name="connsiteY28" fmla="*/ 1380226 h 3830128"/>
              <a:gd name="connsiteX29" fmla="*/ 3059502 w 9097992"/>
              <a:gd name="connsiteY29" fmla="*/ 1581509 h 3830128"/>
              <a:gd name="connsiteX30" fmla="*/ 3122762 w 9097992"/>
              <a:gd name="connsiteY30" fmla="*/ 1719532 h 3830128"/>
              <a:gd name="connsiteX31" fmla="*/ 3174521 w 9097992"/>
              <a:gd name="connsiteY31" fmla="*/ 1811547 h 3830128"/>
              <a:gd name="connsiteX32" fmla="*/ 3226279 w 9097992"/>
              <a:gd name="connsiteY32" fmla="*/ 1892060 h 3830128"/>
              <a:gd name="connsiteX33" fmla="*/ 3283789 w 9097992"/>
              <a:gd name="connsiteY33" fmla="*/ 1938068 h 3830128"/>
              <a:gd name="connsiteX34" fmla="*/ 3283789 w 9097992"/>
              <a:gd name="connsiteY34" fmla="*/ 1938068 h 3830128"/>
              <a:gd name="connsiteX35" fmla="*/ 3410309 w 9097992"/>
              <a:gd name="connsiteY35" fmla="*/ 2001328 h 3830128"/>
              <a:gd name="connsiteX36" fmla="*/ 3640347 w 9097992"/>
              <a:gd name="connsiteY36" fmla="*/ 2041585 h 3830128"/>
              <a:gd name="connsiteX37" fmla="*/ 3818626 w 9097992"/>
              <a:gd name="connsiteY37" fmla="*/ 2024332 h 3830128"/>
              <a:gd name="connsiteX38" fmla="*/ 3968151 w 9097992"/>
              <a:gd name="connsiteY38" fmla="*/ 1966823 h 3830128"/>
              <a:gd name="connsiteX39" fmla="*/ 4083170 w 9097992"/>
              <a:gd name="connsiteY39" fmla="*/ 1897811 h 3830128"/>
              <a:gd name="connsiteX40" fmla="*/ 4180936 w 9097992"/>
              <a:gd name="connsiteY40" fmla="*/ 1823049 h 3830128"/>
              <a:gd name="connsiteX41" fmla="*/ 4272951 w 9097992"/>
              <a:gd name="connsiteY41" fmla="*/ 1748287 h 3830128"/>
              <a:gd name="connsiteX42" fmla="*/ 4364966 w 9097992"/>
              <a:gd name="connsiteY42" fmla="*/ 1731034 h 3830128"/>
              <a:gd name="connsiteX43" fmla="*/ 4364966 w 9097992"/>
              <a:gd name="connsiteY43" fmla="*/ 1731034 h 3830128"/>
              <a:gd name="connsiteX44" fmla="*/ 4543245 w 9097992"/>
              <a:gd name="connsiteY44" fmla="*/ 1880558 h 3830128"/>
              <a:gd name="connsiteX45" fmla="*/ 4727275 w 9097992"/>
              <a:gd name="connsiteY45" fmla="*/ 2110596 h 3830128"/>
              <a:gd name="connsiteX46" fmla="*/ 4876800 w 9097992"/>
              <a:gd name="connsiteY46" fmla="*/ 2271623 h 3830128"/>
              <a:gd name="connsiteX47" fmla="*/ 5026325 w 9097992"/>
              <a:gd name="connsiteY47" fmla="*/ 2380891 h 3830128"/>
              <a:gd name="connsiteX48" fmla="*/ 5290868 w 9097992"/>
              <a:gd name="connsiteY48" fmla="*/ 2559170 h 3830128"/>
              <a:gd name="connsiteX49" fmla="*/ 5561162 w 9097992"/>
              <a:gd name="connsiteY49" fmla="*/ 2691441 h 3830128"/>
              <a:gd name="connsiteX50" fmla="*/ 5802702 w 9097992"/>
              <a:gd name="connsiteY50" fmla="*/ 2766204 h 3830128"/>
              <a:gd name="connsiteX51" fmla="*/ 5923472 w 9097992"/>
              <a:gd name="connsiteY51" fmla="*/ 2777706 h 3830128"/>
              <a:gd name="connsiteX52" fmla="*/ 6159260 w 9097992"/>
              <a:gd name="connsiteY52" fmla="*/ 2875472 h 3830128"/>
              <a:gd name="connsiteX53" fmla="*/ 6291532 w 9097992"/>
              <a:gd name="connsiteY53" fmla="*/ 2904226 h 3830128"/>
              <a:gd name="connsiteX54" fmla="*/ 6377796 w 9097992"/>
              <a:gd name="connsiteY54" fmla="*/ 2909977 h 3830128"/>
              <a:gd name="connsiteX55" fmla="*/ 6481313 w 9097992"/>
              <a:gd name="connsiteY55" fmla="*/ 2881223 h 3830128"/>
              <a:gd name="connsiteX56" fmla="*/ 6579079 w 9097992"/>
              <a:gd name="connsiteY56" fmla="*/ 2829464 h 3830128"/>
              <a:gd name="connsiteX57" fmla="*/ 6717102 w 9097992"/>
              <a:gd name="connsiteY57" fmla="*/ 2800709 h 3830128"/>
              <a:gd name="connsiteX58" fmla="*/ 6814868 w 9097992"/>
              <a:gd name="connsiteY58" fmla="*/ 2800709 h 3830128"/>
              <a:gd name="connsiteX59" fmla="*/ 6935638 w 9097992"/>
              <a:gd name="connsiteY59" fmla="*/ 2829464 h 3830128"/>
              <a:gd name="connsiteX60" fmla="*/ 7033404 w 9097992"/>
              <a:gd name="connsiteY60" fmla="*/ 2863970 h 3830128"/>
              <a:gd name="connsiteX61" fmla="*/ 7205932 w 9097992"/>
              <a:gd name="connsiteY61" fmla="*/ 2955985 h 3830128"/>
              <a:gd name="connsiteX62" fmla="*/ 7395713 w 9097992"/>
              <a:gd name="connsiteY62" fmla="*/ 3134264 h 3830128"/>
              <a:gd name="connsiteX63" fmla="*/ 7510732 w 9097992"/>
              <a:gd name="connsiteY63" fmla="*/ 3232030 h 3830128"/>
              <a:gd name="connsiteX64" fmla="*/ 7648755 w 9097992"/>
              <a:gd name="connsiteY64" fmla="*/ 3289540 h 3830128"/>
              <a:gd name="connsiteX65" fmla="*/ 7735019 w 9097992"/>
              <a:gd name="connsiteY65" fmla="*/ 3324045 h 3830128"/>
              <a:gd name="connsiteX66" fmla="*/ 7804030 w 9097992"/>
              <a:gd name="connsiteY66" fmla="*/ 3329796 h 3830128"/>
              <a:gd name="connsiteX67" fmla="*/ 7861540 w 9097992"/>
              <a:gd name="connsiteY67" fmla="*/ 3329796 h 3830128"/>
              <a:gd name="connsiteX68" fmla="*/ 8062823 w 9097992"/>
              <a:gd name="connsiteY68" fmla="*/ 3387306 h 3830128"/>
              <a:gd name="connsiteX69" fmla="*/ 8292860 w 9097992"/>
              <a:gd name="connsiteY69" fmla="*/ 3467819 h 3830128"/>
              <a:gd name="connsiteX70" fmla="*/ 8402128 w 9097992"/>
              <a:gd name="connsiteY70" fmla="*/ 3479321 h 3830128"/>
              <a:gd name="connsiteX71" fmla="*/ 8488392 w 9097992"/>
              <a:gd name="connsiteY71" fmla="*/ 3508075 h 3830128"/>
              <a:gd name="connsiteX72" fmla="*/ 8689675 w 9097992"/>
              <a:gd name="connsiteY72" fmla="*/ 3577087 h 3830128"/>
              <a:gd name="connsiteX73" fmla="*/ 8821947 w 9097992"/>
              <a:gd name="connsiteY73" fmla="*/ 3594340 h 3830128"/>
              <a:gd name="connsiteX74" fmla="*/ 9046234 w 9097992"/>
              <a:gd name="connsiteY74" fmla="*/ 3588589 h 3830128"/>
              <a:gd name="connsiteX75" fmla="*/ 9097992 w 9097992"/>
              <a:gd name="connsiteY75" fmla="*/ 3559834 h 383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9097992" h="3830128">
                <a:moveTo>
                  <a:pt x="0" y="3772619"/>
                </a:moveTo>
                <a:lnTo>
                  <a:pt x="189781" y="3807124"/>
                </a:lnTo>
                <a:lnTo>
                  <a:pt x="304800" y="3824377"/>
                </a:lnTo>
                <a:lnTo>
                  <a:pt x="437072" y="3830128"/>
                </a:lnTo>
                <a:lnTo>
                  <a:pt x="534838" y="3824377"/>
                </a:lnTo>
                <a:lnTo>
                  <a:pt x="644106" y="3824377"/>
                </a:lnTo>
                <a:lnTo>
                  <a:pt x="747623" y="3801374"/>
                </a:lnTo>
                <a:lnTo>
                  <a:pt x="902898" y="3743864"/>
                </a:lnTo>
                <a:lnTo>
                  <a:pt x="1092679" y="3646098"/>
                </a:lnTo>
                <a:lnTo>
                  <a:pt x="1184694" y="3582838"/>
                </a:lnTo>
                <a:lnTo>
                  <a:pt x="1265208" y="3531079"/>
                </a:lnTo>
                <a:lnTo>
                  <a:pt x="1374475" y="3525328"/>
                </a:lnTo>
                <a:lnTo>
                  <a:pt x="1374475" y="3525328"/>
                </a:lnTo>
                <a:lnTo>
                  <a:pt x="1506747" y="3473570"/>
                </a:lnTo>
                <a:lnTo>
                  <a:pt x="1639019" y="3232030"/>
                </a:lnTo>
                <a:lnTo>
                  <a:pt x="1708030" y="2996241"/>
                </a:lnTo>
                <a:lnTo>
                  <a:pt x="1771291" y="2720196"/>
                </a:lnTo>
                <a:lnTo>
                  <a:pt x="1846053" y="2352136"/>
                </a:lnTo>
                <a:lnTo>
                  <a:pt x="1989826" y="1736785"/>
                </a:lnTo>
                <a:lnTo>
                  <a:pt x="2139351" y="1035170"/>
                </a:lnTo>
                <a:lnTo>
                  <a:pt x="2208362" y="672860"/>
                </a:lnTo>
                <a:lnTo>
                  <a:pt x="2265872" y="385313"/>
                </a:lnTo>
                <a:lnTo>
                  <a:pt x="2311879" y="218536"/>
                </a:lnTo>
                <a:lnTo>
                  <a:pt x="2415396" y="0"/>
                </a:lnTo>
                <a:lnTo>
                  <a:pt x="2570672" y="120770"/>
                </a:lnTo>
                <a:lnTo>
                  <a:pt x="2708694" y="523336"/>
                </a:lnTo>
                <a:lnTo>
                  <a:pt x="2829464" y="816634"/>
                </a:lnTo>
                <a:lnTo>
                  <a:pt x="2909977" y="1052423"/>
                </a:lnTo>
                <a:lnTo>
                  <a:pt x="3001992" y="1380226"/>
                </a:lnTo>
                <a:lnTo>
                  <a:pt x="3059502" y="1581509"/>
                </a:lnTo>
                <a:lnTo>
                  <a:pt x="3122762" y="1719532"/>
                </a:lnTo>
                <a:lnTo>
                  <a:pt x="3174521" y="1811547"/>
                </a:lnTo>
                <a:lnTo>
                  <a:pt x="3226279" y="1892060"/>
                </a:lnTo>
                <a:lnTo>
                  <a:pt x="3283789" y="1938068"/>
                </a:lnTo>
                <a:lnTo>
                  <a:pt x="3283789" y="1938068"/>
                </a:lnTo>
                <a:lnTo>
                  <a:pt x="3410309" y="2001328"/>
                </a:lnTo>
                <a:lnTo>
                  <a:pt x="3640347" y="2041585"/>
                </a:lnTo>
                <a:lnTo>
                  <a:pt x="3818626" y="2024332"/>
                </a:lnTo>
                <a:lnTo>
                  <a:pt x="3968151" y="1966823"/>
                </a:lnTo>
                <a:lnTo>
                  <a:pt x="4083170" y="1897811"/>
                </a:lnTo>
                <a:lnTo>
                  <a:pt x="4180936" y="1823049"/>
                </a:lnTo>
                <a:lnTo>
                  <a:pt x="4272951" y="1748287"/>
                </a:lnTo>
                <a:lnTo>
                  <a:pt x="4364966" y="1731034"/>
                </a:lnTo>
                <a:lnTo>
                  <a:pt x="4364966" y="1731034"/>
                </a:lnTo>
                <a:lnTo>
                  <a:pt x="4543245" y="1880558"/>
                </a:lnTo>
                <a:lnTo>
                  <a:pt x="4727275" y="2110596"/>
                </a:lnTo>
                <a:lnTo>
                  <a:pt x="4876800" y="2271623"/>
                </a:lnTo>
                <a:lnTo>
                  <a:pt x="5026325" y="2380891"/>
                </a:lnTo>
                <a:lnTo>
                  <a:pt x="5290868" y="2559170"/>
                </a:lnTo>
                <a:lnTo>
                  <a:pt x="5561162" y="2691441"/>
                </a:lnTo>
                <a:lnTo>
                  <a:pt x="5802702" y="2766204"/>
                </a:lnTo>
                <a:lnTo>
                  <a:pt x="5923472" y="2777706"/>
                </a:lnTo>
                <a:lnTo>
                  <a:pt x="6159260" y="2875472"/>
                </a:lnTo>
                <a:lnTo>
                  <a:pt x="6291532" y="2904226"/>
                </a:lnTo>
                <a:lnTo>
                  <a:pt x="6377796" y="2909977"/>
                </a:lnTo>
                <a:lnTo>
                  <a:pt x="6481313" y="2881223"/>
                </a:lnTo>
                <a:lnTo>
                  <a:pt x="6579079" y="2829464"/>
                </a:lnTo>
                <a:lnTo>
                  <a:pt x="6717102" y="2800709"/>
                </a:lnTo>
                <a:lnTo>
                  <a:pt x="6814868" y="2800709"/>
                </a:lnTo>
                <a:lnTo>
                  <a:pt x="6935638" y="2829464"/>
                </a:lnTo>
                <a:lnTo>
                  <a:pt x="7033404" y="2863970"/>
                </a:lnTo>
                <a:lnTo>
                  <a:pt x="7205932" y="2955985"/>
                </a:lnTo>
                <a:lnTo>
                  <a:pt x="7395713" y="3134264"/>
                </a:lnTo>
                <a:lnTo>
                  <a:pt x="7510732" y="3232030"/>
                </a:lnTo>
                <a:lnTo>
                  <a:pt x="7648755" y="3289540"/>
                </a:lnTo>
                <a:lnTo>
                  <a:pt x="7735019" y="3324045"/>
                </a:lnTo>
                <a:lnTo>
                  <a:pt x="7804030" y="3329796"/>
                </a:lnTo>
                <a:lnTo>
                  <a:pt x="7861540" y="3329796"/>
                </a:lnTo>
                <a:lnTo>
                  <a:pt x="8062823" y="3387306"/>
                </a:lnTo>
                <a:lnTo>
                  <a:pt x="8292860" y="3467819"/>
                </a:lnTo>
                <a:lnTo>
                  <a:pt x="8402128" y="3479321"/>
                </a:lnTo>
                <a:lnTo>
                  <a:pt x="8488392" y="3508075"/>
                </a:lnTo>
                <a:lnTo>
                  <a:pt x="8689675" y="3577087"/>
                </a:lnTo>
                <a:lnTo>
                  <a:pt x="8821947" y="3594340"/>
                </a:lnTo>
                <a:lnTo>
                  <a:pt x="9046234" y="3588589"/>
                </a:lnTo>
                <a:lnTo>
                  <a:pt x="9097992" y="3559834"/>
                </a:lnTo>
              </a:path>
            </a:pathLst>
          </a:custGeom>
          <a:noFill/>
          <a:ln w="762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Dim (Medium Sun) with solid fill">
            <a:extLst>
              <a:ext uri="{FF2B5EF4-FFF2-40B4-BE49-F238E27FC236}">
                <a16:creationId xmlns:a16="http://schemas.microsoft.com/office/drawing/2014/main" id="{CC30DF88-418D-A52B-1280-91D8A8D2E8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30401" y="1330209"/>
            <a:ext cx="914400" cy="914400"/>
          </a:xfrm>
          <a:prstGeom prst="rect">
            <a:avLst/>
          </a:prstGeom>
        </p:spPr>
      </p:pic>
      <p:pic>
        <p:nvPicPr>
          <p:cNvPr id="19" name="Graphic 18" descr="Moon and stars with solid fill">
            <a:extLst>
              <a:ext uri="{FF2B5EF4-FFF2-40B4-BE49-F238E27FC236}">
                <a16:creationId xmlns:a16="http://schemas.microsoft.com/office/drawing/2014/main" id="{08C6C677-292F-A45D-9223-3624F4D247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85008" y="1479486"/>
            <a:ext cx="623995" cy="623995"/>
          </a:xfrm>
          <a:prstGeom prst="rect">
            <a:avLst/>
          </a:prstGeom>
        </p:spPr>
      </p:pic>
      <p:pic>
        <p:nvPicPr>
          <p:cNvPr id="20" name="Graphic 19" descr="Moon and stars with solid fill">
            <a:extLst>
              <a:ext uri="{FF2B5EF4-FFF2-40B4-BE49-F238E27FC236}">
                <a16:creationId xmlns:a16="http://schemas.microsoft.com/office/drawing/2014/main" id="{5B2C80DF-BC6E-3DAF-D99D-08DC78F6159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8320" y="1479486"/>
            <a:ext cx="623995" cy="623995"/>
          </a:xfrm>
          <a:prstGeom prst="rect">
            <a:avLst/>
          </a:prstGeom>
        </p:spPr>
      </p:pic>
      <p:grpSp>
        <p:nvGrpSpPr>
          <p:cNvPr id="2" name="Group 1">
            <a:extLst>
              <a:ext uri="{FF2B5EF4-FFF2-40B4-BE49-F238E27FC236}">
                <a16:creationId xmlns:a16="http://schemas.microsoft.com/office/drawing/2014/main" id="{507A5727-4140-2812-A076-398B89BB90A3}"/>
              </a:ext>
            </a:extLst>
          </p:cNvPr>
          <p:cNvGrpSpPr/>
          <p:nvPr/>
        </p:nvGrpSpPr>
        <p:grpSpPr>
          <a:xfrm>
            <a:off x="5480036" y="2845917"/>
            <a:ext cx="1565427" cy="663417"/>
            <a:chOff x="5480036" y="2845917"/>
            <a:chExt cx="1565427" cy="663417"/>
          </a:xfrm>
        </p:grpSpPr>
        <p:sp>
          <p:nvSpPr>
            <p:cNvPr id="33" name="Rectangle: Rounded Corners 32">
              <a:extLst>
                <a:ext uri="{FF2B5EF4-FFF2-40B4-BE49-F238E27FC236}">
                  <a16:creationId xmlns:a16="http://schemas.microsoft.com/office/drawing/2014/main" id="{63165FAF-E24E-F4D8-1A10-62D010EFDEB3}"/>
                </a:ext>
              </a:extLst>
            </p:cNvPr>
            <p:cNvSpPr/>
            <p:nvPr/>
          </p:nvSpPr>
          <p:spPr>
            <a:xfrm>
              <a:off x="5480036" y="2845917"/>
              <a:ext cx="938630" cy="663417"/>
            </a:xfrm>
            <a:prstGeom prst="roundRect">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Noodles outline">
              <a:extLst>
                <a:ext uri="{FF2B5EF4-FFF2-40B4-BE49-F238E27FC236}">
                  <a16:creationId xmlns:a16="http://schemas.microsoft.com/office/drawing/2014/main" id="{A1BE5331-8A85-698B-04E3-384F12136EA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80712" y="2871155"/>
              <a:ext cx="584956" cy="584956"/>
            </a:xfrm>
            <a:prstGeom prst="rect">
              <a:avLst/>
            </a:prstGeom>
          </p:spPr>
        </p:pic>
        <p:sp>
          <p:nvSpPr>
            <p:cNvPr id="35" name="TextBox 34">
              <a:extLst>
                <a:ext uri="{FF2B5EF4-FFF2-40B4-BE49-F238E27FC236}">
                  <a16:creationId xmlns:a16="http://schemas.microsoft.com/office/drawing/2014/main" id="{31F6F870-1A43-7663-5DC6-A6A0DA460E32}"/>
                </a:ext>
              </a:extLst>
            </p:cNvPr>
            <p:cNvSpPr txBox="1"/>
            <p:nvPr/>
          </p:nvSpPr>
          <p:spPr>
            <a:xfrm>
              <a:off x="6372481" y="3019944"/>
              <a:ext cx="672982" cy="307777"/>
            </a:xfrm>
            <a:prstGeom prst="rect">
              <a:avLst/>
            </a:prstGeom>
            <a:noFill/>
          </p:spPr>
          <p:txBody>
            <a:bodyPr wrap="square" rtlCol="0">
              <a:spAutoFit/>
            </a:bodyPr>
            <a:lstStyle/>
            <a:p>
              <a:pPr algn="ctr"/>
              <a:r>
                <a:rPr lang="en-US" sz="1400" dirty="0">
                  <a:solidFill>
                    <a:schemeClr val="accent1"/>
                  </a:solidFill>
                </a:rPr>
                <a:t>Meal</a:t>
              </a:r>
              <a:r>
                <a:rPr lang="en-US" sz="1400" baseline="30000" dirty="0">
                  <a:solidFill>
                    <a:schemeClr val="accent1"/>
                  </a:solidFill>
                </a:rPr>
                <a:t>2</a:t>
              </a:r>
              <a:endParaRPr lang="en-US" sz="1400" dirty="0">
                <a:solidFill>
                  <a:schemeClr val="accent1"/>
                </a:solidFill>
              </a:endParaRPr>
            </a:p>
          </p:txBody>
        </p:sp>
      </p:grpSp>
      <p:grpSp>
        <p:nvGrpSpPr>
          <p:cNvPr id="6" name="Group 5">
            <a:extLst>
              <a:ext uri="{FF2B5EF4-FFF2-40B4-BE49-F238E27FC236}">
                <a16:creationId xmlns:a16="http://schemas.microsoft.com/office/drawing/2014/main" id="{9B5CDC64-C7D0-F36D-856D-D46E06F717BE}"/>
              </a:ext>
            </a:extLst>
          </p:cNvPr>
          <p:cNvGrpSpPr/>
          <p:nvPr/>
        </p:nvGrpSpPr>
        <p:grpSpPr>
          <a:xfrm>
            <a:off x="7880805" y="3932364"/>
            <a:ext cx="1591647" cy="663417"/>
            <a:chOff x="7880805" y="3932364"/>
            <a:chExt cx="1591647" cy="663417"/>
          </a:xfrm>
        </p:grpSpPr>
        <p:sp>
          <p:nvSpPr>
            <p:cNvPr id="34" name="Rectangle: Rounded Corners 33">
              <a:extLst>
                <a:ext uri="{FF2B5EF4-FFF2-40B4-BE49-F238E27FC236}">
                  <a16:creationId xmlns:a16="http://schemas.microsoft.com/office/drawing/2014/main" id="{F851FA00-E046-494A-0975-23FFC3411B73}"/>
                </a:ext>
              </a:extLst>
            </p:cNvPr>
            <p:cNvSpPr/>
            <p:nvPr/>
          </p:nvSpPr>
          <p:spPr>
            <a:xfrm>
              <a:off x="7880805" y="3932364"/>
              <a:ext cx="938630" cy="663417"/>
            </a:xfrm>
            <a:prstGeom prst="roundRect">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Restaurant outline">
              <a:extLst>
                <a:ext uri="{FF2B5EF4-FFF2-40B4-BE49-F238E27FC236}">
                  <a16:creationId xmlns:a16="http://schemas.microsoft.com/office/drawing/2014/main" id="{B34FA428-81A1-71DE-D2DF-10E1EE27401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084703" y="3975869"/>
              <a:ext cx="566695" cy="566695"/>
            </a:xfrm>
            <a:prstGeom prst="rect">
              <a:avLst/>
            </a:prstGeom>
          </p:spPr>
        </p:pic>
        <p:sp>
          <p:nvSpPr>
            <p:cNvPr id="36" name="TextBox 35">
              <a:extLst>
                <a:ext uri="{FF2B5EF4-FFF2-40B4-BE49-F238E27FC236}">
                  <a16:creationId xmlns:a16="http://schemas.microsoft.com/office/drawing/2014/main" id="{69515220-D8D8-F6EC-6851-2CE2B40F014D}"/>
                </a:ext>
              </a:extLst>
            </p:cNvPr>
            <p:cNvSpPr txBox="1"/>
            <p:nvPr/>
          </p:nvSpPr>
          <p:spPr>
            <a:xfrm>
              <a:off x="8799470" y="4110184"/>
              <a:ext cx="672982" cy="307777"/>
            </a:xfrm>
            <a:prstGeom prst="rect">
              <a:avLst/>
            </a:prstGeom>
            <a:noFill/>
          </p:spPr>
          <p:txBody>
            <a:bodyPr wrap="square" rtlCol="0">
              <a:spAutoFit/>
            </a:bodyPr>
            <a:lstStyle/>
            <a:p>
              <a:pPr algn="ctr"/>
              <a:r>
                <a:rPr lang="en-US" sz="1400" dirty="0">
                  <a:solidFill>
                    <a:schemeClr val="accent1"/>
                  </a:solidFill>
                </a:rPr>
                <a:t>Meal</a:t>
              </a:r>
              <a:r>
                <a:rPr lang="en-US" sz="1400" baseline="30000" dirty="0">
                  <a:solidFill>
                    <a:schemeClr val="accent1"/>
                  </a:solidFill>
                </a:rPr>
                <a:t>2</a:t>
              </a:r>
              <a:endParaRPr lang="en-US" sz="1400" dirty="0">
                <a:solidFill>
                  <a:schemeClr val="accent1"/>
                </a:solidFill>
              </a:endParaRPr>
            </a:p>
          </p:txBody>
        </p:sp>
      </p:grpSp>
      <p:grpSp>
        <p:nvGrpSpPr>
          <p:cNvPr id="23" name="Group 22">
            <a:extLst>
              <a:ext uri="{FF2B5EF4-FFF2-40B4-BE49-F238E27FC236}">
                <a16:creationId xmlns:a16="http://schemas.microsoft.com/office/drawing/2014/main" id="{478A6E36-A632-15B8-8A62-D321D08D16F3}"/>
              </a:ext>
            </a:extLst>
          </p:cNvPr>
          <p:cNvGrpSpPr/>
          <p:nvPr/>
        </p:nvGrpSpPr>
        <p:grpSpPr>
          <a:xfrm>
            <a:off x="9765572" y="3798079"/>
            <a:ext cx="1107997" cy="1516533"/>
            <a:chOff x="9765572" y="3798079"/>
            <a:chExt cx="1107997" cy="1516533"/>
          </a:xfrm>
        </p:grpSpPr>
        <p:sp>
          <p:nvSpPr>
            <p:cNvPr id="18" name="Arrow: Down 17">
              <a:extLst>
                <a:ext uri="{FF2B5EF4-FFF2-40B4-BE49-F238E27FC236}">
                  <a16:creationId xmlns:a16="http://schemas.microsoft.com/office/drawing/2014/main" id="{3CDE395D-85FE-2713-1FE1-241AB629A729}"/>
                </a:ext>
              </a:extLst>
            </p:cNvPr>
            <p:cNvSpPr/>
            <p:nvPr/>
          </p:nvSpPr>
          <p:spPr>
            <a:xfrm>
              <a:off x="10085878" y="4627882"/>
              <a:ext cx="505184" cy="686730"/>
            </a:xfrm>
            <a:prstGeom prst="down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0DC0636-C2A8-3939-3D2D-001D874D0728}"/>
                </a:ext>
              </a:extLst>
            </p:cNvPr>
            <p:cNvSpPr txBox="1"/>
            <p:nvPr/>
          </p:nvSpPr>
          <p:spPr>
            <a:xfrm>
              <a:off x="9765572" y="3798079"/>
              <a:ext cx="1107997" cy="830997"/>
            </a:xfrm>
            <a:prstGeom prst="rect">
              <a:avLst/>
            </a:prstGeom>
            <a:noFill/>
          </p:spPr>
          <p:txBody>
            <a:bodyPr wrap="none" rtlCol="0">
              <a:spAutoFit/>
            </a:bodyPr>
            <a:lstStyle/>
            <a:p>
              <a:pPr algn="ctr"/>
              <a:r>
                <a:rPr lang="en-US" sz="2400" b="1" dirty="0"/>
                <a:t>LNSC </a:t>
              </a:r>
            </a:p>
            <a:p>
              <a:pPr algn="ctr"/>
              <a:r>
                <a:rPr lang="en-US" sz="2400" b="1" dirty="0"/>
                <a:t>test</a:t>
              </a:r>
              <a:r>
                <a:rPr lang="en-US" sz="2400" b="1" baseline="30000" dirty="0"/>
                <a:t>3</a:t>
              </a:r>
            </a:p>
          </p:txBody>
        </p:sp>
      </p:grpSp>
      <p:grpSp>
        <p:nvGrpSpPr>
          <p:cNvPr id="8" name="Group 7">
            <a:extLst>
              <a:ext uri="{FF2B5EF4-FFF2-40B4-BE49-F238E27FC236}">
                <a16:creationId xmlns:a16="http://schemas.microsoft.com/office/drawing/2014/main" id="{31898897-BEF8-D4C5-5BB0-73226E6F50BE}"/>
              </a:ext>
            </a:extLst>
          </p:cNvPr>
          <p:cNvGrpSpPr/>
          <p:nvPr/>
        </p:nvGrpSpPr>
        <p:grpSpPr>
          <a:xfrm>
            <a:off x="3807306" y="3679734"/>
            <a:ext cx="1409360" cy="1521378"/>
            <a:chOff x="9633555" y="3107698"/>
            <a:chExt cx="1409360" cy="1521378"/>
          </a:xfrm>
        </p:grpSpPr>
        <p:sp>
          <p:nvSpPr>
            <p:cNvPr id="15" name="Arrow: Down 14">
              <a:extLst>
                <a:ext uri="{FF2B5EF4-FFF2-40B4-BE49-F238E27FC236}">
                  <a16:creationId xmlns:a16="http://schemas.microsoft.com/office/drawing/2014/main" id="{F696A83F-7A7B-6966-7C79-33B8EBBA76E2}"/>
                </a:ext>
              </a:extLst>
            </p:cNvPr>
            <p:cNvSpPr/>
            <p:nvPr/>
          </p:nvSpPr>
          <p:spPr>
            <a:xfrm flipV="1">
              <a:off x="10095209" y="3107698"/>
              <a:ext cx="505184" cy="686730"/>
            </a:xfrm>
            <a:prstGeom prst="down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50D268CA-BB6A-071E-E6B0-3F4213032C27}"/>
                </a:ext>
              </a:extLst>
            </p:cNvPr>
            <p:cNvSpPr txBox="1"/>
            <p:nvPr/>
          </p:nvSpPr>
          <p:spPr>
            <a:xfrm>
              <a:off x="9633555" y="3798079"/>
              <a:ext cx="1409360" cy="830997"/>
            </a:xfrm>
            <a:prstGeom prst="rect">
              <a:avLst/>
            </a:prstGeom>
            <a:noFill/>
          </p:spPr>
          <p:txBody>
            <a:bodyPr wrap="none" rtlCol="0">
              <a:spAutoFit/>
            </a:bodyPr>
            <a:lstStyle/>
            <a:p>
              <a:pPr algn="ctr"/>
              <a:r>
                <a:rPr lang="en-US" sz="2400" b="1" dirty="0"/>
                <a:t>AM </a:t>
              </a:r>
            </a:p>
            <a:p>
              <a:pPr algn="ctr"/>
              <a:r>
                <a:rPr lang="en-US" sz="2400" b="1" dirty="0"/>
                <a:t>cortisol</a:t>
              </a:r>
              <a:r>
                <a:rPr lang="en-US" sz="2400" b="1" baseline="30000" dirty="0"/>
                <a:t>3</a:t>
              </a:r>
            </a:p>
          </p:txBody>
        </p:sp>
      </p:grpSp>
      <p:sp>
        <p:nvSpPr>
          <p:cNvPr id="40" name="TextBox 39">
            <a:extLst>
              <a:ext uri="{FF2B5EF4-FFF2-40B4-BE49-F238E27FC236}">
                <a16:creationId xmlns:a16="http://schemas.microsoft.com/office/drawing/2014/main" id="{A58668C9-3A29-E45B-DC30-6901A43879D4}"/>
              </a:ext>
            </a:extLst>
          </p:cNvPr>
          <p:cNvSpPr txBox="1"/>
          <p:nvPr/>
        </p:nvSpPr>
        <p:spPr>
          <a:xfrm>
            <a:off x="7896165" y="5321195"/>
            <a:ext cx="1624163" cy="307777"/>
          </a:xfrm>
          <a:prstGeom prst="rect">
            <a:avLst/>
          </a:prstGeom>
          <a:noFill/>
        </p:spPr>
        <p:txBody>
          <a:bodyPr wrap="none" rtlCol="0">
            <a:spAutoFit/>
          </a:bodyPr>
          <a:lstStyle/>
          <a:p>
            <a:pPr algn="ctr"/>
            <a:r>
              <a:rPr lang="en-US" sz="1400" b="1" dirty="0"/>
              <a:t>Dexamethasone</a:t>
            </a:r>
            <a:r>
              <a:rPr lang="en-US" sz="1400" b="1" baseline="30000" dirty="0"/>
              <a:t>3</a:t>
            </a:r>
          </a:p>
        </p:txBody>
      </p:sp>
      <p:cxnSp>
        <p:nvCxnSpPr>
          <p:cNvPr id="42" name="Straight Arrow Connector 41">
            <a:extLst>
              <a:ext uri="{FF2B5EF4-FFF2-40B4-BE49-F238E27FC236}">
                <a16:creationId xmlns:a16="http://schemas.microsoft.com/office/drawing/2014/main" id="{9A7A8B65-B9D2-0AC4-648E-FD81C25E3EE1}"/>
              </a:ext>
            </a:extLst>
          </p:cNvPr>
          <p:cNvCxnSpPr>
            <a:cxnSpLocks/>
            <a:stCxn id="40" idx="3"/>
            <a:endCxn id="121" idx="72"/>
          </p:cNvCxnSpPr>
          <p:nvPr/>
        </p:nvCxnSpPr>
        <p:spPr>
          <a:xfrm>
            <a:off x="9520328" y="5475084"/>
            <a:ext cx="796864" cy="3128"/>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2DD4C2A3-EA2F-A9C7-F4F4-ED9F1BFD1195}"/>
              </a:ext>
            </a:extLst>
          </p:cNvPr>
          <p:cNvSpPr txBox="1"/>
          <p:nvPr/>
        </p:nvSpPr>
        <p:spPr>
          <a:xfrm>
            <a:off x="6612449" y="1270183"/>
            <a:ext cx="3124187" cy="369332"/>
          </a:xfrm>
          <a:prstGeom prst="rect">
            <a:avLst/>
          </a:prstGeom>
          <a:noFill/>
        </p:spPr>
        <p:txBody>
          <a:bodyPr wrap="square" rtlCol="0">
            <a:spAutoFit/>
          </a:bodyPr>
          <a:lstStyle/>
          <a:p>
            <a:pPr algn="ctr"/>
            <a:r>
              <a:rPr lang="en-US" b="1" dirty="0">
                <a:solidFill>
                  <a:schemeClr val="accent1"/>
                </a:solidFill>
              </a:rPr>
              <a:t>Cortisol secretion pattern</a:t>
            </a:r>
            <a:r>
              <a:rPr lang="en-US" b="1" baseline="30000" dirty="0">
                <a:solidFill>
                  <a:schemeClr val="accent1"/>
                </a:solidFill>
              </a:rPr>
              <a:t>1</a:t>
            </a:r>
            <a:endParaRPr lang="en-US" b="1" dirty="0">
              <a:solidFill>
                <a:schemeClr val="accent1"/>
              </a:solidFill>
            </a:endParaRPr>
          </a:p>
        </p:txBody>
      </p:sp>
    </p:spTree>
    <p:extLst>
      <p:ext uri="{BB962C8B-B14F-4D97-AF65-F5344CB8AC3E}">
        <p14:creationId xmlns:p14="http://schemas.microsoft.com/office/powerpoint/2010/main" val="493759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6909A-A5CD-3FDE-B28F-2F16BE649EF9}"/>
              </a:ext>
            </a:extLst>
          </p:cNvPr>
          <p:cNvSpPr>
            <a:spLocks noGrp="1"/>
          </p:cNvSpPr>
          <p:nvPr>
            <p:ph type="title"/>
          </p:nvPr>
        </p:nvSpPr>
        <p:spPr/>
        <p:txBody>
          <a:bodyPr/>
          <a:lstStyle/>
          <a:p>
            <a:r>
              <a:rPr lang="en-US" sz="3200" dirty="0"/>
              <a:t>Cortisol production: Circadian signaling</a:t>
            </a:r>
          </a:p>
        </p:txBody>
      </p:sp>
      <p:sp>
        <p:nvSpPr>
          <p:cNvPr id="3" name="Slide Number Placeholder 2">
            <a:extLst>
              <a:ext uri="{FF2B5EF4-FFF2-40B4-BE49-F238E27FC236}">
                <a16:creationId xmlns:a16="http://schemas.microsoft.com/office/drawing/2014/main" id="{3CB1C609-D745-F39B-C682-8047C8C8A0DD}"/>
              </a:ext>
            </a:extLst>
          </p:cNvPr>
          <p:cNvSpPr>
            <a:spLocks noGrp="1"/>
          </p:cNvSpPr>
          <p:nvPr>
            <p:ph type="sldNum" sz="quarter" idx="4"/>
          </p:nvPr>
        </p:nvSpPr>
        <p:spPr/>
        <p:txBody>
          <a:bodyPr/>
          <a:lstStyle/>
          <a:p>
            <a:fld id="{26C7E364-F216-45CA-BEA7-E5358E0A659A}" type="slidenum">
              <a:rPr lang="en-US" smtClean="0"/>
              <a:pPr/>
              <a:t>3</a:t>
            </a:fld>
            <a:endParaRPr lang="en-US"/>
          </a:p>
        </p:txBody>
      </p:sp>
      <p:sp>
        <p:nvSpPr>
          <p:cNvPr id="4" name="Footer Placeholder 3">
            <a:extLst>
              <a:ext uri="{FF2B5EF4-FFF2-40B4-BE49-F238E27FC236}">
                <a16:creationId xmlns:a16="http://schemas.microsoft.com/office/drawing/2014/main" id="{E31084FF-126A-65D4-7685-02D6D31C7EC4}"/>
              </a:ext>
            </a:extLst>
          </p:cNvPr>
          <p:cNvSpPr>
            <a:spLocks noGrp="1"/>
          </p:cNvSpPr>
          <p:nvPr>
            <p:ph type="ftr" sz="quarter" idx="3"/>
          </p:nvPr>
        </p:nvSpPr>
        <p:spPr>
          <a:xfrm>
            <a:off x="512172" y="6194276"/>
            <a:ext cx="10094867" cy="542747"/>
          </a:xfrm>
        </p:spPr>
        <p:txBody>
          <a:bodyPr/>
          <a:lstStyle/>
          <a:p>
            <a:r>
              <a:rPr lang="en-US" dirty="0"/>
              <a:t>ACTH=adrenocorticotropic hormone; CRH=corticotropin-releasing hormone</a:t>
            </a:r>
            <a:r>
              <a:rPr lang="en-GB" sz="900" dirty="0"/>
              <a:t>.</a:t>
            </a:r>
            <a:endParaRPr lang="en-US" dirty="0"/>
          </a:p>
          <a:p>
            <a:r>
              <a:rPr lang="pt-BR" sz="900" dirty="0"/>
              <a:t>1. Moreira AC, et al. </a:t>
            </a:r>
            <a:r>
              <a:rPr lang="pt-BR" sz="900" i="1" dirty="0" err="1"/>
              <a:t>Eur</a:t>
            </a:r>
            <a:r>
              <a:rPr lang="pt-BR" sz="900" i="1" dirty="0"/>
              <a:t> J </a:t>
            </a:r>
            <a:r>
              <a:rPr lang="pt-BR" sz="900" i="1" dirty="0" err="1"/>
              <a:t>Endocrinol</a:t>
            </a:r>
            <a:r>
              <a:rPr lang="pt-BR" sz="900" dirty="0"/>
              <a:t>. 2018;179:R1-R18. </a:t>
            </a:r>
            <a:r>
              <a:rPr lang="en-US" dirty="0"/>
              <a:t>2. Fu L, Lee CC. </a:t>
            </a:r>
            <a:r>
              <a:rPr lang="en-US" i="1" dirty="0"/>
              <a:t>Nat Rev Cancer</a:t>
            </a:r>
            <a:r>
              <a:rPr lang="en-US" dirty="0"/>
              <a:t>. 2003;3(5):350-361. 3. Mohd Azmi NAS, et al. </a:t>
            </a:r>
            <a:r>
              <a:rPr lang="en-US" i="1" dirty="0"/>
              <a:t>Int J Environ Res Public Health</a:t>
            </a:r>
            <a:r>
              <a:rPr lang="en-US" dirty="0"/>
              <a:t>. 2021;18(2):676. doi:10.3390/ijerph18020676  4. Hsu CN, Tain YL. </a:t>
            </a:r>
            <a:r>
              <a:rPr lang="en-US" i="1" dirty="0"/>
              <a:t>I</a:t>
            </a:r>
            <a:r>
              <a:rPr lang="nl-NL" i="1" dirty="0" err="1"/>
              <a:t>nt</a:t>
            </a:r>
            <a:r>
              <a:rPr lang="nl-NL" i="1" dirty="0"/>
              <a:t> J Mol </a:t>
            </a:r>
            <a:r>
              <a:rPr lang="nl-NL" i="1" dirty="0" err="1"/>
              <a:t>Sci</a:t>
            </a:r>
            <a:r>
              <a:rPr lang="nl-NL" dirty="0"/>
              <a:t>. 2020;21(6):2232. doi:10.3390/ijms21062232  5. </a:t>
            </a:r>
            <a:r>
              <a:rPr lang="nl-NL" dirty="0" err="1"/>
              <a:t>Marhefkova</a:t>
            </a:r>
            <a:r>
              <a:rPr lang="nl-NL" dirty="0"/>
              <a:t> N, et al. </a:t>
            </a:r>
            <a:r>
              <a:rPr lang="nl-NL" i="1" dirty="0"/>
              <a:t>Front </a:t>
            </a:r>
            <a:r>
              <a:rPr lang="nl-NL" i="1" dirty="0" err="1"/>
              <a:t>Endocrinol</a:t>
            </a:r>
            <a:r>
              <a:rPr lang="nl-NL" i="1" dirty="0"/>
              <a:t> (Lausanne)</a:t>
            </a:r>
            <a:r>
              <a:rPr lang="nl-NL" dirty="0"/>
              <a:t>. 2024;15:1328139. doi:10.3389/fendo.2024.1328139</a:t>
            </a:r>
            <a:r>
              <a:rPr lang="en-US" dirty="0"/>
              <a:t> </a:t>
            </a:r>
          </a:p>
        </p:txBody>
      </p:sp>
      <p:sp>
        <p:nvSpPr>
          <p:cNvPr id="118" name="Content Placeholder 1">
            <a:extLst>
              <a:ext uri="{FF2B5EF4-FFF2-40B4-BE49-F238E27FC236}">
                <a16:creationId xmlns:a16="http://schemas.microsoft.com/office/drawing/2014/main" id="{B7F59F51-1388-EDB7-8D9A-38202985883C}"/>
              </a:ext>
            </a:extLst>
          </p:cNvPr>
          <p:cNvSpPr txBox="1">
            <a:spLocks/>
          </p:cNvSpPr>
          <p:nvPr/>
        </p:nvSpPr>
        <p:spPr>
          <a:xfrm>
            <a:off x="1732601" y="1378987"/>
            <a:ext cx="3203204" cy="3203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b="1" dirty="0">
                <a:solidFill>
                  <a:schemeClr val="accent1"/>
                </a:solidFill>
              </a:rPr>
              <a:t>Normal regulation</a:t>
            </a:r>
            <a:r>
              <a:rPr lang="en-US" sz="1800" b="1" baseline="30000" dirty="0">
                <a:solidFill>
                  <a:schemeClr val="accent1"/>
                </a:solidFill>
              </a:rPr>
              <a:t>1-3</a:t>
            </a:r>
            <a:endParaRPr lang="en-US" sz="1800" b="1" dirty="0">
              <a:solidFill>
                <a:schemeClr val="accent1"/>
              </a:solidFill>
            </a:endParaRPr>
          </a:p>
          <a:p>
            <a:pPr marL="0" indent="0" algn="ctr">
              <a:buFont typeface="Arial" panose="020B0604020202020204" pitchFamily="34" charset="0"/>
              <a:buNone/>
            </a:pPr>
            <a:endParaRPr lang="en-US" sz="1800" b="1" dirty="0">
              <a:solidFill>
                <a:schemeClr val="accent1"/>
              </a:solidFill>
            </a:endParaRPr>
          </a:p>
        </p:txBody>
      </p:sp>
      <p:sp>
        <p:nvSpPr>
          <p:cNvPr id="127" name="Freeform: Shape 126">
            <a:extLst>
              <a:ext uri="{FF2B5EF4-FFF2-40B4-BE49-F238E27FC236}">
                <a16:creationId xmlns:a16="http://schemas.microsoft.com/office/drawing/2014/main" id="{06E47D0F-9A09-36AF-7563-8332AD5AFDBF}"/>
              </a:ext>
            </a:extLst>
          </p:cNvPr>
          <p:cNvSpPr/>
          <p:nvPr/>
        </p:nvSpPr>
        <p:spPr>
          <a:xfrm>
            <a:off x="3212034" y="2895622"/>
            <a:ext cx="999862" cy="389489"/>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endParaRPr lang="en-US" dirty="0"/>
          </a:p>
        </p:txBody>
      </p:sp>
      <p:sp>
        <p:nvSpPr>
          <p:cNvPr id="128" name="Freeform: Shape 127">
            <a:extLst>
              <a:ext uri="{FF2B5EF4-FFF2-40B4-BE49-F238E27FC236}">
                <a16:creationId xmlns:a16="http://schemas.microsoft.com/office/drawing/2014/main" id="{F3589C2C-7900-93DD-135C-E91395073A8A}"/>
              </a:ext>
            </a:extLst>
          </p:cNvPr>
          <p:cNvSpPr/>
          <p:nvPr/>
        </p:nvSpPr>
        <p:spPr>
          <a:xfrm>
            <a:off x="3271319" y="2895615"/>
            <a:ext cx="886616" cy="344598"/>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endParaRPr lang="en-US" dirty="0"/>
          </a:p>
        </p:txBody>
      </p:sp>
      <p:grpSp>
        <p:nvGrpSpPr>
          <p:cNvPr id="129" name="Group 128">
            <a:extLst>
              <a:ext uri="{FF2B5EF4-FFF2-40B4-BE49-F238E27FC236}">
                <a16:creationId xmlns:a16="http://schemas.microsoft.com/office/drawing/2014/main" id="{0C16CD27-EB8C-0DED-4CBE-1371A05798A6}"/>
              </a:ext>
            </a:extLst>
          </p:cNvPr>
          <p:cNvGrpSpPr/>
          <p:nvPr/>
        </p:nvGrpSpPr>
        <p:grpSpPr>
          <a:xfrm>
            <a:off x="3113224" y="2895615"/>
            <a:ext cx="1098674" cy="1049673"/>
            <a:chOff x="2708406" y="2639278"/>
            <a:chExt cx="926862" cy="869743"/>
          </a:xfrm>
        </p:grpSpPr>
        <p:sp>
          <p:nvSpPr>
            <p:cNvPr id="175" name="Freeform: Shape 174">
              <a:extLst>
                <a:ext uri="{FF2B5EF4-FFF2-40B4-BE49-F238E27FC236}">
                  <a16:creationId xmlns:a16="http://schemas.microsoft.com/office/drawing/2014/main" id="{0EFC409E-9AE4-79DE-D4AA-F5C203472B1D}"/>
                </a:ext>
              </a:extLst>
            </p:cNvPr>
            <p:cNvSpPr/>
            <p:nvPr/>
          </p:nvSpPr>
          <p:spPr>
            <a:xfrm>
              <a:off x="2708406" y="2918244"/>
              <a:ext cx="508679" cy="573235"/>
            </a:xfrm>
            <a:custGeom>
              <a:avLst/>
              <a:gdLst>
                <a:gd name="connsiteX0" fmla="*/ 221276 w 322940"/>
                <a:gd name="connsiteY0" fmla="*/ 0 h 573235"/>
                <a:gd name="connsiteX1" fmla="*/ 263763 w 322940"/>
                <a:gd name="connsiteY1" fmla="*/ 123617 h 573235"/>
                <a:gd name="connsiteX2" fmla="*/ 92298 w 322940"/>
                <a:gd name="connsiteY2" fmla="*/ 310685 h 573235"/>
                <a:gd name="connsiteX3" fmla="*/ 36155 w 322940"/>
                <a:gd name="connsiteY3" fmla="*/ 348973 h 573235"/>
                <a:gd name="connsiteX4" fmla="*/ 36155 w 322940"/>
                <a:gd name="connsiteY4" fmla="*/ 348973 h 573235"/>
                <a:gd name="connsiteX5" fmla="*/ 83472 w 322940"/>
                <a:gd name="connsiteY5" fmla="*/ 547181 h 573235"/>
                <a:gd name="connsiteX6" fmla="*/ 196998 w 322940"/>
                <a:gd name="connsiteY6" fmla="*/ 573235 h 573235"/>
                <a:gd name="connsiteX7" fmla="*/ 322941 w 322940"/>
                <a:gd name="connsiteY7" fmla="*/ 540416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8679" h="573235">
                  <a:moveTo>
                    <a:pt x="221276" y="0"/>
                  </a:moveTo>
                  <a:cubicBezTo>
                    <a:pt x="257693" y="21879"/>
                    <a:pt x="291076" y="60168"/>
                    <a:pt x="263763" y="123617"/>
                  </a:cubicBezTo>
                  <a:cubicBezTo>
                    <a:pt x="236450" y="187067"/>
                    <a:pt x="148441" y="269114"/>
                    <a:pt x="92298" y="310685"/>
                  </a:cubicBezTo>
                  <a:cubicBezTo>
                    <a:pt x="70110" y="320510"/>
                    <a:pt x="50993" y="333547"/>
                    <a:pt x="36155" y="348973"/>
                  </a:cubicBezTo>
                  <a:lnTo>
                    <a:pt x="36155" y="348973"/>
                  </a:lnTo>
                  <a:cubicBezTo>
                    <a:pt x="-26698" y="413127"/>
                    <a:pt x="-5513" y="501867"/>
                    <a:pt x="83472" y="547181"/>
                  </a:cubicBezTo>
                  <a:cubicBezTo>
                    <a:pt x="116685" y="564094"/>
                    <a:pt x="156336" y="573194"/>
                    <a:pt x="196998" y="573235"/>
                  </a:cubicBezTo>
                  <a:cubicBezTo>
                    <a:pt x="242980" y="573127"/>
                    <a:pt x="468463" y="537716"/>
                    <a:pt x="508679" y="4023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endParaRPr lang="en-US" dirty="0"/>
            </a:p>
          </p:txBody>
        </p:sp>
        <p:sp>
          <p:nvSpPr>
            <p:cNvPr id="176" name="Freeform: Shape 175">
              <a:extLst>
                <a:ext uri="{FF2B5EF4-FFF2-40B4-BE49-F238E27FC236}">
                  <a16:creationId xmlns:a16="http://schemas.microsoft.com/office/drawing/2014/main" id="{5269648B-3B62-E0C5-B1FA-B03AD1E1449C}"/>
                </a:ext>
              </a:extLst>
            </p:cNvPr>
            <p:cNvSpPr/>
            <p:nvPr/>
          </p:nvSpPr>
          <p:spPr>
            <a:xfrm>
              <a:off x="2895548" y="2786177"/>
              <a:ext cx="480297" cy="722844"/>
            </a:xfrm>
            <a:custGeom>
              <a:avLst/>
              <a:gdLst>
                <a:gd name="connsiteX0" fmla="*/ 142634 w 394573"/>
                <a:gd name="connsiteY0" fmla="*/ 0 h 551394"/>
                <a:gd name="connsiteX1" fmla="*/ 130495 w 394573"/>
                <a:gd name="connsiteY1" fmla="*/ 98456 h 551394"/>
                <a:gd name="connsiteX2" fmla="*/ 301960 w 394573"/>
                <a:gd name="connsiteY2" fmla="*/ 285524 h 551394"/>
                <a:gd name="connsiteX3" fmla="*/ 358103 w 394573"/>
                <a:gd name="connsiteY3" fmla="*/ 323812 h 551394"/>
                <a:gd name="connsiteX4" fmla="*/ 358103 w 394573"/>
                <a:gd name="connsiteY4" fmla="*/ 323812 h 551394"/>
                <a:gd name="connsiteX5" fmla="*/ 394520 w 394573"/>
                <a:gd name="connsiteY5" fmla="*/ 405859 h 551394"/>
                <a:gd name="connsiteX6" fmla="*/ 201812 w 394573"/>
                <a:gd name="connsiteY6" fmla="*/ 551356 h 551394"/>
                <a:gd name="connsiteX7" fmla="*/ 0 w 394573"/>
                <a:gd name="connsiteY7" fmla="*/ 412423 h 551394"/>
                <a:gd name="connsiteX8" fmla="*/ 0 w 394573"/>
                <a:gd name="connsiteY8" fmla="*/ 412423 h 551394"/>
                <a:gd name="connsiteX9" fmla="*/ 0 w 394573"/>
                <a:gd name="connsiteY9" fmla="*/ 18597 h 551394"/>
                <a:gd name="connsiteX0" fmla="*/ 144963 w 396902"/>
                <a:gd name="connsiteY0" fmla="*/ 0 h 551394"/>
                <a:gd name="connsiteX1" fmla="*/ 132824 w 396902"/>
                <a:gd name="connsiteY1" fmla="*/ 98456 h 551394"/>
                <a:gd name="connsiteX2" fmla="*/ 304289 w 396902"/>
                <a:gd name="connsiteY2" fmla="*/ 285524 h 551394"/>
                <a:gd name="connsiteX3" fmla="*/ 360432 w 396902"/>
                <a:gd name="connsiteY3" fmla="*/ 323812 h 551394"/>
                <a:gd name="connsiteX4" fmla="*/ 360432 w 396902"/>
                <a:gd name="connsiteY4" fmla="*/ 323812 h 551394"/>
                <a:gd name="connsiteX5" fmla="*/ 396849 w 396902"/>
                <a:gd name="connsiteY5" fmla="*/ 405859 h 551394"/>
                <a:gd name="connsiteX6" fmla="*/ 204141 w 396902"/>
                <a:gd name="connsiteY6" fmla="*/ 551356 h 551394"/>
                <a:gd name="connsiteX7" fmla="*/ 2329 w 396902"/>
                <a:gd name="connsiteY7" fmla="*/ 412423 h 551394"/>
                <a:gd name="connsiteX8" fmla="*/ 2329 w 396902"/>
                <a:gd name="connsiteY8" fmla="*/ 412423 h 551394"/>
                <a:gd name="connsiteX9" fmla="*/ 0 w 396902"/>
                <a:gd name="connsiteY9" fmla="*/ 65393 h 551394"/>
                <a:gd name="connsiteX10" fmla="*/ 2329 w 396902"/>
                <a:gd name="connsiteY10" fmla="*/ 18597 h 551394"/>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102445 w 480297"/>
                <a:gd name="connsiteY9" fmla="*/ 203505 h 722844"/>
                <a:gd name="connsiteX10" fmla="*/ 0 w 480297"/>
                <a:gd name="connsiteY10" fmla="*/ 106703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90539 w 480297"/>
                <a:gd name="connsiteY9" fmla="*/ 217792 h 722844"/>
                <a:gd name="connsiteX10" fmla="*/ 0 w 480297"/>
                <a:gd name="connsiteY10" fmla="*/ 106703 h 722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0297" h="722844">
                  <a:moveTo>
                    <a:pt x="323608" y="0"/>
                  </a:moveTo>
                  <a:cubicBezTo>
                    <a:pt x="215776" y="118223"/>
                    <a:pt x="198011" y="226148"/>
                    <a:pt x="216219" y="269906"/>
                  </a:cubicBezTo>
                  <a:cubicBezTo>
                    <a:pt x="248084" y="344296"/>
                    <a:pt x="331541" y="414309"/>
                    <a:pt x="387684" y="456974"/>
                  </a:cubicBezTo>
                  <a:cubicBezTo>
                    <a:pt x="409871" y="466798"/>
                    <a:pt x="428989" y="479836"/>
                    <a:pt x="443827" y="495262"/>
                  </a:cubicBezTo>
                  <a:lnTo>
                    <a:pt x="443827" y="495262"/>
                  </a:lnTo>
                  <a:cubicBezTo>
                    <a:pt x="467530" y="519207"/>
                    <a:pt x="480263" y="547893"/>
                    <a:pt x="480244" y="577309"/>
                  </a:cubicBezTo>
                  <a:cubicBezTo>
                    <a:pt x="482759" y="655852"/>
                    <a:pt x="396480" y="720993"/>
                    <a:pt x="287536" y="722806"/>
                  </a:cubicBezTo>
                  <a:cubicBezTo>
                    <a:pt x="178593" y="724619"/>
                    <a:pt x="88238" y="662416"/>
                    <a:pt x="85724" y="583873"/>
                  </a:cubicBezTo>
                  <a:lnTo>
                    <a:pt x="85724" y="583873"/>
                  </a:lnTo>
                  <a:cubicBezTo>
                    <a:pt x="88511" y="520478"/>
                    <a:pt x="104826" y="297320"/>
                    <a:pt x="90539" y="217792"/>
                  </a:cubicBezTo>
                  <a:cubicBezTo>
                    <a:pt x="76252" y="138264"/>
                    <a:pt x="65105" y="158020"/>
                    <a:pt x="0" y="1067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endParaRPr lang="en-US" dirty="0"/>
            </a:p>
          </p:txBody>
        </p:sp>
        <p:sp>
          <p:nvSpPr>
            <p:cNvPr id="177" name="Freeform: Shape 176">
              <a:extLst>
                <a:ext uri="{FF2B5EF4-FFF2-40B4-BE49-F238E27FC236}">
                  <a16:creationId xmlns:a16="http://schemas.microsoft.com/office/drawing/2014/main" id="{29E67E98-754F-4421-A634-ADBE81F0BB59}"/>
                </a:ext>
              </a:extLst>
            </p:cNvPr>
            <p:cNvSpPr/>
            <p:nvPr/>
          </p:nvSpPr>
          <p:spPr>
            <a:xfrm>
              <a:off x="2791766" y="2639284"/>
              <a:ext cx="843502" cy="322725"/>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rgbClr val="E48091"/>
              </a:solidFill>
              <a:prstDash val="solid"/>
              <a:miter/>
            </a:ln>
          </p:spPr>
          <p:txBody>
            <a:bodyPr rtlCol="0" anchor="ctr"/>
            <a:lstStyle/>
            <a:p>
              <a:endParaRPr lang="en-US" dirty="0"/>
            </a:p>
          </p:txBody>
        </p:sp>
        <p:sp>
          <p:nvSpPr>
            <p:cNvPr id="178" name="Freeform: Shape 177">
              <a:extLst>
                <a:ext uri="{FF2B5EF4-FFF2-40B4-BE49-F238E27FC236}">
                  <a16:creationId xmlns:a16="http://schemas.microsoft.com/office/drawing/2014/main" id="{661F55F8-E3FF-6974-02B8-EB63665D1284}"/>
                </a:ext>
              </a:extLst>
            </p:cNvPr>
            <p:cNvSpPr/>
            <p:nvPr/>
          </p:nvSpPr>
          <p:spPr>
            <a:xfrm>
              <a:off x="2841776" y="2639278"/>
              <a:ext cx="747966" cy="285529"/>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rgbClr val="E48091"/>
              </a:solidFill>
              <a:prstDash val="solid"/>
              <a:miter/>
            </a:ln>
          </p:spPr>
          <p:txBody>
            <a:bodyPr rtlCol="0" anchor="ctr"/>
            <a:lstStyle/>
            <a:p>
              <a:endParaRPr lang="en-US" dirty="0"/>
            </a:p>
          </p:txBody>
        </p:sp>
      </p:grpSp>
      <p:sp>
        <p:nvSpPr>
          <p:cNvPr id="133" name="TextBox 132">
            <a:extLst>
              <a:ext uri="{FF2B5EF4-FFF2-40B4-BE49-F238E27FC236}">
                <a16:creationId xmlns:a16="http://schemas.microsoft.com/office/drawing/2014/main" id="{4D9BB459-321B-EE79-E895-724FAB672A32}"/>
              </a:ext>
            </a:extLst>
          </p:cNvPr>
          <p:cNvSpPr txBox="1"/>
          <p:nvPr/>
        </p:nvSpPr>
        <p:spPr>
          <a:xfrm>
            <a:off x="2512519" y="1859002"/>
            <a:ext cx="676788" cy="400110"/>
          </a:xfrm>
          <a:prstGeom prst="rect">
            <a:avLst/>
          </a:prstGeom>
          <a:noFill/>
        </p:spPr>
        <p:txBody>
          <a:bodyPr wrap="none" rtlCol="0">
            <a:spAutoFit/>
          </a:bodyPr>
          <a:lstStyle/>
          <a:p>
            <a:r>
              <a:rPr lang="en-US" sz="1000" b="1" i="1" dirty="0">
                <a:solidFill>
                  <a:schemeClr val="accent1"/>
                </a:solidFill>
              </a:rPr>
              <a:t>CLOCK</a:t>
            </a:r>
            <a:r>
              <a:rPr lang="en-US" sz="1000" b="1" dirty="0">
                <a:solidFill>
                  <a:schemeClr val="accent1"/>
                </a:solidFill>
              </a:rPr>
              <a:t> </a:t>
            </a:r>
            <a:br>
              <a:rPr lang="en-US" sz="1000" b="1" dirty="0">
                <a:solidFill>
                  <a:schemeClr val="accent1"/>
                </a:solidFill>
              </a:rPr>
            </a:br>
            <a:r>
              <a:rPr lang="en-US" sz="1000" b="1" dirty="0">
                <a:solidFill>
                  <a:schemeClr val="accent1"/>
                </a:solidFill>
              </a:rPr>
              <a:t>GENES</a:t>
            </a:r>
          </a:p>
        </p:txBody>
      </p:sp>
      <p:sp>
        <p:nvSpPr>
          <p:cNvPr id="136" name="Freeform: Shape 135">
            <a:extLst>
              <a:ext uri="{FF2B5EF4-FFF2-40B4-BE49-F238E27FC236}">
                <a16:creationId xmlns:a16="http://schemas.microsoft.com/office/drawing/2014/main" id="{70E10BC1-12F8-7E35-F6B7-933A0ACA6B66}"/>
              </a:ext>
            </a:extLst>
          </p:cNvPr>
          <p:cNvSpPr/>
          <p:nvPr/>
        </p:nvSpPr>
        <p:spPr>
          <a:xfrm>
            <a:off x="2532797" y="2373984"/>
            <a:ext cx="1112795" cy="542573"/>
          </a:xfrm>
          <a:custGeom>
            <a:avLst/>
            <a:gdLst>
              <a:gd name="connsiteX0" fmla="*/ 0 w 622300"/>
              <a:gd name="connsiteY0" fmla="*/ 17038 h 474238"/>
              <a:gd name="connsiteX1" fmla="*/ 317500 w 622300"/>
              <a:gd name="connsiteY1" fmla="*/ 55138 h 474238"/>
              <a:gd name="connsiteX2" fmla="*/ 622300 w 622300"/>
              <a:gd name="connsiteY2" fmla="*/ 474238 h 474238"/>
              <a:gd name="connsiteX0" fmla="*/ 0 w 622300"/>
              <a:gd name="connsiteY0" fmla="*/ 19010 h 476210"/>
              <a:gd name="connsiteX1" fmla="*/ 344037 w 622300"/>
              <a:gd name="connsiteY1" fmla="*/ 52631 h 476210"/>
              <a:gd name="connsiteX2" fmla="*/ 622300 w 622300"/>
              <a:gd name="connsiteY2" fmla="*/ 476210 h 476210"/>
              <a:gd name="connsiteX0" fmla="*/ 0 w 622300"/>
              <a:gd name="connsiteY0" fmla="*/ 0 h 457200"/>
              <a:gd name="connsiteX1" fmla="*/ 622300 w 622300"/>
              <a:gd name="connsiteY1" fmla="*/ 457200 h 457200"/>
              <a:gd name="connsiteX0" fmla="*/ 0 w 636841"/>
              <a:gd name="connsiteY0" fmla="*/ 0 h 457200"/>
              <a:gd name="connsiteX1" fmla="*/ 622300 w 636841"/>
              <a:gd name="connsiteY1" fmla="*/ 457200 h 457200"/>
              <a:gd name="connsiteX0" fmla="*/ 0 w 691640"/>
              <a:gd name="connsiteY0" fmla="*/ 0 h 501981"/>
              <a:gd name="connsiteX1" fmla="*/ 678323 w 691640"/>
              <a:gd name="connsiteY1" fmla="*/ 501981 h 501981"/>
              <a:gd name="connsiteX0" fmla="*/ 0 w 690202"/>
              <a:gd name="connsiteY0" fmla="*/ 0 h 501981"/>
              <a:gd name="connsiteX1" fmla="*/ 678323 w 690202"/>
              <a:gd name="connsiteY1" fmla="*/ 501981 h 501981"/>
            </a:gdLst>
            <a:ahLst/>
            <a:cxnLst>
              <a:cxn ang="0">
                <a:pos x="connsiteX0" y="connsiteY0"/>
              </a:cxn>
              <a:cxn ang="0">
                <a:pos x="connsiteX1" y="connsiteY1"/>
              </a:cxn>
            </a:cxnLst>
            <a:rect l="l" t="t" r="r" b="b"/>
            <a:pathLst>
              <a:path w="690202" h="501981">
                <a:moveTo>
                  <a:pt x="0" y="0"/>
                </a:moveTo>
                <a:cubicBezTo>
                  <a:pt x="124872" y="237484"/>
                  <a:pt x="786391" y="54027"/>
                  <a:pt x="678323" y="501981"/>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TextBox 147">
            <a:extLst>
              <a:ext uri="{FF2B5EF4-FFF2-40B4-BE49-F238E27FC236}">
                <a16:creationId xmlns:a16="http://schemas.microsoft.com/office/drawing/2014/main" id="{B5175EF3-3E0C-AAE3-3F86-7F89DBD54933}"/>
              </a:ext>
            </a:extLst>
          </p:cNvPr>
          <p:cNvSpPr txBox="1"/>
          <p:nvPr/>
        </p:nvSpPr>
        <p:spPr>
          <a:xfrm>
            <a:off x="3334203" y="2124167"/>
            <a:ext cx="1487275" cy="306467"/>
          </a:xfrm>
          <a:prstGeom prst="roundRect">
            <a:avLst/>
          </a:prstGeom>
          <a:solidFill>
            <a:schemeClr val="accent3"/>
          </a:solidFill>
        </p:spPr>
        <p:txBody>
          <a:bodyPr wrap="none" rtlCol="0">
            <a:spAutoFit/>
          </a:bodyPr>
          <a:lstStyle/>
          <a:p>
            <a:pPr algn="ctr"/>
            <a:r>
              <a:rPr lang="en-US" sz="1200" b="1" dirty="0">
                <a:solidFill>
                  <a:schemeClr val="bg1"/>
                </a:solidFill>
              </a:rPr>
              <a:t>Circadian signals</a:t>
            </a:r>
          </a:p>
        </p:txBody>
      </p:sp>
      <p:sp>
        <p:nvSpPr>
          <p:cNvPr id="150" name="Freeform: Shape 149">
            <a:extLst>
              <a:ext uri="{FF2B5EF4-FFF2-40B4-BE49-F238E27FC236}">
                <a16:creationId xmlns:a16="http://schemas.microsoft.com/office/drawing/2014/main" id="{77ED3A8D-4731-EC8F-0455-089F48BAEB8D}"/>
              </a:ext>
            </a:extLst>
          </p:cNvPr>
          <p:cNvSpPr/>
          <p:nvPr/>
        </p:nvSpPr>
        <p:spPr>
          <a:xfrm>
            <a:off x="2455312" y="2401437"/>
            <a:ext cx="647553" cy="2071108"/>
          </a:xfrm>
          <a:custGeom>
            <a:avLst/>
            <a:gdLst>
              <a:gd name="connsiteX0" fmla="*/ 135796 w 516796"/>
              <a:gd name="connsiteY0" fmla="*/ 0 h 1866900"/>
              <a:gd name="connsiteX1" fmla="*/ 21496 w 516796"/>
              <a:gd name="connsiteY1" fmla="*/ 1155700 h 1866900"/>
              <a:gd name="connsiteX2" fmla="*/ 516796 w 516796"/>
              <a:gd name="connsiteY2" fmla="*/ 1866900 h 1866900"/>
              <a:gd name="connsiteX0" fmla="*/ 0 w 381000"/>
              <a:gd name="connsiteY0" fmla="*/ 0 h 1866900"/>
              <a:gd name="connsiteX1" fmla="*/ 381000 w 381000"/>
              <a:gd name="connsiteY1" fmla="*/ 1866900 h 1866900"/>
              <a:gd name="connsiteX0" fmla="*/ 0 w 381000"/>
              <a:gd name="connsiteY0" fmla="*/ 0 h 1866900"/>
              <a:gd name="connsiteX1" fmla="*/ 381000 w 381000"/>
              <a:gd name="connsiteY1" fmla="*/ 1866900 h 1866900"/>
              <a:gd name="connsiteX0" fmla="*/ 0 w 307284"/>
              <a:gd name="connsiteY0" fmla="*/ 0 h 1911681"/>
              <a:gd name="connsiteX1" fmla="*/ 307284 w 307284"/>
              <a:gd name="connsiteY1" fmla="*/ 1911681 h 1911681"/>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Lst>
            <a:ahLst/>
            <a:cxnLst>
              <a:cxn ang="0">
                <a:pos x="connsiteX0" y="connsiteY0"/>
              </a:cxn>
              <a:cxn ang="0">
                <a:pos x="connsiteX1" y="connsiteY1"/>
              </a:cxn>
            </a:cxnLst>
            <a:rect l="l" t="t" r="r" b="b"/>
            <a:pathLst>
              <a:path w="401639" h="1916159">
                <a:moveTo>
                  <a:pt x="0" y="0"/>
                </a:moveTo>
                <a:cubicBezTo>
                  <a:pt x="127000" y="622300"/>
                  <a:pt x="-117524" y="1732711"/>
                  <a:pt x="401639" y="1916159"/>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TextBox 150">
            <a:extLst>
              <a:ext uri="{FF2B5EF4-FFF2-40B4-BE49-F238E27FC236}">
                <a16:creationId xmlns:a16="http://schemas.microsoft.com/office/drawing/2014/main" id="{8490A95F-E2FB-500D-B827-F22CD7E52D83}"/>
              </a:ext>
            </a:extLst>
          </p:cNvPr>
          <p:cNvSpPr txBox="1"/>
          <p:nvPr/>
        </p:nvSpPr>
        <p:spPr>
          <a:xfrm>
            <a:off x="1212746" y="3277466"/>
            <a:ext cx="1178669" cy="715089"/>
          </a:xfrm>
          <a:prstGeom prst="roundRect">
            <a:avLst/>
          </a:prstGeom>
          <a:solidFill>
            <a:schemeClr val="accent3"/>
          </a:solidFill>
        </p:spPr>
        <p:txBody>
          <a:bodyPr wrap="square" rtlCol="0">
            <a:spAutoFit/>
          </a:bodyPr>
          <a:lstStyle>
            <a:defPPr>
              <a:defRPr lang="en-US"/>
            </a:defPPr>
            <a:lvl1pPr algn="ctr">
              <a:defRPr sz="1000" b="1">
                <a:solidFill>
                  <a:schemeClr val="bg1"/>
                </a:solidFill>
              </a:defRPr>
            </a:lvl1pPr>
          </a:lstStyle>
          <a:p>
            <a:r>
              <a:rPr lang="en-US" sz="1200" dirty="0"/>
              <a:t>Sympathetic </a:t>
            </a:r>
            <a:br>
              <a:rPr lang="en-US" sz="1200" dirty="0"/>
            </a:br>
            <a:r>
              <a:rPr lang="en-US" sz="1200" dirty="0"/>
              <a:t>adrenal </a:t>
            </a:r>
            <a:br>
              <a:rPr lang="en-US" sz="1200" dirty="0"/>
            </a:br>
            <a:r>
              <a:rPr lang="en-US" sz="1200" dirty="0"/>
              <a:t>modulation</a:t>
            </a:r>
          </a:p>
        </p:txBody>
      </p:sp>
      <p:pic>
        <p:nvPicPr>
          <p:cNvPr id="156" name="Picture 2">
            <a:extLst>
              <a:ext uri="{FF2B5EF4-FFF2-40B4-BE49-F238E27FC236}">
                <a16:creationId xmlns:a16="http://schemas.microsoft.com/office/drawing/2014/main" id="{6205D7BC-62D8-A491-1978-3B214AC987C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flipH="1">
            <a:off x="3568454" y="3623299"/>
            <a:ext cx="280079" cy="288341"/>
          </a:xfrm>
          <a:prstGeom prst="ellipse">
            <a:avLst/>
          </a:prstGeom>
          <a:solidFill>
            <a:schemeClr val="bg1"/>
          </a:solidFill>
        </p:spPr>
      </p:pic>
      <p:sp>
        <p:nvSpPr>
          <p:cNvPr id="159" name="Rectangle 158">
            <a:extLst>
              <a:ext uri="{FF2B5EF4-FFF2-40B4-BE49-F238E27FC236}">
                <a16:creationId xmlns:a16="http://schemas.microsoft.com/office/drawing/2014/main" id="{D6F103B6-057B-B9E4-886D-24B67A848EFB}"/>
              </a:ext>
            </a:extLst>
          </p:cNvPr>
          <p:cNvSpPr/>
          <p:nvPr/>
        </p:nvSpPr>
        <p:spPr>
          <a:xfrm>
            <a:off x="3830809" y="4001391"/>
            <a:ext cx="427543" cy="1437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TextBox 159">
            <a:extLst>
              <a:ext uri="{FF2B5EF4-FFF2-40B4-BE49-F238E27FC236}">
                <a16:creationId xmlns:a16="http://schemas.microsoft.com/office/drawing/2014/main" id="{1615913C-3815-7738-A640-936F6230AFFC}"/>
              </a:ext>
            </a:extLst>
          </p:cNvPr>
          <p:cNvSpPr txBox="1"/>
          <p:nvPr/>
        </p:nvSpPr>
        <p:spPr>
          <a:xfrm>
            <a:off x="3778680" y="3868905"/>
            <a:ext cx="676788" cy="400110"/>
          </a:xfrm>
          <a:prstGeom prst="rect">
            <a:avLst/>
          </a:prstGeom>
          <a:noFill/>
        </p:spPr>
        <p:txBody>
          <a:bodyPr wrap="none" rtlCol="0">
            <a:spAutoFit/>
          </a:bodyPr>
          <a:lstStyle/>
          <a:p>
            <a:r>
              <a:rPr lang="en-US" sz="1000" b="1" i="1" dirty="0">
                <a:solidFill>
                  <a:schemeClr val="accent1"/>
                </a:solidFill>
              </a:rPr>
              <a:t>CLOCK</a:t>
            </a:r>
            <a:r>
              <a:rPr lang="en-US" sz="1000" b="1" dirty="0">
                <a:solidFill>
                  <a:schemeClr val="accent1"/>
                </a:solidFill>
              </a:rPr>
              <a:t> </a:t>
            </a:r>
            <a:br>
              <a:rPr lang="en-US" sz="1000" b="1" dirty="0">
                <a:solidFill>
                  <a:schemeClr val="accent1"/>
                </a:solidFill>
              </a:rPr>
            </a:br>
            <a:r>
              <a:rPr lang="en-US" sz="1000" b="1" dirty="0">
                <a:solidFill>
                  <a:schemeClr val="accent1"/>
                </a:solidFill>
              </a:rPr>
              <a:t>GENES</a:t>
            </a:r>
          </a:p>
        </p:txBody>
      </p:sp>
      <p:sp>
        <p:nvSpPr>
          <p:cNvPr id="161" name="TextBox 160">
            <a:extLst>
              <a:ext uri="{FF2B5EF4-FFF2-40B4-BE49-F238E27FC236}">
                <a16:creationId xmlns:a16="http://schemas.microsoft.com/office/drawing/2014/main" id="{B1A371EA-59F6-3083-E4EE-AC3AEEAB76BD}"/>
              </a:ext>
            </a:extLst>
          </p:cNvPr>
          <p:cNvSpPr txBox="1"/>
          <p:nvPr/>
        </p:nvSpPr>
        <p:spPr>
          <a:xfrm>
            <a:off x="3557334" y="3273348"/>
            <a:ext cx="463587" cy="246221"/>
          </a:xfrm>
          <a:prstGeom prst="rect">
            <a:avLst/>
          </a:prstGeom>
          <a:noFill/>
        </p:spPr>
        <p:txBody>
          <a:bodyPr wrap="none" rtlCol="0">
            <a:spAutoFit/>
          </a:bodyPr>
          <a:lstStyle/>
          <a:p>
            <a:r>
              <a:rPr lang="en-US" sz="1000" b="1" dirty="0">
                <a:solidFill>
                  <a:schemeClr val="accent1"/>
                </a:solidFill>
              </a:rPr>
              <a:t>CRH</a:t>
            </a:r>
          </a:p>
        </p:txBody>
      </p:sp>
      <p:sp>
        <p:nvSpPr>
          <p:cNvPr id="162" name="TextBox 161">
            <a:extLst>
              <a:ext uri="{FF2B5EF4-FFF2-40B4-BE49-F238E27FC236}">
                <a16:creationId xmlns:a16="http://schemas.microsoft.com/office/drawing/2014/main" id="{CD89B0C1-D1B1-E0A1-C637-1C3F4F23B5A9}"/>
              </a:ext>
            </a:extLst>
          </p:cNvPr>
          <p:cNvSpPr txBox="1"/>
          <p:nvPr/>
        </p:nvSpPr>
        <p:spPr>
          <a:xfrm>
            <a:off x="3110396" y="3955276"/>
            <a:ext cx="542136" cy="246221"/>
          </a:xfrm>
          <a:prstGeom prst="rect">
            <a:avLst/>
          </a:prstGeom>
          <a:noFill/>
        </p:spPr>
        <p:txBody>
          <a:bodyPr wrap="none" rtlCol="0">
            <a:spAutoFit/>
          </a:bodyPr>
          <a:lstStyle/>
          <a:p>
            <a:r>
              <a:rPr lang="en-US" sz="1000" b="1" dirty="0">
                <a:solidFill>
                  <a:schemeClr val="accent1"/>
                </a:solidFill>
              </a:rPr>
              <a:t>ACTH</a:t>
            </a:r>
          </a:p>
        </p:txBody>
      </p:sp>
      <p:sp>
        <p:nvSpPr>
          <p:cNvPr id="163" name="Rectangle 162">
            <a:extLst>
              <a:ext uri="{FF2B5EF4-FFF2-40B4-BE49-F238E27FC236}">
                <a16:creationId xmlns:a16="http://schemas.microsoft.com/office/drawing/2014/main" id="{60BD23C9-92C1-A696-9644-CBC3B836DEAE}"/>
              </a:ext>
            </a:extLst>
          </p:cNvPr>
          <p:cNvSpPr/>
          <p:nvPr/>
        </p:nvSpPr>
        <p:spPr>
          <a:xfrm>
            <a:off x="3997637" y="2782728"/>
            <a:ext cx="590949" cy="16791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TextBox 163">
            <a:extLst>
              <a:ext uri="{FF2B5EF4-FFF2-40B4-BE49-F238E27FC236}">
                <a16:creationId xmlns:a16="http://schemas.microsoft.com/office/drawing/2014/main" id="{7E5D905E-14A5-7A10-4B7E-AA1E8858AFBD}"/>
              </a:ext>
            </a:extLst>
          </p:cNvPr>
          <p:cNvSpPr txBox="1"/>
          <p:nvPr/>
        </p:nvSpPr>
        <p:spPr>
          <a:xfrm>
            <a:off x="4172746" y="2662513"/>
            <a:ext cx="806382" cy="296203"/>
          </a:xfrm>
          <a:prstGeom prst="roundRect">
            <a:avLst>
              <a:gd name="adj" fmla="val 50000"/>
            </a:avLst>
          </a:prstGeom>
          <a:solidFill>
            <a:schemeClr val="accent5"/>
          </a:solidFill>
        </p:spPr>
        <p:txBody>
          <a:bodyPr wrap="square" lIns="182880" tIns="0" rIns="0" bIns="0" rtlCol="0" anchor="ctr" anchorCtr="0">
            <a:noAutofit/>
          </a:bodyPr>
          <a:lstStyle>
            <a:defPPr>
              <a:defRPr lang="en-US"/>
            </a:defPPr>
            <a:lvl1pPr algn="ctr">
              <a:defRPr sz="1000" b="1">
                <a:solidFill>
                  <a:schemeClr val="bg1"/>
                </a:solidFill>
              </a:defRPr>
            </a:lvl1pPr>
          </a:lstStyle>
          <a:p>
            <a:r>
              <a:rPr lang="en-US" dirty="0"/>
              <a:t>Stress</a:t>
            </a:r>
          </a:p>
        </p:txBody>
      </p:sp>
      <p:sp>
        <p:nvSpPr>
          <p:cNvPr id="165" name="Lightning Bolt 164">
            <a:extLst>
              <a:ext uri="{FF2B5EF4-FFF2-40B4-BE49-F238E27FC236}">
                <a16:creationId xmlns:a16="http://schemas.microsoft.com/office/drawing/2014/main" id="{BC709739-7A9E-DB41-3046-54B211804AC8}"/>
              </a:ext>
            </a:extLst>
          </p:cNvPr>
          <p:cNvSpPr/>
          <p:nvPr/>
        </p:nvSpPr>
        <p:spPr>
          <a:xfrm flipH="1">
            <a:off x="3887674" y="2661010"/>
            <a:ext cx="605106" cy="390369"/>
          </a:xfrm>
          <a:prstGeom prst="lightningBolt">
            <a:avLst/>
          </a:prstGeom>
          <a:gradFill flip="none" rotWithShape="1">
            <a:gsLst>
              <a:gs pos="0">
                <a:srgbClr val="FFFF00"/>
              </a:gs>
              <a:gs pos="100000">
                <a:srgbClr val="FFC000"/>
              </a:gs>
            </a:gsLst>
            <a:lin ang="2700000" scaled="1"/>
            <a:tileRect/>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mj-lt"/>
            </a:endParaRPr>
          </a:p>
        </p:txBody>
      </p:sp>
      <p:sp>
        <p:nvSpPr>
          <p:cNvPr id="166" name="TextBox 165">
            <a:extLst>
              <a:ext uri="{FF2B5EF4-FFF2-40B4-BE49-F238E27FC236}">
                <a16:creationId xmlns:a16="http://schemas.microsoft.com/office/drawing/2014/main" id="{65510247-A872-287F-7C6A-5F4387261986}"/>
              </a:ext>
            </a:extLst>
          </p:cNvPr>
          <p:cNvSpPr txBox="1"/>
          <p:nvPr/>
        </p:nvSpPr>
        <p:spPr>
          <a:xfrm>
            <a:off x="2988055" y="2816375"/>
            <a:ext cx="577116" cy="272208"/>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r>
              <a:rPr lang="en-US" sz="700" i="1" dirty="0">
                <a:solidFill>
                  <a:schemeClr val="accent4"/>
                </a:solidFill>
              </a:rPr>
              <a:t>CLOCK</a:t>
            </a:r>
          </a:p>
        </p:txBody>
      </p:sp>
      <p:sp>
        <p:nvSpPr>
          <p:cNvPr id="167" name="Freeform: Shape 166">
            <a:extLst>
              <a:ext uri="{FF2B5EF4-FFF2-40B4-BE49-F238E27FC236}">
                <a16:creationId xmlns:a16="http://schemas.microsoft.com/office/drawing/2014/main" id="{66E221A4-0236-9CC4-BB62-E8CEB2FB228A}"/>
              </a:ext>
            </a:extLst>
          </p:cNvPr>
          <p:cNvSpPr/>
          <p:nvPr/>
        </p:nvSpPr>
        <p:spPr>
          <a:xfrm>
            <a:off x="3505972" y="3098570"/>
            <a:ext cx="309687" cy="549532"/>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TextBox 167">
            <a:extLst>
              <a:ext uri="{FF2B5EF4-FFF2-40B4-BE49-F238E27FC236}">
                <a16:creationId xmlns:a16="http://schemas.microsoft.com/office/drawing/2014/main" id="{9E20CADC-CFDD-0ED3-45C2-A1E0F374F3CF}"/>
              </a:ext>
            </a:extLst>
          </p:cNvPr>
          <p:cNvSpPr txBox="1"/>
          <p:nvPr/>
        </p:nvSpPr>
        <p:spPr>
          <a:xfrm>
            <a:off x="3115321" y="4500245"/>
            <a:ext cx="577116" cy="272208"/>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r>
              <a:rPr lang="en-US" sz="700" dirty="0">
                <a:solidFill>
                  <a:schemeClr val="accent4"/>
                </a:solidFill>
              </a:rPr>
              <a:t>CLOCK</a:t>
            </a:r>
          </a:p>
        </p:txBody>
      </p:sp>
      <p:sp>
        <p:nvSpPr>
          <p:cNvPr id="169" name="Freeform: Shape 168">
            <a:extLst>
              <a:ext uri="{FF2B5EF4-FFF2-40B4-BE49-F238E27FC236}">
                <a16:creationId xmlns:a16="http://schemas.microsoft.com/office/drawing/2014/main" id="{356E0B2D-5AF0-28CE-7542-578EEDF05FA4}"/>
              </a:ext>
            </a:extLst>
          </p:cNvPr>
          <p:cNvSpPr/>
          <p:nvPr/>
        </p:nvSpPr>
        <p:spPr>
          <a:xfrm>
            <a:off x="2391698" y="2065808"/>
            <a:ext cx="5265" cy="5361"/>
          </a:xfrm>
          <a:custGeom>
            <a:avLst/>
            <a:gdLst/>
            <a:ahLst/>
            <a:cxnLst/>
            <a:rect l="l" t="t" r="r" b="b"/>
            <a:pathLst>
              <a:path w="4442" h="4442"/>
            </a:pathLst>
          </a:custGeom>
          <a:solidFill>
            <a:schemeClr val="accent1">
              <a:lumMod val="20000"/>
              <a:lumOff val="80000"/>
            </a:schemeClr>
          </a:solidFill>
          <a:ln w="4419" cap="flat">
            <a:noFill/>
            <a:prstDash val="solid"/>
            <a:miter/>
          </a:ln>
        </p:spPr>
        <p:txBody>
          <a:bodyPr rtlCol="0" anchor="ctr"/>
          <a:lstStyle/>
          <a:p>
            <a:endParaRPr lang="en-US" dirty="0"/>
          </a:p>
        </p:txBody>
      </p:sp>
      <p:grpSp>
        <p:nvGrpSpPr>
          <p:cNvPr id="170" name="Group 169">
            <a:extLst>
              <a:ext uri="{FF2B5EF4-FFF2-40B4-BE49-F238E27FC236}">
                <a16:creationId xmlns:a16="http://schemas.microsoft.com/office/drawing/2014/main" id="{76FFA7F7-734A-E6AC-B589-2BF63BA47E85}"/>
              </a:ext>
            </a:extLst>
          </p:cNvPr>
          <p:cNvGrpSpPr/>
          <p:nvPr/>
        </p:nvGrpSpPr>
        <p:grpSpPr>
          <a:xfrm>
            <a:off x="3067482" y="4281447"/>
            <a:ext cx="823503" cy="941781"/>
            <a:chOff x="2632569" y="3751021"/>
            <a:chExt cx="849222" cy="953887"/>
          </a:xfrm>
        </p:grpSpPr>
        <p:sp>
          <p:nvSpPr>
            <p:cNvPr id="172" name="Freeform: Shape 171">
              <a:extLst>
                <a:ext uri="{FF2B5EF4-FFF2-40B4-BE49-F238E27FC236}">
                  <a16:creationId xmlns:a16="http://schemas.microsoft.com/office/drawing/2014/main" id="{20FA64A3-1C8D-C254-9BC2-EA114F517720}"/>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endParaRPr lang="en-US" dirty="0"/>
            </a:p>
          </p:txBody>
        </p:sp>
        <p:sp>
          <p:nvSpPr>
            <p:cNvPr id="173" name="Freeform: Shape 172">
              <a:extLst>
                <a:ext uri="{FF2B5EF4-FFF2-40B4-BE49-F238E27FC236}">
                  <a16:creationId xmlns:a16="http://schemas.microsoft.com/office/drawing/2014/main" id="{D4267280-03A9-7636-1D80-E0005F2AF2C7}"/>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endParaRPr lang="en-US" dirty="0"/>
            </a:p>
          </p:txBody>
        </p:sp>
        <p:sp>
          <p:nvSpPr>
            <p:cNvPr id="174" name="Freeform: Shape 173">
              <a:extLst>
                <a:ext uri="{FF2B5EF4-FFF2-40B4-BE49-F238E27FC236}">
                  <a16:creationId xmlns:a16="http://schemas.microsoft.com/office/drawing/2014/main" id="{D6E8DF8B-D38A-5A11-E1D6-CA229DACC265}"/>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endParaRPr lang="en-US" dirty="0"/>
            </a:p>
          </p:txBody>
        </p:sp>
      </p:grpSp>
      <p:sp>
        <p:nvSpPr>
          <p:cNvPr id="171" name="Freeform: Shape 170">
            <a:extLst>
              <a:ext uri="{FF2B5EF4-FFF2-40B4-BE49-F238E27FC236}">
                <a16:creationId xmlns:a16="http://schemas.microsoft.com/office/drawing/2014/main" id="{29DEEC05-A391-DCD1-34C0-227ED980E859}"/>
              </a:ext>
            </a:extLst>
          </p:cNvPr>
          <p:cNvSpPr/>
          <p:nvPr/>
        </p:nvSpPr>
        <p:spPr>
          <a:xfrm rot="1571741" flipH="1">
            <a:off x="3414076" y="3831261"/>
            <a:ext cx="309687" cy="428630"/>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79" name="Group 178">
            <a:extLst>
              <a:ext uri="{FF2B5EF4-FFF2-40B4-BE49-F238E27FC236}">
                <a16:creationId xmlns:a16="http://schemas.microsoft.com/office/drawing/2014/main" id="{6510F9A6-633A-10D9-A059-81CABA39060C}"/>
              </a:ext>
            </a:extLst>
          </p:cNvPr>
          <p:cNvGrpSpPr/>
          <p:nvPr/>
        </p:nvGrpSpPr>
        <p:grpSpPr>
          <a:xfrm rot="3699754">
            <a:off x="4537060" y="5487742"/>
            <a:ext cx="273650" cy="415710"/>
            <a:chOff x="3984047" y="5126675"/>
            <a:chExt cx="273650" cy="415710"/>
          </a:xfrm>
        </p:grpSpPr>
        <p:sp>
          <p:nvSpPr>
            <p:cNvPr id="180" name="Oval 179">
              <a:extLst>
                <a:ext uri="{FF2B5EF4-FFF2-40B4-BE49-F238E27FC236}">
                  <a16:creationId xmlns:a16="http://schemas.microsoft.com/office/drawing/2014/main" id="{758F989B-7671-55CB-7F64-4CD2C3160A89}"/>
                </a:ext>
              </a:extLst>
            </p:cNvPr>
            <p:cNvSpPr/>
            <p:nvPr/>
          </p:nvSpPr>
          <p:spPr>
            <a:xfrm>
              <a:off x="3984047" y="5252538"/>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1" name="Oval 180">
              <a:extLst>
                <a:ext uri="{FF2B5EF4-FFF2-40B4-BE49-F238E27FC236}">
                  <a16:creationId xmlns:a16="http://schemas.microsoft.com/office/drawing/2014/main" id="{23786317-A656-D4CF-21F4-5A528156E4D9}"/>
                </a:ext>
              </a:extLst>
            </p:cNvPr>
            <p:cNvSpPr/>
            <p:nvPr/>
          </p:nvSpPr>
          <p:spPr>
            <a:xfrm>
              <a:off x="4147969" y="5301430"/>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 name="Oval 181">
              <a:extLst>
                <a:ext uri="{FF2B5EF4-FFF2-40B4-BE49-F238E27FC236}">
                  <a16:creationId xmlns:a16="http://schemas.microsoft.com/office/drawing/2014/main" id="{62B0F0E9-F840-D726-3367-82332DF4F51B}"/>
                </a:ext>
              </a:extLst>
            </p:cNvPr>
            <p:cNvSpPr/>
            <p:nvPr/>
          </p:nvSpPr>
          <p:spPr>
            <a:xfrm>
              <a:off x="4117544" y="5126675"/>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3" name="Oval 182">
              <a:extLst>
                <a:ext uri="{FF2B5EF4-FFF2-40B4-BE49-F238E27FC236}">
                  <a16:creationId xmlns:a16="http://schemas.microsoft.com/office/drawing/2014/main" id="{F942ACC4-3550-9419-E833-6C28567C824B}"/>
                </a:ext>
              </a:extLst>
            </p:cNvPr>
            <p:cNvSpPr/>
            <p:nvPr/>
          </p:nvSpPr>
          <p:spPr>
            <a:xfrm>
              <a:off x="4073766" y="5432657"/>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4" name="TextBox 183">
            <a:extLst>
              <a:ext uri="{FF2B5EF4-FFF2-40B4-BE49-F238E27FC236}">
                <a16:creationId xmlns:a16="http://schemas.microsoft.com/office/drawing/2014/main" id="{9EA30491-B607-9A2A-7317-697734E50494}"/>
              </a:ext>
            </a:extLst>
          </p:cNvPr>
          <p:cNvSpPr txBox="1"/>
          <p:nvPr/>
        </p:nvSpPr>
        <p:spPr>
          <a:xfrm>
            <a:off x="3855840" y="5503656"/>
            <a:ext cx="668773" cy="246221"/>
          </a:xfrm>
          <a:prstGeom prst="rect">
            <a:avLst/>
          </a:prstGeom>
          <a:noFill/>
        </p:spPr>
        <p:txBody>
          <a:bodyPr wrap="none" rtlCol="0">
            <a:spAutoFit/>
          </a:bodyPr>
          <a:lstStyle/>
          <a:p>
            <a:r>
              <a:rPr lang="en-US" sz="1000" b="1" dirty="0">
                <a:solidFill>
                  <a:schemeClr val="accent1"/>
                </a:solidFill>
              </a:rPr>
              <a:t>Cortisol</a:t>
            </a:r>
          </a:p>
        </p:txBody>
      </p:sp>
      <p:grpSp>
        <p:nvGrpSpPr>
          <p:cNvPr id="63" name="Group 62">
            <a:extLst>
              <a:ext uri="{FF2B5EF4-FFF2-40B4-BE49-F238E27FC236}">
                <a16:creationId xmlns:a16="http://schemas.microsoft.com/office/drawing/2014/main" id="{3920A135-DA84-E43C-6359-78CAE6C088ED}"/>
              </a:ext>
            </a:extLst>
          </p:cNvPr>
          <p:cNvGrpSpPr/>
          <p:nvPr/>
        </p:nvGrpSpPr>
        <p:grpSpPr>
          <a:xfrm>
            <a:off x="3950316" y="3029748"/>
            <a:ext cx="945916" cy="2449265"/>
            <a:chOff x="3950316" y="3029748"/>
            <a:chExt cx="945916" cy="2449265"/>
          </a:xfrm>
        </p:grpSpPr>
        <p:sp>
          <p:nvSpPr>
            <p:cNvPr id="186" name="Freeform: Shape 185">
              <a:extLst>
                <a:ext uri="{FF2B5EF4-FFF2-40B4-BE49-F238E27FC236}">
                  <a16:creationId xmlns:a16="http://schemas.microsoft.com/office/drawing/2014/main" id="{9A344E75-295C-77B2-A741-FBEE277DBDF9}"/>
                </a:ext>
              </a:extLst>
            </p:cNvPr>
            <p:cNvSpPr/>
            <p:nvPr/>
          </p:nvSpPr>
          <p:spPr>
            <a:xfrm>
              <a:off x="4287596" y="3147795"/>
              <a:ext cx="608636" cy="2331218"/>
            </a:xfrm>
            <a:custGeom>
              <a:avLst/>
              <a:gdLst>
                <a:gd name="connsiteX0" fmla="*/ 38100 w 362127"/>
                <a:gd name="connsiteY0" fmla="*/ 1428750 h 1428750"/>
                <a:gd name="connsiteX1" fmla="*/ 361950 w 362127"/>
                <a:gd name="connsiteY1" fmla="*/ 647700 h 1428750"/>
                <a:gd name="connsiteX2" fmla="*/ 0 w 362127"/>
                <a:gd name="connsiteY2" fmla="*/ 0 h 1428750"/>
                <a:gd name="connsiteX0" fmla="*/ 53475 w 377502"/>
                <a:gd name="connsiteY0" fmla="*/ 1446588 h 1446588"/>
                <a:gd name="connsiteX1" fmla="*/ 377325 w 377502"/>
                <a:gd name="connsiteY1" fmla="*/ 665538 h 1446588"/>
                <a:gd name="connsiteX2" fmla="*/ 0 w 377502"/>
                <a:gd name="connsiteY2" fmla="*/ 0 h 1446588"/>
              </a:gdLst>
              <a:ahLst/>
              <a:cxnLst>
                <a:cxn ang="0">
                  <a:pos x="connsiteX0" y="connsiteY0"/>
                </a:cxn>
                <a:cxn ang="0">
                  <a:pos x="connsiteX1" y="connsiteY1"/>
                </a:cxn>
                <a:cxn ang="0">
                  <a:pos x="connsiteX2" y="connsiteY2"/>
                </a:cxn>
              </a:cxnLst>
              <a:rect l="l" t="t" r="r" b="b"/>
              <a:pathLst>
                <a:path w="377502" h="1446588">
                  <a:moveTo>
                    <a:pt x="53475" y="1446588"/>
                  </a:moveTo>
                  <a:cubicBezTo>
                    <a:pt x="218575" y="1175125"/>
                    <a:pt x="383675" y="903663"/>
                    <a:pt x="377325" y="665538"/>
                  </a:cubicBezTo>
                  <a:cubicBezTo>
                    <a:pt x="370975" y="427413"/>
                    <a:pt x="177800" y="20478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7" name="Freeform: Shape 186">
              <a:extLst>
                <a:ext uri="{FF2B5EF4-FFF2-40B4-BE49-F238E27FC236}">
                  <a16:creationId xmlns:a16="http://schemas.microsoft.com/office/drawing/2014/main" id="{584903F6-56F4-FBEF-F4D3-759F7A51FF5E}"/>
                </a:ext>
              </a:extLst>
            </p:cNvPr>
            <p:cNvSpPr/>
            <p:nvPr/>
          </p:nvSpPr>
          <p:spPr>
            <a:xfrm>
              <a:off x="3978716" y="3723230"/>
              <a:ext cx="891580" cy="777015"/>
            </a:xfrm>
            <a:custGeom>
              <a:avLst/>
              <a:gdLst>
                <a:gd name="connsiteX0" fmla="*/ 514350 w 514350"/>
                <a:gd name="connsiteY0" fmla="*/ 342900 h 342900"/>
                <a:gd name="connsiteX1" fmla="*/ 333375 w 514350"/>
                <a:gd name="connsiteY1" fmla="*/ 76200 h 342900"/>
                <a:gd name="connsiteX2" fmla="*/ 0 w 514350"/>
                <a:gd name="connsiteY2" fmla="*/ 0 h 342900"/>
                <a:gd name="connsiteX0" fmla="*/ 514350 w 514350"/>
                <a:gd name="connsiteY0" fmla="*/ 342900 h 342900"/>
                <a:gd name="connsiteX1" fmla="*/ 0 w 514350"/>
                <a:gd name="connsiteY1" fmla="*/ 0 h 342900"/>
                <a:gd name="connsiteX0" fmla="*/ 514350 w 520654"/>
                <a:gd name="connsiteY0" fmla="*/ 342900 h 342900"/>
                <a:gd name="connsiteX1" fmla="*/ 0 w 520654"/>
                <a:gd name="connsiteY1" fmla="*/ 0 h 342900"/>
                <a:gd name="connsiteX0" fmla="*/ 514350 w 521040"/>
                <a:gd name="connsiteY0" fmla="*/ 342900 h 342900"/>
                <a:gd name="connsiteX1" fmla="*/ 0 w 521040"/>
                <a:gd name="connsiteY1" fmla="*/ 0 h 342900"/>
              </a:gdLst>
              <a:ahLst/>
              <a:cxnLst>
                <a:cxn ang="0">
                  <a:pos x="connsiteX0" y="connsiteY0"/>
                </a:cxn>
                <a:cxn ang="0">
                  <a:pos x="connsiteX1" y="connsiteY1"/>
                </a:cxn>
              </a:cxnLst>
              <a:rect l="l" t="t" r="r" b="b"/>
              <a:pathLst>
                <a:path w="521040" h="342900">
                  <a:moveTo>
                    <a:pt x="514350" y="342900"/>
                  </a:moveTo>
                  <a:cubicBezTo>
                    <a:pt x="575839" y="27085"/>
                    <a:pt x="198423" y="4266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Rectangle 187">
              <a:extLst>
                <a:ext uri="{FF2B5EF4-FFF2-40B4-BE49-F238E27FC236}">
                  <a16:creationId xmlns:a16="http://schemas.microsoft.com/office/drawing/2014/main" id="{53302D5E-8E68-939F-8CA2-89AF67560B2E}"/>
                </a:ext>
              </a:extLst>
            </p:cNvPr>
            <p:cNvSpPr/>
            <p:nvPr/>
          </p:nvSpPr>
          <p:spPr>
            <a:xfrm rot="2350164">
              <a:off x="4264420" y="3029748"/>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9" name="Rectangle 188">
              <a:extLst>
                <a:ext uri="{FF2B5EF4-FFF2-40B4-BE49-F238E27FC236}">
                  <a16:creationId xmlns:a16="http://schemas.microsoft.com/office/drawing/2014/main" id="{4604F970-3EFB-026C-F5A7-F4C47E9DA12B}"/>
                </a:ext>
              </a:extLst>
            </p:cNvPr>
            <p:cNvSpPr/>
            <p:nvPr/>
          </p:nvSpPr>
          <p:spPr>
            <a:xfrm rot="482632">
              <a:off x="3950316" y="3608082"/>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C9FA760-21A0-8EB4-2789-199C69B35155}"/>
              </a:ext>
            </a:extLst>
          </p:cNvPr>
          <p:cNvGrpSpPr/>
          <p:nvPr/>
        </p:nvGrpSpPr>
        <p:grpSpPr>
          <a:xfrm>
            <a:off x="5315089" y="2060524"/>
            <a:ext cx="3647938" cy="2107062"/>
            <a:chOff x="447472" y="1451616"/>
            <a:chExt cx="10850280" cy="3664205"/>
          </a:xfrm>
          <a:effectLst>
            <a:outerShdw blurRad="558800" algn="ctr" rotWithShape="0">
              <a:schemeClr val="accent1">
                <a:alpha val="30000"/>
              </a:schemeClr>
            </a:outerShdw>
          </a:effectLst>
        </p:grpSpPr>
        <p:sp>
          <p:nvSpPr>
            <p:cNvPr id="6" name="Snip Diagonal Corner Rectangle 11">
              <a:extLst>
                <a:ext uri="{FF2B5EF4-FFF2-40B4-BE49-F238E27FC236}">
                  <a16:creationId xmlns:a16="http://schemas.microsoft.com/office/drawing/2014/main" id="{E2527C64-207A-AF0C-0297-FC21DEDC3B22}"/>
                </a:ext>
              </a:extLst>
            </p:cNvPr>
            <p:cNvSpPr/>
            <p:nvPr/>
          </p:nvSpPr>
          <p:spPr>
            <a:xfrm>
              <a:off x="447472" y="1735318"/>
              <a:ext cx="10850280" cy="3380503"/>
            </a:xfrm>
            <a:prstGeom prst="snip2DiagRect">
              <a:avLst>
                <a:gd name="adj1" fmla="val 10850"/>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4BB460A-A337-F937-883B-91E01A64F340}"/>
                </a:ext>
              </a:extLst>
            </p:cNvPr>
            <p:cNvSpPr/>
            <p:nvPr/>
          </p:nvSpPr>
          <p:spPr>
            <a:xfrm>
              <a:off x="447472" y="1451616"/>
              <a:ext cx="10850280" cy="737101"/>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Rectangle 7">
            <a:extLst>
              <a:ext uri="{FF2B5EF4-FFF2-40B4-BE49-F238E27FC236}">
                <a16:creationId xmlns:a16="http://schemas.microsoft.com/office/drawing/2014/main" id="{D24D26B1-1977-950C-91EA-AF2B8E0CE3ED}"/>
              </a:ext>
            </a:extLst>
          </p:cNvPr>
          <p:cNvSpPr/>
          <p:nvPr/>
        </p:nvSpPr>
        <p:spPr>
          <a:xfrm>
            <a:off x="5557632" y="2529518"/>
            <a:ext cx="3181352" cy="1300731"/>
          </a:xfrm>
          <a:prstGeom prst="rect">
            <a:avLst/>
          </a:prstGeom>
          <a:gradFill>
            <a:gsLst>
              <a:gs pos="89000">
                <a:schemeClr val="bg2"/>
              </a:gs>
              <a:gs pos="0">
                <a:schemeClr val="bg1"/>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AA50126A-2ED3-BFEB-6F58-E047EFB3F42B}"/>
              </a:ext>
            </a:extLst>
          </p:cNvPr>
          <p:cNvSpPr/>
          <p:nvPr/>
        </p:nvSpPr>
        <p:spPr>
          <a:xfrm>
            <a:off x="5617435" y="2805778"/>
            <a:ext cx="3054624" cy="948680"/>
          </a:xfrm>
          <a:custGeom>
            <a:avLst/>
            <a:gdLst>
              <a:gd name="connsiteX0" fmla="*/ 0 w 3591877"/>
              <a:gd name="connsiteY0" fmla="*/ 37147 h 282892"/>
              <a:gd name="connsiteX1" fmla="*/ 114300 w 3591877"/>
              <a:gd name="connsiteY1" fmla="*/ 71437 h 282892"/>
              <a:gd name="connsiteX2" fmla="*/ 174307 w 3591877"/>
              <a:gd name="connsiteY2" fmla="*/ 34290 h 282892"/>
              <a:gd name="connsiteX3" fmla="*/ 257175 w 3591877"/>
              <a:gd name="connsiteY3" fmla="*/ 80010 h 282892"/>
              <a:gd name="connsiteX4" fmla="*/ 342900 w 3591877"/>
              <a:gd name="connsiteY4" fmla="*/ 37147 h 282892"/>
              <a:gd name="connsiteX5" fmla="*/ 445770 w 3591877"/>
              <a:gd name="connsiteY5" fmla="*/ 122872 h 282892"/>
              <a:gd name="connsiteX6" fmla="*/ 620077 w 3591877"/>
              <a:gd name="connsiteY6" fmla="*/ 214312 h 282892"/>
              <a:gd name="connsiteX7" fmla="*/ 720090 w 3591877"/>
              <a:gd name="connsiteY7" fmla="*/ 220027 h 282892"/>
              <a:gd name="connsiteX8" fmla="*/ 848677 w 3591877"/>
              <a:gd name="connsiteY8" fmla="*/ 245745 h 282892"/>
              <a:gd name="connsiteX9" fmla="*/ 980122 w 3591877"/>
              <a:gd name="connsiteY9" fmla="*/ 265747 h 282892"/>
              <a:gd name="connsiteX10" fmla="*/ 1094422 w 3591877"/>
              <a:gd name="connsiteY10" fmla="*/ 174307 h 282892"/>
              <a:gd name="connsiteX11" fmla="*/ 1174432 w 3591877"/>
              <a:gd name="connsiteY11" fmla="*/ 234315 h 282892"/>
              <a:gd name="connsiteX12" fmla="*/ 1217295 w 3591877"/>
              <a:gd name="connsiteY12" fmla="*/ 222885 h 282892"/>
              <a:gd name="connsiteX13" fmla="*/ 1260157 w 3591877"/>
              <a:gd name="connsiteY13" fmla="*/ 251460 h 282892"/>
              <a:gd name="connsiteX14" fmla="*/ 1325880 w 3591877"/>
              <a:gd name="connsiteY14" fmla="*/ 257175 h 282892"/>
              <a:gd name="connsiteX15" fmla="*/ 1371600 w 3591877"/>
              <a:gd name="connsiteY15" fmla="*/ 240030 h 282892"/>
              <a:gd name="connsiteX16" fmla="*/ 1674495 w 3591877"/>
              <a:gd name="connsiteY16" fmla="*/ 254317 h 282892"/>
              <a:gd name="connsiteX17" fmla="*/ 1751647 w 3591877"/>
              <a:gd name="connsiteY17" fmla="*/ 251460 h 282892"/>
              <a:gd name="connsiteX18" fmla="*/ 1854517 w 3591877"/>
              <a:gd name="connsiteY18" fmla="*/ 200025 h 282892"/>
              <a:gd name="connsiteX19" fmla="*/ 1983105 w 3591877"/>
              <a:gd name="connsiteY19" fmla="*/ 274320 h 282892"/>
              <a:gd name="connsiteX20" fmla="*/ 2031682 w 3591877"/>
              <a:gd name="connsiteY20" fmla="*/ 262890 h 282892"/>
              <a:gd name="connsiteX21" fmla="*/ 2083117 w 3591877"/>
              <a:gd name="connsiteY21" fmla="*/ 282892 h 282892"/>
              <a:gd name="connsiteX22" fmla="*/ 2123122 w 3591877"/>
              <a:gd name="connsiteY22" fmla="*/ 257175 h 282892"/>
              <a:gd name="connsiteX23" fmla="*/ 2188845 w 3591877"/>
              <a:gd name="connsiteY23" fmla="*/ 282892 h 282892"/>
              <a:gd name="connsiteX24" fmla="*/ 2265997 w 3591877"/>
              <a:gd name="connsiteY24" fmla="*/ 271462 h 282892"/>
              <a:gd name="connsiteX25" fmla="*/ 2337435 w 3591877"/>
              <a:gd name="connsiteY25" fmla="*/ 268605 h 282892"/>
              <a:gd name="connsiteX26" fmla="*/ 2388870 w 3591877"/>
              <a:gd name="connsiteY26" fmla="*/ 277177 h 282892"/>
              <a:gd name="connsiteX27" fmla="*/ 2540317 w 3591877"/>
              <a:gd name="connsiteY27" fmla="*/ 280035 h 282892"/>
              <a:gd name="connsiteX28" fmla="*/ 2640330 w 3591877"/>
              <a:gd name="connsiteY28" fmla="*/ 271462 h 282892"/>
              <a:gd name="connsiteX29" fmla="*/ 2691765 w 3591877"/>
              <a:gd name="connsiteY29" fmla="*/ 268605 h 282892"/>
              <a:gd name="connsiteX30" fmla="*/ 2731770 w 3591877"/>
              <a:gd name="connsiteY30" fmla="*/ 251460 h 282892"/>
              <a:gd name="connsiteX31" fmla="*/ 2763202 w 3591877"/>
              <a:gd name="connsiteY31" fmla="*/ 268605 h 282892"/>
              <a:gd name="connsiteX32" fmla="*/ 2846070 w 3591877"/>
              <a:gd name="connsiteY32" fmla="*/ 197167 h 282892"/>
              <a:gd name="connsiteX33" fmla="*/ 2874645 w 3591877"/>
              <a:gd name="connsiteY33" fmla="*/ 214312 h 282892"/>
              <a:gd name="connsiteX34" fmla="*/ 2940367 w 3591877"/>
              <a:gd name="connsiteY34" fmla="*/ 197167 h 282892"/>
              <a:gd name="connsiteX35" fmla="*/ 2974657 w 3591877"/>
              <a:gd name="connsiteY35" fmla="*/ 228600 h 282892"/>
              <a:gd name="connsiteX36" fmla="*/ 3003232 w 3591877"/>
              <a:gd name="connsiteY36" fmla="*/ 122872 h 282892"/>
              <a:gd name="connsiteX37" fmla="*/ 3066097 w 3591877"/>
              <a:gd name="connsiteY37" fmla="*/ 74295 h 282892"/>
              <a:gd name="connsiteX38" fmla="*/ 3103245 w 3591877"/>
              <a:gd name="connsiteY38" fmla="*/ 2857 h 282892"/>
              <a:gd name="connsiteX39" fmla="*/ 3143250 w 3591877"/>
              <a:gd name="connsiteY39" fmla="*/ 25717 h 282892"/>
              <a:gd name="connsiteX40" fmla="*/ 3208972 w 3591877"/>
              <a:gd name="connsiteY40" fmla="*/ 0 h 282892"/>
              <a:gd name="connsiteX41" fmla="*/ 3280410 w 3591877"/>
              <a:gd name="connsiteY41" fmla="*/ 68580 h 282892"/>
              <a:gd name="connsiteX42" fmla="*/ 3380422 w 3591877"/>
              <a:gd name="connsiteY42" fmla="*/ 20002 h 282892"/>
              <a:gd name="connsiteX43" fmla="*/ 3591877 w 3591877"/>
              <a:gd name="connsiteY43" fmla="*/ 8001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591877" h="282892">
                <a:moveTo>
                  <a:pt x="0" y="37147"/>
                </a:moveTo>
                <a:lnTo>
                  <a:pt x="114300" y="71437"/>
                </a:lnTo>
                <a:lnTo>
                  <a:pt x="174307" y="34290"/>
                </a:lnTo>
                <a:lnTo>
                  <a:pt x="257175" y="80010"/>
                </a:lnTo>
                <a:lnTo>
                  <a:pt x="342900" y="37147"/>
                </a:lnTo>
                <a:lnTo>
                  <a:pt x="445770" y="122872"/>
                </a:lnTo>
                <a:lnTo>
                  <a:pt x="620077" y="214312"/>
                </a:lnTo>
                <a:lnTo>
                  <a:pt x="720090" y="220027"/>
                </a:lnTo>
                <a:lnTo>
                  <a:pt x="848677" y="245745"/>
                </a:lnTo>
                <a:lnTo>
                  <a:pt x="980122" y="265747"/>
                </a:lnTo>
                <a:lnTo>
                  <a:pt x="1094422" y="174307"/>
                </a:lnTo>
                <a:lnTo>
                  <a:pt x="1174432" y="234315"/>
                </a:lnTo>
                <a:lnTo>
                  <a:pt x="1217295" y="222885"/>
                </a:lnTo>
                <a:lnTo>
                  <a:pt x="1260157" y="251460"/>
                </a:lnTo>
                <a:lnTo>
                  <a:pt x="1325880" y="257175"/>
                </a:lnTo>
                <a:lnTo>
                  <a:pt x="1371600" y="240030"/>
                </a:lnTo>
                <a:lnTo>
                  <a:pt x="1674495" y="254317"/>
                </a:lnTo>
                <a:lnTo>
                  <a:pt x="1751647" y="251460"/>
                </a:lnTo>
                <a:lnTo>
                  <a:pt x="1854517" y="200025"/>
                </a:lnTo>
                <a:lnTo>
                  <a:pt x="1983105" y="274320"/>
                </a:lnTo>
                <a:lnTo>
                  <a:pt x="2031682" y="262890"/>
                </a:lnTo>
                <a:lnTo>
                  <a:pt x="2083117" y="282892"/>
                </a:lnTo>
                <a:lnTo>
                  <a:pt x="2123122" y="257175"/>
                </a:lnTo>
                <a:lnTo>
                  <a:pt x="2188845" y="282892"/>
                </a:lnTo>
                <a:lnTo>
                  <a:pt x="2265997" y="271462"/>
                </a:lnTo>
                <a:lnTo>
                  <a:pt x="2337435" y="268605"/>
                </a:lnTo>
                <a:lnTo>
                  <a:pt x="2388870" y="277177"/>
                </a:lnTo>
                <a:lnTo>
                  <a:pt x="2540317" y="280035"/>
                </a:lnTo>
                <a:lnTo>
                  <a:pt x="2640330" y="271462"/>
                </a:lnTo>
                <a:lnTo>
                  <a:pt x="2691765" y="268605"/>
                </a:lnTo>
                <a:lnTo>
                  <a:pt x="2731770" y="251460"/>
                </a:lnTo>
                <a:lnTo>
                  <a:pt x="2763202" y="268605"/>
                </a:lnTo>
                <a:lnTo>
                  <a:pt x="2846070" y="197167"/>
                </a:lnTo>
                <a:lnTo>
                  <a:pt x="2874645" y="214312"/>
                </a:lnTo>
                <a:lnTo>
                  <a:pt x="2940367" y="197167"/>
                </a:lnTo>
                <a:lnTo>
                  <a:pt x="2974657" y="228600"/>
                </a:lnTo>
                <a:lnTo>
                  <a:pt x="3003232" y="122872"/>
                </a:lnTo>
                <a:lnTo>
                  <a:pt x="3066097" y="74295"/>
                </a:lnTo>
                <a:lnTo>
                  <a:pt x="3103245" y="2857"/>
                </a:lnTo>
                <a:lnTo>
                  <a:pt x="3143250" y="25717"/>
                </a:lnTo>
                <a:lnTo>
                  <a:pt x="3208972" y="0"/>
                </a:lnTo>
                <a:lnTo>
                  <a:pt x="3280410" y="68580"/>
                </a:lnTo>
                <a:lnTo>
                  <a:pt x="3380422" y="20002"/>
                </a:lnTo>
                <a:lnTo>
                  <a:pt x="3591877" y="80010"/>
                </a:lnTo>
              </a:path>
            </a:pathLst>
          </a:cu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1">
            <a:extLst>
              <a:ext uri="{FF2B5EF4-FFF2-40B4-BE49-F238E27FC236}">
                <a16:creationId xmlns:a16="http://schemas.microsoft.com/office/drawing/2014/main" id="{E8734A3D-D788-52E6-1C47-5C8DB3F01B8C}"/>
              </a:ext>
            </a:extLst>
          </p:cNvPr>
          <p:cNvSpPr txBox="1">
            <a:spLocks/>
          </p:cNvSpPr>
          <p:nvPr/>
        </p:nvSpPr>
        <p:spPr>
          <a:xfrm>
            <a:off x="5520970" y="2038731"/>
            <a:ext cx="3203204" cy="57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b="1" dirty="0">
                <a:solidFill>
                  <a:schemeClr val="bg1"/>
                </a:solidFill>
              </a:rPr>
              <a:t>Normal cortisol circadian rhythm follows a diurnal variation</a:t>
            </a:r>
            <a:r>
              <a:rPr lang="en-US" sz="1400" b="1" baseline="30000" dirty="0">
                <a:solidFill>
                  <a:schemeClr val="bg1"/>
                </a:solidFill>
              </a:rPr>
              <a:t>1</a:t>
            </a:r>
            <a:endParaRPr lang="en-US" sz="1400" b="1" dirty="0">
              <a:solidFill>
                <a:schemeClr val="bg1"/>
              </a:solidFill>
            </a:endParaRPr>
          </a:p>
        </p:txBody>
      </p:sp>
      <p:sp>
        <p:nvSpPr>
          <p:cNvPr id="11" name="TextBox 10">
            <a:extLst>
              <a:ext uri="{FF2B5EF4-FFF2-40B4-BE49-F238E27FC236}">
                <a16:creationId xmlns:a16="http://schemas.microsoft.com/office/drawing/2014/main" id="{5DCF9559-F44E-3A45-2D45-D82180091BF3}"/>
              </a:ext>
            </a:extLst>
          </p:cNvPr>
          <p:cNvSpPr txBox="1"/>
          <p:nvPr/>
        </p:nvSpPr>
        <p:spPr>
          <a:xfrm>
            <a:off x="5465667"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06h</a:t>
            </a:r>
          </a:p>
        </p:txBody>
      </p:sp>
      <p:sp>
        <p:nvSpPr>
          <p:cNvPr id="12" name="TextBox 11">
            <a:extLst>
              <a:ext uri="{FF2B5EF4-FFF2-40B4-BE49-F238E27FC236}">
                <a16:creationId xmlns:a16="http://schemas.microsoft.com/office/drawing/2014/main" id="{D149452E-50CE-9687-00B1-3BA4B9CEDD1D}"/>
              </a:ext>
            </a:extLst>
          </p:cNvPr>
          <p:cNvSpPr txBox="1"/>
          <p:nvPr/>
        </p:nvSpPr>
        <p:spPr>
          <a:xfrm>
            <a:off x="5958833"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10h</a:t>
            </a:r>
          </a:p>
        </p:txBody>
      </p:sp>
      <p:sp>
        <p:nvSpPr>
          <p:cNvPr id="13" name="TextBox 12">
            <a:extLst>
              <a:ext uri="{FF2B5EF4-FFF2-40B4-BE49-F238E27FC236}">
                <a16:creationId xmlns:a16="http://schemas.microsoft.com/office/drawing/2014/main" id="{B3C117BA-3DC0-9CF6-EA4D-031684E2F356}"/>
              </a:ext>
            </a:extLst>
          </p:cNvPr>
          <p:cNvSpPr txBox="1"/>
          <p:nvPr/>
        </p:nvSpPr>
        <p:spPr>
          <a:xfrm>
            <a:off x="6452000"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14h</a:t>
            </a:r>
          </a:p>
        </p:txBody>
      </p:sp>
      <p:sp>
        <p:nvSpPr>
          <p:cNvPr id="14" name="TextBox 13">
            <a:extLst>
              <a:ext uri="{FF2B5EF4-FFF2-40B4-BE49-F238E27FC236}">
                <a16:creationId xmlns:a16="http://schemas.microsoft.com/office/drawing/2014/main" id="{8D44ED92-4AD7-4B6A-C7D8-88120A4B9158}"/>
              </a:ext>
            </a:extLst>
          </p:cNvPr>
          <p:cNvSpPr txBox="1"/>
          <p:nvPr/>
        </p:nvSpPr>
        <p:spPr>
          <a:xfrm>
            <a:off x="6945166"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18h</a:t>
            </a:r>
          </a:p>
        </p:txBody>
      </p:sp>
      <p:sp>
        <p:nvSpPr>
          <p:cNvPr id="15" name="TextBox 14">
            <a:extLst>
              <a:ext uri="{FF2B5EF4-FFF2-40B4-BE49-F238E27FC236}">
                <a16:creationId xmlns:a16="http://schemas.microsoft.com/office/drawing/2014/main" id="{3E5114A8-B2BE-9635-12BC-CFA0912DDE61}"/>
              </a:ext>
            </a:extLst>
          </p:cNvPr>
          <p:cNvSpPr txBox="1"/>
          <p:nvPr/>
        </p:nvSpPr>
        <p:spPr>
          <a:xfrm>
            <a:off x="7438333"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22h</a:t>
            </a:r>
          </a:p>
        </p:txBody>
      </p:sp>
      <p:sp>
        <p:nvSpPr>
          <p:cNvPr id="16" name="TextBox 15">
            <a:extLst>
              <a:ext uri="{FF2B5EF4-FFF2-40B4-BE49-F238E27FC236}">
                <a16:creationId xmlns:a16="http://schemas.microsoft.com/office/drawing/2014/main" id="{7DE2A92D-D0B0-B7BD-2B2D-465B20E0666B}"/>
              </a:ext>
            </a:extLst>
          </p:cNvPr>
          <p:cNvSpPr txBox="1"/>
          <p:nvPr/>
        </p:nvSpPr>
        <p:spPr>
          <a:xfrm>
            <a:off x="7931500"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02h</a:t>
            </a:r>
          </a:p>
        </p:txBody>
      </p:sp>
      <p:sp>
        <p:nvSpPr>
          <p:cNvPr id="17" name="TextBox 16">
            <a:extLst>
              <a:ext uri="{FF2B5EF4-FFF2-40B4-BE49-F238E27FC236}">
                <a16:creationId xmlns:a16="http://schemas.microsoft.com/office/drawing/2014/main" id="{1DBF6952-4AEC-7BE2-7820-E978ED9B46FE}"/>
              </a:ext>
            </a:extLst>
          </p:cNvPr>
          <p:cNvSpPr txBox="1"/>
          <p:nvPr/>
        </p:nvSpPr>
        <p:spPr>
          <a:xfrm>
            <a:off x="8424665" y="3915074"/>
            <a:ext cx="395221" cy="184666"/>
          </a:xfrm>
          <a:prstGeom prst="rect">
            <a:avLst/>
          </a:prstGeom>
          <a:noFill/>
        </p:spPr>
        <p:txBody>
          <a:bodyPr wrap="square" lIns="0" tIns="0" rIns="0" bIns="0" rtlCol="0" anchor="ctr" anchorCtr="0">
            <a:spAutoFit/>
          </a:bodyPr>
          <a:lstStyle/>
          <a:p>
            <a:pPr algn="ctr"/>
            <a:r>
              <a:rPr lang="en-US" sz="1200" b="1" dirty="0">
                <a:solidFill>
                  <a:srgbClr val="3C4C58"/>
                </a:solidFill>
              </a:rPr>
              <a:t>06h</a:t>
            </a:r>
          </a:p>
        </p:txBody>
      </p:sp>
      <p:pic>
        <p:nvPicPr>
          <p:cNvPr id="19" name="Graphic 18" descr="Dim (Medium Sun) with solid fill">
            <a:extLst>
              <a:ext uri="{FF2B5EF4-FFF2-40B4-BE49-F238E27FC236}">
                <a16:creationId xmlns:a16="http://schemas.microsoft.com/office/drawing/2014/main" id="{31D32BD7-75D5-6A37-59B1-5D0DB20F530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20970" y="2447509"/>
            <a:ext cx="421519" cy="421519"/>
          </a:xfrm>
          <a:prstGeom prst="rect">
            <a:avLst/>
          </a:prstGeom>
        </p:spPr>
      </p:pic>
      <p:pic>
        <p:nvPicPr>
          <p:cNvPr id="20" name="Graphic 19" descr="Moon and stars with solid fill">
            <a:extLst>
              <a:ext uri="{FF2B5EF4-FFF2-40B4-BE49-F238E27FC236}">
                <a16:creationId xmlns:a16="http://schemas.microsoft.com/office/drawing/2014/main" id="{F912C741-907D-ABEE-A55A-2F96414C000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983950" y="2506179"/>
            <a:ext cx="337338" cy="337338"/>
          </a:xfrm>
          <a:prstGeom prst="rect">
            <a:avLst/>
          </a:prstGeom>
        </p:spPr>
      </p:pic>
      <p:pic>
        <p:nvPicPr>
          <p:cNvPr id="21" name="Graphic 20" descr="Dim (Medium Sun) with solid fill">
            <a:extLst>
              <a:ext uri="{FF2B5EF4-FFF2-40B4-BE49-F238E27FC236}">
                <a16:creationId xmlns:a16="http://schemas.microsoft.com/office/drawing/2014/main" id="{8CFACA59-C36B-7801-FB37-A101B5033A1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28224" y="2447509"/>
            <a:ext cx="421519" cy="421519"/>
          </a:xfrm>
          <a:prstGeom prst="rect">
            <a:avLst/>
          </a:prstGeom>
        </p:spPr>
      </p:pic>
      <p:pic>
        <p:nvPicPr>
          <p:cNvPr id="23" name="Picture 2">
            <a:extLst>
              <a:ext uri="{FF2B5EF4-FFF2-40B4-BE49-F238E27FC236}">
                <a16:creationId xmlns:a16="http://schemas.microsoft.com/office/drawing/2014/main" id="{F5994F08-4DCA-A7E5-FCE1-2495DC517FA1}"/>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flipH="1">
            <a:off x="3054124" y="4556627"/>
            <a:ext cx="280079" cy="288341"/>
          </a:xfrm>
          <a:prstGeom prst="ellipse">
            <a:avLst/>
          </a:prstGeom>
          <a:solidFill>
            <a:schemeClr val="bg1"/>
          </a:solidFill>
        </p:spPr>
      </p:pic>
      <p:pic>
        <p:nvPicPr>
          <p:cNvPr id="18" name="Graphic 17" descr="Dim (Medium Sun) with solid fill">
            <a:extLst>
              <a:ext uri="{FF2B5EF4-FFF2-40B4-BE49-F238E27FC236}">
                <a16:creationId xmlns:a16="http://schemas.microsoft.com/office/drawing/2014/main" id="{4CAB947A-E076-599D-872B-13685C2A938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47823"/>
          <a:stretch/>
        </p:blipFill>
        <p:spPr>
          <a:xfrm>
            <a:off x="-7093" y="1015881"/>
            <a:ext cx="1084286" cy="2078096"/>
          </a:xfrm>
          <a:prstGeom prst="rect">
            <a:avLst/>
          </a:prstGeom>
        </p:spPr>
      </p:pic>
      <p:pic>
        <p:nvPicPr>
          <p:cNvPr id="26" name="Picture 25" descr="A side view of a person's head with brain&#10;&#10;Description automatically generated">
            <a:extLst>
              <a:ext uri="{FF2B5EF4-FFF2-40B4-BE49-F238E27FC236}">
                <a16:creationId xmlns:a16="http://schemas.microsoft.com/office/drawing/2014/main" id="{75D1035C-3A47-3C7E-BF89-8030A8A8A81F}"/>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439298" y="1718593"/>
            <a:ext cx="647553" cy="875978"/>
          </a:xfrm>
          <a:prstGeom prst="roundRect">
            <a:avLst/>
          </a:prstGeom>
          <a:effectLst>
            <a:outerShdw blurRad="76200" dir="18900000" sy="23000" kx="-1200000" algn="bl" rotWithShape="0">
              <a:prstClr val="black">
                <a:alpha val="20000"/>
              </a:prstClr>
            </a:outerShdw>
          </a:effectLst>
        </p:spPr>
      </p:pic>
      <p:cxnSp>
        <p:nvCxnSpPr>
          <p:cNvPr id="27" name="Straight Arrow Connector 26">
            <a:extLst>
              <a:ext uri="{FF2B5EF4-FFF2-40B4-BE49-F238E27FC236}">
                <a16:creationId xmlns:a16="http://schemas.microsoft.com/office/drawing/2014/main" id="{46C719B0-4CB1-5837-4117-6EFF85FE7800}"/>
              </a:ext>
            </a:extLst>
          </p:cNvPr>
          <p:cNvCxnSpPr>
            <a:cxnSpLocks/>
          </p:cNvCxnSpPr>
          <p:nvPr/>
        </p:nvCxnSpPr>
        <p:spPr>
          <a:xfrm flipV="1">
            <a:off x="819663" y="2009144"/>
            <a:ext cx="561145" cy="2933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30" name="Picture 2">
            <a:extLst>
              <a:ext uri="{FF2B5EF4-FFF2-40B4-BE49-F238E27FC236}">
                <a16:creationId xmlns:a16="http://schemas.microsoft.com/office/drawing/2014/main" id="{C8B6B7FA-48B2-4B53-2772-6BD185339C02}"/>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flipH="1">
            <a:off x="2086851" y="1838742"/>
            <a:ext cx="459215" cy="475530"/>
          </a:xfrm>
          <a:prstGeom prst="rect">
            <a:avLst/>
          </a:prstGeom>
          <a:noFill/>
          <a:extLst>
            <a:ext uri="{909E8E84-426E-40DD-AFC4-6F175D3DCCD1}">
              <a14:hiddenFill xmlns:a14="http://schemas.microsoft.com/office/drawing/2010/main">
                <a:solidFill>
                  <a:srgbClr val="FFFFFF"/>
                </a:solidFill>
              </a14:hiddenFill>
            </a:ext>
          </a:extLst>
        </p:spPr>
      </p:pic>
      <p:sp>
        <p:nvSpPr>
          <p:cNvPr id="33" name="Freeform: Shape 32">
            <a:extLst>
              <a:ext uri="{FF2B5EF4-FFF2-40B4-BE49-F238E27FC236}">
                <a16:creationId xmlns:a16="http://schemas.microsoft.com/office/drawing/2014/main" id="{0E05E9FD-A26A-7D0B-ECD3-9C499854EC1D}"/>
              </a:ext>
            </a:extLst>
          </p:cNvPr>
          <p:cNvSpPr/>
          <p:nvPr/>
        </p:nvSpPr>
        <p:spPr>
          <a:xfrm flipH="1">
            <a:off x="3426393" y="5253251"/>
            <a:ext cx="1866601" cy="680319"/>
          </a:xfrm>
          <a:custGeom>
            <a:avLst/>
            <a:gdLst>
              <a:gd name="connsiteX0" fmla="*/ 165100 w 213490"/>
              <a:gd name="connsiteY0" fmla="*/ 0 h 342900"/>
              <a:gd name="connsiteX1" fmla="*/ 203200 w 213490"/>
              <a:gd name="connsiteY1" fmla="*/ 266700 h 342900"/>
              <a:gd name="connsiteX2" fmla="*/ 0 w 213490"/>
              <a:gd name="connsiteY2" fmla="*/ 342900 h 342900"/>
            </a:gdLst>
            <a:ahLst/>
            <a:cxnLst>
              <a:cxn ang="0">
                <a:pos x="connsiteX0" y="connsiteY0"/>
              </a:cxn>
              <a:cxn ang="0">
                <a:pos x="connsiteX1" y="connsiteY1"/>
              </a:cxn>
              <a:cxn ang="0">
                <a:pos x="connsiteX2" y="connsiteY2"/>
              </a:cxn>
            </a:cxnLst>
            <a:rect l="l" t="t" r="r" b="b"/>
            <a:pathLst>
              <a:path w="213490" h="342900">
                <a:moveTo>
                  <a:pt x="165100" y="0"/>
                </a:moveTo>
                <a:cubicBezTo>
                  <a:pt x="197908" y="104775"/>
                  <a:pt x="230717" y="209550"/>
                  <a:pt x="203200" y="266700"/>
                </a:cubicBezTo>
                <a:cubicBezTo>
                  <a:pt x="175683" y="323850"/>
                  <a:pt x="87841" y="333375"/>
                  <a:pt x="0" y="342900"/>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4" name="Group 33">
            <a:extLst>
              <a:ext uri="{FF2B5EF4-FFF2-40B4-BE49-F238E27FC236}">
                <a16:creationId xmlns:a16="http://schemas.microsoft.com/office/drawing/2014/main" id="{93753A60-0959-A6F3-2E68-5D65B482F962}"/>
              </a:ext>
            </a:extLst>
          </p:cNvPr>
          <p:cNvGrpSpPr/>
          <p:nvPr/>
        </p:nvGrpSpPr>
        <p:grpSpPr>
          <a:xfrm>
            <a:off x="5308927" y="4375232"/>
            <a:ext cx="6617363" cy="1771409"/>
            <a:chOff x="5528374" y="1311312"/>
            <a:chExt cx="6617363" cy="1771409"/>
          </a:xfrm>
        </p:grpSpPr>
        <p:grpSp>
          <p:nvGrpSpPr>
            <p:cNvPr id="35" name="Group 34">
              <a:extLst>
                <a:ext uri="{FF2B5EF4-FFF2-40B4-BE49-F238E27FC236}">
                  <a16:creationId xmlns:a16="http://schemas.microsoft.com/office/drawing/2014/main" id="{9A038455-8A13-8454-6C8A-7569ED22CE72}"/>
                </a:ext>
              </a:extLst>
            </p:cNvPr>
            <p:cNvGrpSpPr/>
            <p:nvPr/>
          </p:nvGrpSpPr>
          <p:grpSpPr>
            <a:xfrm>
              <a:off x="5528374" y="1311312"/>
              <a:ext cx="6617363" cy="1719614"/>
              <a:chOff x="-2685104" y="1735318"/>
              <a:chExt cx="13982861" cy="4241636"/>
            </a:xfrm>
            <a:effectLst>
              <a:outerShdw blurRad="419100" algn="ctr" rotWithShape="0">
                <a:schemeClr val="accent1">
                  <a:alpha val="40000"/>
                </a:schemeClr>
              </a:outerShdw>
            </a:effectLst>
          </p:grpSpPr>
          <p:sp>
            <p:nvSpPr>
              <p:cNvPr id="61" name="Snip Diagonal Corner Rectangle 5">
                <a:extLst>
                  <a:ext uri="{FF2B5EF4-FFF2-40B4-BE49-F238E27FC236}">
                    <a16:creationId xmlns:a16="http://schemas.microsoft.com/office/drawing/2014/main" id="{64840E5C-74B0-1566-2336-D0BAC9A42AA7}"/>
                  </a:ext>
                </a:extLst>
              </p:cNvPr>
              <p:cNvSpPr/>
              <p:nvPr/>
            </p:nvSpPr>
            <p:spPr>
              <a:xfrm>
                <a:off x="-2680033" y="1735320"/>
                <a:ext cx="13977785" cy="4241634"/>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905D794F-8E6A-CC66-04CE-EF3276727235}"/>
                  </a:ext>
                </a:extLst>
              </p:cNvPr>
              <p:cNvSpPr/>
              <p:nvPr/>
            </p:nvSpPr>
            <p:spPr>
              <a:xfrm>
                <a:off x="-2685104" y="1735318"/>
                <a:ext cx="13982861" cy="1037625"/>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 name="Content Placeholder 1">
              <a:extLst>
                <a:ext uri="{FF2B5EF4-FFF2-40B4-BE49-F238E27FC236}">
                  <a16:creationId xmlns:a16="http://schemas.microsoft.com/office/drawing/2014/main" id="{5A9FF299-9EA9-EF54-46E4-53A4623B38B0}"/>
                </a:ext>
              </a:extLst>
            </p:cNvPr>
            <p:cNvSpPr txBox="1">
              <a:spLocks/>
            </p:cNvSpPr>
            <p:nvPr/>
          </p:nvSpPr>
          <p:spPr>
            <a:xfrm>
              <a:off x="5661661" y="1362365"/>
              <a:ext cx="6355080" cy="33807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bg1"/>
                  </a:solidFill>
                </a:rPr>
                <a:t>Impact on peripheral tissues/organs</a:t>
              </a:r>
              <a:r>
                <a:rPr lang="en-US" sz="1600" b="1" baseline="30000" dirty="0">
                  <a:solidFill>
                    <a:schemeClr val="bg1"/>
                  </a:solidFill>
                </a:rPr>
                <a:t>2-5</a:t>
              </a:r>
              <a:endParaRPr lang="en-US" sz="1600" b="1" dirty="0">
                <a:solidFill>
                  <a:schemeClr val="bg1"/>
                </a:solidFill>
              </a:endParaRPr>
            </a:p>
          </p:txBody>
        </p:sp>
        <p:grpSp>
          <p:nvGrpSpPr>
            <p:cNvPr id="37" name="Group 36">
              <a:extLst>
                <a:ext uri="{FF2B5EF4-FFF2-40B4-BE49-F238E27FC236}">
                  <a16:creationId xmlns:a16="http://schemas.microsoft.com/office/drawing/2014/main" id="{B667B8FB-FF17-98E0-036B-0CDCBC4F8E70}"/>
                </a:ext>
              </a:extLst>
            </p:cNvPr>
            <p:cNvGrpSpPr/>
            <p:nvPr/>
          </p:nvGrpSpPr>
          <p:grpSpPr>
            <a:xfrm>
              <a:off x="7917791" y="1815456"/>
              <a:ext cx="831046" cy="831046"/>
              <a:chOff x="8058955" y="1757059"/>
              <a:chExt cx="831046" cy="831046"/>
            </a:xfrm>
          </p:grpSpPr>
          <p:sp>
            <p:nvSpPr>
              <p:cNvPr id="59" name="Oval 58">
                <a:extLst>
                  <a:ext uri="{FF2B5EF4-FFF2-40B4-BE49-F238E27FC236}">
                    <a16:creationId xmlns:a16="http://schemas.microsoft.com/office/drawing/2014/main" id="{55EB3D1D-1796-87CA-3C06-7218349C574B}"/>
                  </a:ext>
                </a:extLst>
              </p:cNvPr>
              <p:cNvSpPr/>
              <p:nvPr/>
            </p:nvSpPr>
            <p:spPr>
              <a:xfrm>
                <a:off x="8058955"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60" name="Picture 59" descr="A red liver with blue and green veins&#10;&#10;Description automatically generated">
                <a:extLst>
                  <a:ext uri="{FF2B5EF4-FFF2-40B4-BE49-F238E27FC236}">
                    <a16:creationId xmlns:a16="http://schemas.microsoft.com/office/drawing/2014/main" id="{2765A07F-3F85-584E-02DF-4519A6C37E3E}"/>
                  </a:ext>
                </a:extLst>
              </p:cNvPr>
              <p:cNvPicPr>
                <a:picLocks noChangeAspect="1"/>
              </p:cNvPicPr>
              <p:nvPr/>
            </p:nvPicPr>
            <p:blipFill>
              <a:blip r:embed="rId10" cstate="screen">
                <a:alphaModFix/>
                <a:extLst>
                  <a:ext uri="{28A0092B-C50C-407E-A947-70E740481C1C}">
                    <a14:useLocalDpi xmlns:a14="http://schemas.microsoft.com/office/drawing/2010/main"/>
                  </a:ext>
                </a:extLst>
              </a:blip>
              <a:stretch>
                <a:fillRect/>
              </a:stretch>
            </p:blipFill>
            <p:spPr>
              <a:xfrm>
                <a:off x="8117165" y="1912935"/>
                <a:ext cx="714627" cy="519294"/>
              </a:xfrm>
              <a:prstGeom prst="rect">
                <a:avLst/>
              </a:prstGeom>
            </p:spPr>
          </p:pic>
        </p:grpSp>
        <p:grpSp>
          <p:nvGrpSpPr>
            <p:cNvPr id="38" name="Group 37">
              <a:extLst>
                <a:ext uri="{FF2B5EF4-FFF2-40B4-BE49-F238E27FC236}">
                  <a16:creationId xmlns:a16="http://schemas.microsoft.com/office/drawing/2014/main" id="{E5B91777-4F34-C347-307F-373CAD3DEDD3}"/>
                </a:ext>
              </a:extLst>
            </p:cNvPr>
            <p:cNvGrpSpPr/>
            <p:nvPr/>
          </p:nvGrpSpPr>
          <p:grpSpPr>
            <a:xfrm>
              <a:off x="5854857" y="1815456"/>
              <a:ext cx="831046" cy="831046"/>
              <a:chOff x="6062108" y="1757059"/>
              <a:chExt cx="831046" cy="831046"/>
            </a:xfrm>
          </p:grpSpPr>
          <p:sp>
            <p:nvSpPr>
              <p:cNvPr id="57" name="Oval 56">
                <a:extLst>
                  <a:ext uri="{FF2B5EF4-FFF2-40B4-BE49-F238E27FC236}">
                    <a16:creationId xmlns:a16="http://schemas.microsoft.com/office/drawing/2014/main" id="{13A11516-D071-0FA3-7E5E-4F8150070564}"/>
                  </a:ext>
                </a:extLst>
              </p:cNvPr>
              <p:cNvSpPr/>
              <p:nvPr/>
            </p:nvSpPr>
            <p:spPr>
              <a:xfrm>
                <a:off x="6062108"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58" name="Picture 57">
                <a:extLst>
                  <a:ext uri="{FF2B5EF4-FFF2-40B4-BE49-F238E27FC236}">
                    <a16:creationId xmlns:a16="http://schemas.microsoft.com/office/drawing/2014/main" id="{E5D4548C-F446-1C7D-8164-0C79A1AA9589}"/>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l="-29082"/>
              <a:stretch/>
            </p:blipFill>
            <p:spPr>
              <a:xfrm>
                <a:off x="6137524" y="1839189"/>
                <a:ext cx="680215" cy="666786"/>
              </a:xfrm>
              <a:prstGeom prst="ellipse">
                <a:avLst/>
              </a:prstGeom>
            </p:spPr>
          </p:pic>
        </p:grpSp>
        <p:grpSp>
          <p:nvGrpSpPr>
            <p:cNvPr id="39" name="Group 38">
              <a:extLst>
                <a:ext uri="{FF2B5EF4-FFF2-40B4-BE49-F238E27FC236}">
                  <a16:creationId xmlns:a16="http://schemas.microsoft.com/office/drawing/2014/main" id="{A3F97B11-05E3-F899-2435-F1112B2EF31E}"/>
                </a:ext>
              </a:extLst>
            </p:cNvPr>
            <p:cNvGrpSpPr/>
            <p:nvPr/>
          </p:nvGrpSpPr>
          <p:grpSpPr>
            <a:xfrm>
              <a:off x="6886324" y="1815456"/>
              <a:ext cx="831046" cy="831046"/>
              <a:chOff x="7051331" y="1757059"/>
              <a:chExt cx="831046" cy="831046"/>
            </a:xfrm>
          </p:grpSpPr>
          <p:sp>
            <p:nvSpPr>
              <p:cNvPr id="55" name="Oval 54">
                <a:extLst>
                  <a:ext uri="{FF2B5EF4-FFF2-40B4-BE49-F238E27FC236}">
                    <a16:creationId xmlns:a16="http://schemas.microsoft.com/office/drawing/2014/main" id="{89D37816-6DA1-F8C0-F089-005EEF6CB446}"/>
                  </a:ext>
                </a:extLst>
              </p:cNvPr>
              <p:cNvSpPr/>
              <p:nvPr/>
            </p:nvSpPr>
            <p:spPr>
              <a:xfrm>
                <a:off x="7051331"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56" name="Picture 55">
                <a:extLst>
                  <a:ext uri="{FF2B5EF4-FFF2-40B4-BE49-F238E27FC236}">
                    <a16:creationId xmlns:a16="http://schemas.microsoft.com/office/drawing/2014/main" id="{FE95DC2E-CB85-F7F0-319A-0C28768296F3}"/>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177395" y="1862416"/>
                <a:ext cx="578919" cy="620332"/>
              </a:xfrm>
              <a:prstGeom prst="rect">
                <a:avLst/>
              </a:prstGeom>
            </p:spPr>
          </p:pic>
        </p:grpSp>
        <p:grpSp>
          <p:nvGrpSpPr>
            <p:cNvPr id="40" name="Group 39">
              <a:extLst>
                <a:ext uri="{FF2B5EF4-FFF2-40B4-BE49-F238E27FC236}">
                  <a16:creationId xmlns:a16="http://schemas.microsoft.com/office/drawing/2014/main" id="{652EE58D-5E98-9771-78FE-12C9E24EEC7F}"/>
                </a:ext>
              </a:extLst>
            </p:cNvPr>
            <p:cNvGrpSpPr/>
            <p:nvPr/>
          </p:nvGrpSpPr>
          <p:grpSpPr>
            <a:xfrm>
              <a:off x="8949258" y="1815456"/>
              <a:ext cx="831046" cy="831046"/>
              <a:chOff x="9124449" y="1757059"/>
              <a:chExt cx="831046" cy="831046"/>
            </a:xfrm>
          </p:grpSpPr>
          <p:sp>
            <p:nvSpPr>
              <p:cNvPr id="53" name="Oval 52">
                <a:extLst>
                  <a:ext uri="{FF2B5EF4-FFF2-40B4-BE49-F238E27FC236}">
                    <a16:creationId xmlns:a16="http://schemas.microsoft.com/office/drawing/2014/main" id="{3139C6FA-FDF4-20BF-266B-E238D806215A}"/>
                  </a:ext>
                </a:extLst>
              </p:cNvPr>
              <p:cNvSpPr/>
              <p:nvPr/>
            </p:nvSpPr>
            <p:spPr>
              <a:xfrm>
                <a:off x="9124449"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54" name="Picture 53" descr="A picture containing mollusk, invertebrate, orange, slice&#10;&#10;Description automatically generated">
                <a:extLst>
                  <a:ext uri="{FF2B5EF4-FFF2-40B4-BE49-F238E27FC236}">
                    <a16:creationId xmlns:a16="http://schemas.microsoft.com/office/drawing/2014/main" id="{668F2A3A-7C84-7EBB-65D9-E422BA8F1F12}"/>
                  </a:ext>
                </a:extLst>
              </p:cNvPr>
              <p:cNvPicPr>
                <a:picLocks noChangeAspect="1"/>
              </p:cNvPicPr>
              <p:nvPr/>
            </p:nvPicPr>
            <p:blipFill rotWithShape="1">
              <a:blip r:embed="rId13" cstate="screen">
                <a:extLst>
                  <a:ext uri="{28A0092B-C50C-407E-A947-70E740481C1C}">
                    <a14:useLocalDpi xmlns:a14="http://schemas.microsoft.com/office/drawing/2010/main"/>
                  </a:ext>
                </a:extLst>
              </a:blip>
              <a:srcRect/>
              <a:stretch/>
            </p:blipFill>
            <p:spPr>
              <a:xfrm>
                <a:off x="9238184" y="1933246"/>
                <a:ext cx="603577" cy="478673"/>
              </a:xfrm>
              <a:prstGeom prst="rect">
                <a:avLst/>
              </a:prstGeom>
              <a:ln>
                <a:noFill/>
              </a:ln>
            </p:spPr>
          </p:pic>
        </p:grpSp>
        <p:grpSp>
          <p:nvGrpSpPr>
            <p:cNvPr id="41" name="Group 40">
              <a:extLst>
                <a:ext uri="{FF2B5EF4-FFF2-40B4-BE49-F238E27FC236}">
                  <a16:creationId xmlns:a16="http://schemas.microsoft.com/office/drawing/2014/main" id="{0A9107D9-F791-F2FE-B96B-EE9967C26FA3}"/>
                </a:ext>
              </a:extLst>
            </p:cNvPr>
            <p:cNvGrpSpPr/>
            <p:nvPr/>
          </p:nvGrpSpPr>
          <p:grpSpPr>
            <a:xfrm>
              <a:off x="9980725" y="1815456"/>
              <a:ext cx="831046" cy="831046"/>
              <a:chOff x="10153947" y="1757059"/>
              <a:chExt cx="831046" cy="831046"/>
            </a:xfrm>
          </p:grpSpPr>
          <p:sp>
            <p:nvSpPr>
              <p:cNvPr id="51" name="Oval 50">
                <a:extLst>
                  <a:ext uri="{FF2B5EF4-FFF2-40B4-BE49-F238E27FC236}">
                    <a16:creationId xmlns:a16="http://schemas.microsoft.com/office/drawing/2014/main" id="{5FEDC529-D0E2-3F71-CC3E-2722F4656E53}"/>
                  </a:ext>
                </a:extLst>
              </p:cNvPr>
              <p:cNvSpPr/>
              <p:nvPr/>
            </p:nvSpPr>
            <p:spPr>
              <a:xfrm>
                <a:off x="10153947"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52" name="Picture 51">
                <a:extLst>
                  <a:ext uri="{FF2B5EF4-FFF2-40B4-BE49-F238E27FC236}">
                    <a16:creationId xmlns:a16="http://schemas.microsoft.com/office/drawing/2014/main" id="{76CA872E-04C8-85C3-EBE9-919208438DE3}"/>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10260083" y="1879576"/>
                <a:ext cx="618774" cy="586012"/>
              </a:xfrm>
              <a:prstGeom prst="rect">
                <a:avLst/>
              </a:prstGeom>
            </p:spPr>
          </p:pic>
        </p:grpSp>
        <p:grpSp>
          <p:nvGrpSpPr>
            <p:cNvPr id="42" name="Group 41">
              <a:extLst>
                <a:ext uri="{FF2B5EF4-FFF2-40B4-BE49-F238E27FC236}">
                  <a16:creationId xmlns:a16="http://schemas.microsoft.com/office/drawing/2014/main" id="{B262B4A7-E91F-6B46-BD4B-BD444AEFF880}"/>
                </a:ext>
              </a:extLst>
            </p:cNvPr>
            <p:cNvGrpSpPr/>
            <p:nvPr/>
          </p:nvGrpSpPr>
          <p:grpSpPr>
            <a:xfrm>
              <a:off x="11012190" y="1815456"/>
              <a:ext cx="831046" cy="831046"/>
              <a:chOff x="11219441" y="1757059"/>
              <a:chExt cx="831046" cy="831046"/>
            </a:xfrm>
          </p:grpSpPr>
          <p:sp>
            <p:nvSpPr>
              <p:cNvPr id="49" name="Oval 48">
                <a:extLst>
                  <a:ext uri="{FF2B5EF4-FFF2-40B4-BE49-F238E27FC236}">
                    <a16:creationId xmlns:a16="http://schemas.microsoft.com/office/drawing/2014/main" id="{0919E291-04E1-4C18-7EE9-F222EF9448F4}"/>
                  </a:ext>
                </a:extLst>
              </p:cNvPr>
              <p:cNvSpPr/>
              <p:nvPr/>
            </p:nvSpPr>
            <p:spPr>
              <a:xfrm>
                <a:off x="11219441" y="1757059"/>
                <a:ext cx="831046" cy="831046"/>
              </a:xfrm>
              <a:prstGeom prst="ellipse">
                <a:avLst/>
              </a:prstGeom>
              <a:solidFill>
                <a:schemeClr val="bg1"/>
              </a:solidFill>
              <a:ln w="57150">
                <a:solidFill>
                  <a:schemeClr val="bg2">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pic>
            <p:nvPicPr>
              <p:cNvPr id="50" name="Picture 49" descr="A picture containing wheel&#10;&#10;Description automatically generated">
                <a:extLst>
                  <a:ext uri="{FF2B5EF4-FFF2-40B4-BE49-F238E27FC236}">
                    <a16:creationId xmlns:a16="http://schemas.microsoft.com/office/drawing/2014/main" id="{F2060689-8BEB-1B12-D388-9D326270FD17}"/>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1367368" y="1928535"/>
                <a:ext cx="535193" cy="488095"/>
              </a:xfrm>
              <a:prstGeom prst="rect">
                <a:avLst/>
              </a:prstGeom>
            </p:spPr>
          </p:pic>
        </p:grpSp>
        <p:sp>
          <p:nvSpPr>
            <p:cNvPr id="43" name="TextBox 42">
              <a:extLst>
                <a:ext uri="{FF2B5EF4-FFF2-40B4-BE49-F238E27FC236}">
                  <a16:creationId xmlns:a16="http://schemas.microsoft.com/office/drawing/2014/main" id="{C3E33FBF-4B5C-8924-A339-BC34A54E073A}"/>
                </a:ext>
              </a:extLst>
            </p:cNvPr>
            <p:cNvSpPr txBox="1"/>
            <p:nvPr/>
          </p:nvSpPr>
          <p:spPr>
            <a:xfrm>
              <a:off x="5797121" y="2621056"/>
              <a:ext cx="946518" cy="461665"/>
            </a:xfrm>
            <a:prstGeom prst="rect">
              <a:avLst/>
            </a:prstGeom>
            <a:noFill/>
          </p:spPr>
          <p:txBody>
            <a:bodyPr wrap="square" rtlCol="0">
              <a:spAutoFit/>
            </a:bodyPr>
            <a:lstStyle/>
            <a:p>
              <a:pPr algn="ctr"/>
              <a:r>
                <a:rPr lang="en-US" sz="1200" b="1" dirty="0">
                  <a:solidFill>
                    <a:schemeClr val="accent1"/>
                  </a:solidFill>
                </a:rPr>
                <a:t>Skeletal muscle</a:t>
              </a:r>
            </a:p>
          </p:txBody>
        </p:sp>
        <p:sp>
          <p:nvSpPr>
            <p:cNvPr id="44" name="TextBox 43">
              <a:extLst>
                <a:ext uri="{FF2B5EF4-FFF2-40B4-BE49-F238E27FC236}">
                  <a16:creationId xmlns:a16="http://schemas.microsoft.com/office/drawing/2014/main" id="{40493095-13CA-C10A-73FB-EBA190AD1B58}"/>
                </a:ext>
              </a:extLst>
            </p:cNvPr>
            <p:cNvSpPr txBox="1"/>
            <p:nvPr/>
          </p:nvSpPr>
          <p:spPr>
            <a:xfrm>
              <a:off x="6828588" y="2713389"/>
              <a:ext cx="946518" cy="276999"/>
            </a:xfrm>
            <a:prstGeom prst="rect">
              <a:avLst/>
            </a:prstGeom>
            <a:noFill/>
          </p:spPr>
          <p:txBody>
            <a:bodyPr wrap="square" rtlCol="0">
              <a:spAutoFit/>
            </a:bodyPr>
            <a:lstStyle/>
            <a:p>
              <a:pPr algn="ctr"/>
              <a:r>
                <a:rPr lang="en-US" sz="1200" b="1" dirty="0">
                  <a:solidFill>
                    <a:schemeClr val="accent1"/>
                  </a:solidFill>
                </a:rPr>
                <a:t>Heart</a:t>
              </a:r>
            </a:p>
          </p:txBody>
        </p:sp>
        <p:sp>
          <p:nvSpPr>
            <p:cNvPr id="45" name="TextBox 44">
              <a:extLst>
                <a:ext uri="{FF2B5EF4-FFF2-40B4-BE49-F238E27FC236}">
                  <a16:creationId xmlns:a16="http://schemas.microsoft.com/office/drawing/2014/main" id="{43D4558C-5336-0A0F-A707-8DC5F2C817DB}"/>
                </a:ext>
              </a:extLst>
            </p:cNvPr>
            <p:cNvSpPr txBox="1"/>
            <p:nvPr/>
          </p:nvSpPr>
          <p:spPr>
            <a:xfrm>
              <a:off x="7871138" y="2713389"/>
              <a:ext cx="946518" cy="276999"/>
            </a:xfrm>
            <a:prstGeom prst="rect">
              <a:avLst/>
            </a:prstGeom>
            <a:noFill/>
          </p:spPr>
          <p:txBody>
            <a:bodyPr wrap="square" rtlCol="0">
              <a:spAutoFit/>
            </a:bodyPr>
            <a:lstStyle/>
            <a:p>
              <a:pPr algn="ctr"/>
              <a:r>
                <a:rPr lang="en-US" sz="1200" b="1" dirty="0">
                  <a:solidFill>
                    <a:schemeClr val="accent1"/>
                  </a:solidFill>
                </a:rPr>
                <a:t>Liver</a:t>
              </a:r>
            </a:p>
          </p:txBody>
        </p:sp>
        <p:sp>
          <p:nvSpPr>
            <p:cNvPr id="46" name="TextBox 45">
              <a:extLst>
                <a:ext uri="{FF2B5EF4-FFF2-40B4-BE49-F238E27FC236}">
                  <a16:creationId xmlns:a16="http://schemas.microsoft.com/office/drawing/2014/main" id="{D79509BC-7BA7-D232-33FB-CB09D64454B0}"/>
                </a:ext>
              </a:extLst>
            </p:cNvPr>
            <p:cNvSpPr txBox="1"/>
            <p:nvPr/>
          </p:nvSpPr>
          <p:spPr>
            <a:xfrm>
              <a:off x="8891522" y="2713389"/>
              <a:ext cx="946518" cy="276999"/>
            </a:xfrm>
            <a:prstGeom prst="rect">
              <a:avLst/>
            </a:prstGeom>
            <a:noFill/>
          </p:spPr>
          <p:txBody>
            <a:bodyPr wrap="square" rtlCol="0">
              <a:spAutoFit/>
            </a:bodyPr>
            <a:lstStyle/>
            <a:p>
              <a:pPr algn="ctr"/>
              <a:r>
                <a:rPr lang="en-US" sz="1200" b="1" dirty="0">
                  <a:solidFill>
                    <a:schemeClr val="accent1"/>
                  </a:solidFill>
                </a:rPr>
                <a:t>Pancreas</a:t>
              </a:r>
            </a:p>
          </p:txBody>
        </p:sp>
        <p:sp>
          <p:nvSpPr>
            <p:cNvPr id="47" name="TextBox 46">
              <a:extLst>
                <a:ext uri="{FF2B5EF4-FFF2-40B4-BE49-F238E27FC236}">
                  <a16:creationId xmlns:a16="http://schemas.microsoft.com/office/drawing/2014/main" id="{4C302FAB-7EB9-2530-7283-841EE01D6100}"/>
                </a:ext>
              </a:extLst>
            </p:cNvPr>
            <p:cNvSpPr txBox="1"/>
            <p:nvPr/>
          </p:nvSpPr>
          <p:spPr>
            <a:xfrm>
              <a:off x="9883585" y="2621056"/>
              <a:ext cx="946518" cy="461665"/>
            </a:xfrm>
            <a:prstGeom prst="rect">
              <a:avLst/>
            </a:prstGeom>
            <a:noFill/>
          </p:spPr>
          <p:txBody>
            <a:bodyPr wrap="square" rtlCol="0">
              <a:spAutoFit/>
            </a:bodyPr>
            <a:lstStyle/>
            <a:p>
              <a:pPr algn="ctr"/>
              <a:r>
                <a:rPr lang="en-US" sz="1200" b="1" dirty="0">
                  <a:solidFill>
                    <a:schemeClr val="accent1"/>
                  </a:solidFill>
                </a:rPr>
                <a:t>Adipose tissue</a:t>
              </a:r>
            </a:p>
          </p:txBody>
        </p:sp>
        <p:sp>
          <p:nvSpPr>
            <p:cNvPr id="48" name="TextBox 47">
              <a:extLst>
                <a:ext uri="{FF2B5EF4-FFF2-40B4-BE49-F238E27FC236}">
                  <a16:creationId xmlns:a16="http://schemas.microsoft.com/office/drawing/2014/main" id="{06B5A13D-4245-EB01-1589-968650DBBC19}"/>
                </a:ext>
              </a:extLst>
            </p:cNvPr>
            <p:cNvSpPr txBox="1"/>
            <p:nvPr/>
          </p:nvSpPr>
          <p:spPr>
            <a:xfrm>
              <a:off x="10951486" y="2621056"/>
              <a:ext cx="946518" cy="461665"/>
            </a:xfrm>
            <a:prstGeom prst="rect">
              <a:avLst/>
            </a:prstGeom>
            <a:noFill/>
          </p:spPr>
          <p:txBody>
            <a:bodyPr wrap="square" rtlCol="0">
              <a:spAutoFit/>
            </a:bodyPr>
            <a:lstStyle/>
            <a:p>
              <a:pPr algn="ctr"/>
              <a:r>
                <a:rPr lang="en-US" sz="1200" b="1" dirty="0">
                  <a:solidFill>
                    <a:schemeClr val="accent1"/>
                  </a:solidFill>
                </a:rPr>
                <a:t>Immune system</a:t>
              </a:r>
            </a:p>
          </p:txBody>
        </p:sp>
      </p:grpSp>
    </p:spTree>
    <p:extLst>
      <p:ext uri="{BB962C8B-B14F-4D97-AF65-F5344CB8AC3E}">
        <p14:creationId xmlns:p14="http://schemas.microsoft.com/office/powerpoint/2010/main" val="2490728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FFA53C1D-4B5A-4316-2FB4-0B30DF4B7850}"/>
              </a:ext>
            </a:extLst>
          </p:cNvPr>
          <p:cNvSpPr/>
          <p:nvPr/>
        </p:nvSpPr>
        <p:spPr>
          <a:xfrm>
            <a:off x="581025" y="1685925"/>
            <a:ext cx="3819525" cy="4105275"/>
          </a:xfrm>
          <a:custGeom>
            <a:avLst/>
            <a:gdLst>
              <a:gd name="connsiteX0" fmla="*/ 238125 w 3819525"/>
              <a:gd name="connsiteY0" fmla="*/ 0 h 4105275"/>
              <a:gd name="connsiteX1" fmla="*/ 0 w 3819525"/>
              <a:gd name="connsiteY1" fmla="*/ 523875 h 4105275"/>
              <a:gd name="connsiteX2" fmla="*/ 2781300 w 3819525"/>
              <a:gd name="connsiteY2" fmla="*/ 4105275 h 4105275"/>
              <a:gd name="connsiteX3" fmla="*/ 3819525 w 3819525"/>
              <a:gd name="connsiteY3" fmla="*/ 2333625 h 4105275"/>
              <a:gd name="connsiteX4" fmla="*/ 1714500 w 3819525"/>
              <a:gd name="connsiteY4" fmla="*/ 76200 h 4105275"/>
              <a:gd name="connsiteX5" fmla="*/ 238125 w 3819525"/>
              <a:gd name="connsiteY5" fmla="*/ 0 h 410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9525" h="4105275">
                <a:moveTo>
                  <a:pt x="238125" y="0"/>
                </a:moveTo>
                <a:lnTo>
                  <a:pt x="0" y="523875"/>
                </a:lnTo>
                <a:lnTo>
                  <a:pt x="2781300" y="4105275"/>
                </a:lnTo>
                <a:lnTo>
                  <a:pt x="3819525" y="2333625"/>
                </a:lnTo>
                <a:lnTo>
                  <a:pt x="1714500" y="76200"/>
                </a:lnTo>
                <a:lnTo>
                  <a:pt x="238125" y="0"/>
                </a:lnTo>
                <a:close/>
              </a:path>
            </a:pathLst>
          </a:custGeom>
          <a:gradFill>
            <a:gsLst>
              <a:gs pos="100000">
                <a:schemeClr val="tx2">
                  <a:lumMod val="40000"/>
                  <a:lumOff val="60000"/>
                </a:schemeClr>
              </a:gs>
              <a:gs pos="43000">
                <a:schemeClr val="tx2">
                  <a:lumMod val="20000"/>
                  <a:lumOff val="80000"/>
                  <a:alpha val="32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B3FEB32C-AAA4-4F7D-85DA-93A2C1DBD106}"/>
              </a:ext>
            </a:extLst>
          </p:cNvPr>
          <p:cNvSpPr>
            <a:spLocks noGrp="1"/>
          </p:cNvSpPr>
          <p:nvPr>
            <p:ph type="title"/>
          </p:nvPr>
        </p:nvSpPr>
        <p:spPr/>
        <p:txBody>
          <a:bodyPr/>
          <a:lstStyle/>
          <a:p>
            <a:r>
              <a:rPr lang="en-US" sz="3200" dirty="0"/>
              <a:t>Cortisol production: Introducing the adrenal glands</a:t>
            </a:r>
            <a:r>
              <a:rPr lang="en-US" sz="3200" baseline="30000" dirty="0"/>
              <a:t>1-4</a:t>
            </a:r>
            <a:endParaRPr lang="en-US" sz="3200" dirty="0"/>
          </a:p>
        </p:txBody>
      </p:sp>
      <p:sp>
        <p:nvSpPr>
          <p:cNvPr id="14" name="Slide Number Placeholder 3">
            <a:extLst>
              <a:ext uri="{FF2B5EF4-FFF2-40B4-BE49-F238E27FC236}">
                <a16:creationId xmlns:a16="http://schemas.microsoft.com/office/drawing/2014/main" id="{12DCEA56-19AF-EFE5-CEFF-4EB71109355F}"/>
              </a:ext>
            </a:extLst>
          </p:cNvPr>
          <p:cNvSpPr>
            <a:spLocks noGrp="1"/>
          </p:cNvSpPr>
          <p:nvPr>
            <p:ph type="sldNum" sz="quarter" idx="4"/>
          </p:nvPr>
        </p:nvSpPr>
        <p:spPr/>
        <p:txBody>
          <a:bodyPr/>
          <a:lstStyle/>
          <a:p>
            <a:fld id="{26C7E364-F216-45CA-BEA7-E5358E0A659A}" type="slidenum">
              <a:rPr lang="en-US" smtClean="0"/>
              <a:pPr/>
              <a:t>4</a:t>
            </a:fld>
            <a:endParaRPr lang="en-US" dirty="0"/>
          </a:p>
        </p:txBody>
      </p:sp>
      <p:sp>
        <p:nvSpPr>
          <p:cNvPr id="16" name="Footer Placeholder 15">
            <a:extLst>
              <a:ext uri="{FF2B5EF4-FFF2-40B4-BE49-F238E27FC236}">
                <a16:creationId xmlns:a16="http://schemas.microsoft.com/office/drawing/2014/main" id="{8ACFBC07-5498-D738-E168-5A998DD7B8EE}"/>
              </a:ext>
            </a:extLst>
          </p:cNvPr>
          <p:cNvSpPr>
            <a:spLocks noGrp="1"/>
          </p:cNvSpPr>
          <p:nvPr>
            <p:ph type="ftr" sz="quarter" idx="3"/>
          </p:nvPr>
        </p:nvSpPr>
        <p:spPr>
          <a:xfrm>
            <a:off x="512172" y="6082948"/>
            <a:ext cx="10387328" cy="727227"/>
          </a:xfrm>
        </p:spPr>
        <p:txBody>
          <a:bodyPr/>
          <a:lstStyle/>
          <a:p>
            <a:r>
              <a:rPr lang="en-GB" sz="800" dirty="0"/>
              <a:t>ATP=adenosine triphosphate; cAMP=cyclic adenosine monophosphate; CYP11A1=cytochrome P450 family 11 subfamily A member 1; HMGCR=3-hydroxyl-3-methyl-glutaryl-coenzyme A reductase; LDLR=low density lipoprotein receptor; MC2R=melanocortin 2 receptor; MRAP=melanocortin 2 receptor-associated protein; PKA=protein kinase A; SCARB1=scavenger receptor class B member 1; STAR=steroidogenic acute regulatory protein.</a:t>
            </a:r>
          </a:p>
          <a:p>
            <a:r>
              <a:rPr lang="en-GB" sz="900" dirty="0"/>
              <a:t>1. Ahmed A, et al. </a:t>
            </a:r>
            <a:r>
              <a:rPr lang="en-GB" sz="900" i="1" dirty="0"/>
              <a:t>Front Immunol</a:t>
            </a:r>
            <a:r>
              <a:rPr lang="en-GB" sz="900" dirty="0"/>
              <a:t>. 2019;10:1438.</a:t>
            </a:r>
            <a:r>
              <a:rPr lang="en-GB" dirty="0"/>
              <a:t> doi:10.3389/fimmu.2019.01438 </a:t>
            </a:r>
            <a:r>
              <a:rPr lang="en-GB" sz="900" dirty="0"/>
              <a:t> 2. Oregon State University. The adrenal glands. </a:t>
            </a:r>
            <a:r>
              <a:rPr lang="en-GB" dirty="0"/>
              <a:t>Accessed August 23, 2020. </a:t>
            </a:r>
            <a:r>
              <a:rPr lang="en-GB" sz="900" dirty="0"/>
              <a:t>https://open.oregonstate.education/aandp/chapter/17-6-the-adrenal-glands/  3. Timmermans S, et al. </a:t>
            </a:r>
            <a:r>
              <a:rPr lang="en-GB" sz="900" i="1" dirty="0"/>
              <a:t>Front Immunol</a:t>
            </a:r>
            <a:r>
              <a:rPr lang="en-GB" sz="900" dirty="0"/>
              <a:t>. 2019;10:1545.</a:t>
            </a:r>
            <a:r>
              <a:rPr lang="en-GB" dirty="0"/>
              <a:t> doi:10.3389/fimmu.2019.01545 </a:t>
            </a:r>
            <a:r>
              <a:rPr lang="en-GB" sz="900" dirty="0"/>
              <a:t> 4. </a:t>
            </a:r>
            <a:r>
              <a:rPr lang="en-GB" sz="900" dirty="0" err="1"/>
              <a:t>Wurtman</a:t>
            </a:r>
            <a:r>
              <a:rPr lang="en-GB" sz="900" dirty="0"/>
              <a:t> RJ, et al. </a:t>
            </a:r>
            <a:r>
              <a:rPr lang="en-GB" sz="900" i="1" dirty="0"/>
              <a:t>Metabolism</a:t>
            </a:r>
            <a:r>
              <a:rPr lang="en-GB" sz="900" dirty="0"/>
              <a:t>. 2002;51(6 </a:t>
            </a:r>
            <a:r>
              <a:rPr lang="en-GB" sz="900" dirty="0" err="1"/>
              <a:t>Suppl</a:t>
            </a:r>
            <a:r>
              <a:rPr lang="en-GB" sz="900" dirty="0"/>
              <a:t> 1):11-14.</a:t>
            </a:r>
          </a:p>
        </p:txBody>
      </p:sp>
      <p:grpSp>
        <p:nvGrpSpPr>
          <p:cNvPr id="1126" name="Group 1125">
            <a:extLst>
              <a:ext uri="{FF2B5EF4-FFF2-40B4-BE49-F238E27FC236}">
                <a16:creationId xmlns:a16="http://schemas.microsoft.com/office/drawing/2014/main" id="{4615B313-3A6C-83F6-4643-C5C6ADE7899D}"/>
              </a:ext>
            </a:extLst>
          </p:cNvPr>
          <p:cNvGrpSpPr/>
          <p:nvPr/>
        </p:nvGrpSpPr>
        <p:grpSpPr>
          <a:xfrm>
            <a:off x="264287" y="1647754"/>
            <a:ext cx="716103" cy="868970"/>
            <a:chOff x="2632569" y="3751021"/>
            <a:chExt cx="849222" cy="953887"/>
          </a:xfrm>
        </p:grpSpPr>
        <p:sp>
          <p:nvSpPr>
            <p:cNvPr id="1128" name="Freeform: Shape 1127">
              <a:extLst>
                <a:ext uri="{FF2B5EF4-FFF2-40B4-BE49-F238E27FC236}">
                  <a16:creationId xmlns:a16="http://schemas.microsoft.com/office/drawing/2014/main" id="{FEFB76B9-7ADC-6D39-1677-4AAF0C2D879B}"/>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endParaRPr lang="en-US" dirty="0"/>
            </a:p>
          </p:txBody>
        </p:sp>
        <p:sp>
          <p:nvSpPr>
            <p:cNvPr id="1129" name="Freeform: Shape 1128">
              <a:extLst>
                <a:ext uri="{FF2B5EF4-FFF2-40B4-BE49-F238E27FC236}">
                  <a16:creationId xmlns:a16="http://schemas.microsoft.com/office/drawing/2014/main" id="{7D676998-FFE8-9AE0-00CE-049B785206C0}"/>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endParaRPr lang="en-US" dirty="0"/>
            </a:p>
          </p:txBody>
        </p:sp>
        <p:sp>
          <p:nvSpPr>
            <p:cNvPr id="1130" name="Freeform: Shape 1129">
              <a:extLst>
                <a:ext uri="{FF2B5EF4-FFF2-40B4-BE49-F238E27FC236}">
                  <a16:creationId xmlns:a16="http://schemas.microsoft.com/office/drawing/2014/main" id="{4D535BCF-D76F-0859-CFD4-47B2DA758F54}"/>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endParaRPr lang="en-US" dirty="0"/>
            </a:p>
          </p:txBody>
        </p:sp>
      </p:grpSp>
      <p:cxnSp>
        <p:nvCxnSpPr>
          <p:cNvPr id="84" name="Straight Connector 83">
            <a:extLst>
              <a:ext uri="{FF2B5EF4-FFF2-40B4-BE49-F238E27FC236}">
                <a16:creationId xmlns:a16="http://schemas.microsoft.com/office/drawing/2014/main" id="{4DAF0CA6-504F-43C3-A2C2-A0E011D7189F}"/>
              </a:ext>
            </a:extLst>
          </p:cNvPr>
          <p:cNvCxnSpPr>
            <a:cxnSpLocks/>
          </p:cNvCxnSpPr>
          <p:nvPr/>
        </p:nvCxnSpPr>
        <p:spPr>
          <a:xfrm flipH="1" flipV="1">
            <a:off x="6336577" y="2004351"/>
            <a:ext cx="2767650" cy="1428813"/>
          </a:xfrm>
          <a:prstGeom prst="line">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cxnSp>
      <p:grpSp>
        <p:nvGrpSpPr>
          <p:cNvPr id="100" name="Group 99">
            <a:extLst>
              <a:ext uri="{FF2B5EF4-FFF2-40B4-BE49-F238E27FC236}">
                <a16:creationId xmlns:a16="http://schemas.microsoft.com/office/drawing/2014/main" id="{9085F708-5348-F738-3364-917D0C14533A}"/>
              </a:ext>
            </a:extLst>
          </p:cNvPr>
          <p:cNvGrpSpPr/>
          <p:nvPr/>
        </p:nvGrpSpPr>
        <p:grpSpPr>
          <a:xfrm>
            <a:off x="6584527" y="1278421"/>
            <a:ext cx="5438225" cy="4702787"/>
            <a:chOff x="6584527" y="1278421"/>
            <a:chExt cx="5438225" cy="4702787"/>
          </a:xfrm>
        </p:grpSpPr>
        <p:sp>
          <p:nvSpPr>
            <p:cNvPr id="19" name="Freeform: Shape 18">
              <a:extLst>
                <a:ext uri="{FF2B5EF4-FFF2-40B4-BE49-F238E27FC236}">
                  <a16:creationId xmlns:a16="http://schemas.microsoft.com/office/drawing/2014/main" id="{481C7F85-A59A-30A6-05B7-A46C09FEA93A}"/>
                </a:ext>
              </a:extLst>
            </p:cNvPr>
            <p:cNvSpPr/>
            <p:nvPr/>
          </p:nvSpPr>
          <p:spPr>
            <a:xfrm flipH="1">
              <a:off x="6726229" y="2170760"/>
              <a:ext cx="5296523" cy="3543409"/>
            </a:xfrm>
            <a:custGeom>
              <a:avLst/>
              <a:gdLst>
                <a:gd name="connsiteX0" fmla="*/ 2250924 w 5545958"/>
                <a:gd name="connsiteY0" fmla="*/ -224 h 3710282"/>
                <a:gd name="connsiteX1" fmla="*/ 2067970 w 5545958"/>
                <a:gd name="connsiteY1" fmla="*/ 385854 h 3710282"/>
                <a:gd name="connsiteX2" fmla="*/ 1681672 w 5545958"/>
                <a:gd name="connsiteY2" fmla="*/ 203005 h 3710282"/>
                <a:gd name="connsiteX3" fmla="*/ 1681672 w 5545958"/>
                <a:gd name="connsiteY3" fmla="*/ -224 h 3710282"/>
                <a:gd name="connsiteX4" fmla="*/ -87 w 5545958"/>
                <a:gd name="connsiteY4" fmla="*/ -224 h 3710282"/>
                <a:gd name="connsiteX5" fmla="*/ -87 w 5545958"/>
                <a:gd name="connsiteY5" fmla="*/ 3710058 h 3710282"/>
                <a:gd name="connsiteX6" fmla="*/ 5545872 w 5545958"/>
                <a:gd name="connsiteY6" fmla="*/ 3710058 h 3710282"/>
                <a:gd name="connsiteX7" fmla="*/ 5545872 w 5545958"/>
                <a:gd name="connsiteY7" fmla="*/ -224 h 3710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45958" h="3710282">
                  <a:moveTo>
                    <a:pt x="2250924" y="-224"/>
                  </a:moveTo>
                  <a:cubicBezTo>
                    <a:pt x="2307076" y="156880"/>
                    <a:pt x="2225165" y="329733"/>
                    <a:pt x="2067970" y="385854"/>
                  </a:cubicBezTo>
                  <a:cubicBezTo>
                    <a:pt x="1910776" y="441974"/>
                    <a:pt x="1737824" y="360110"/>
                    <a:pt x="1681672" y="203005"/>
                  </a:cubicBezTo>
                  <a:cubicBezTo>
                    <a:pt x="1658186" y="137295"/>
                    <a:pt x="1658186" y="65486"/>
                    <a:pt x="1681672" y="-224"/>
                  </a:cubicBezTo>
                  <a:lnTo>
                    <a:pt x="-87" y="-224"/>
                  </a:lnTo>
                  <a:lnTo>
                    <a:pt x="-87" y="3710058"/>
                  </a:lnTo>
                  <a:lnTo>
                    <a:pt x="5545872" y="3710058"/>
                  </a:lnTo>
                  <a:lnTo>
                    <a:pt x="5545872" y="-224"/>
                  </a:lnTo>
                  <a:close/>
                </a:path>
              </a:pathLst>
            </a:custGeom>
            <a:gradFill>
              <a:gsLst>
                <a:gs pos="0">
                  <a:schemeClr val="bg1"/>
                </a:gs>
                <a:gs pos="100000">
                  <a:srgbClr val="F9D0C2"/>
                </a:gs>
              </a:gsLst>
              <a:path path="shape">
                <a:fillToRect l="50000" t="50000" r="50000" b="50000"/>
              </a:path>
            </a:gradFill>
            <a:ln w="2857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F177B1C1-0018-3FCA-FD44-4BC12DCFA03F}"/>
                </a:ext>
              </a:extLst>
            </p:cNvPr>
            <p:cNvSpPr/>
            <p:nvPr/>
          </p:nvSpPr>
          <p:spPr>
            <a:xfrm>
              <a:off x="9030219" y="4259219"/>
              <a:ext cx="2925026" cy="1208437"/>
            </a:xfrm>
            <a:custGeom>
              <a:avLst/>
              <a:gdLst>
                <a:gd name="connsiteX0" fmla="*/ 619333 w 3062777"/>
                <a:gd name="connsiteY0" fmla="*/ 61335 h 1265347"/>
                <a:gd name="connsiteX1" fmla="*/ 1415655 w 3062777"/>
                <a:gd name="connsiteY1" fmla="*/ 140358 h 1265347"/>
                <a:gd name="connsiteX2" fmla="*/ 2220448 w 3062777"/>
                <a:gd name="connsiteY2" fmla="*/ 1127 h 1265347"/>
                <a:gd name="connsiteX3" fmla="*/ 2957470 w 3062777"/>
                <a:gd name="connsiteY3" fmla="*/ 256068 h 1265347"/>
                <a:gd name="connsiteX4" fmla="*/ 2920761 w 3062777"/>
                <a:gd name="connsiteY4" fmla="*/ 795111 h 1265347"/>
                <a:gd name="connsiteX5" fmla="*/ 2535250 w 3062777"/>
                <a:gd name="connsiteY5" fmla="*/ 1080198 h 1265347"/>
                <a:gd name="connsiteX6" fmla="*/ 2260221 w 3062777"/>
                <a:gd name="connsiteY6" fmla="*/ 1154610 h 1265347"/>
                <a:gd name="connsiteX7" fmla="*/ 2132185 w 3062777"/>
                <a:gd name="connsiteY7" fmla="*/ 1162683 h 1265347"/>
                <a:gd name="connsiteX8" fmla="*/ 1957920 w 3062777"/>
                <a:gd name="connsiteY8" fmla="*/ 1147421 h 1265347"/>
                <a:gd name="connsiteX9" fmla="*/ 1860112 w 3062777"/>
                <a:gd name="connsiteY9" fmla="*/ 1142324 h 1265347"/>
                <a:gd name="connsiteX10" fmla="*/ 1596033 w 3062777"/>
                <a:gd name="connsiteY10" fmla="*/ 1144000 h 1265347"/>
                <a:gd name="connsiteX11" fmla="*/ 1436473 w 3062777"/>
                <a:gd name="connsiteY11" fmla="*/ 1203713 h 1265347"/>
                <a:gd name="connsiteX12" fmla="*/ 1042908 w 3062777"/>
                <a:gd name="connsiteY12" fmla="*/ 1263601 h 1265347"/>
                <a:gd name="connsiteX13" fmla="*/ 150573 w 3062777"/>
                <a:gd name="connsiteY13" fmla="*/ 862844 h 1265347"/>
                <a:gd name="connsiteX14" fmla="*/ 4215 w 3062777"/>
                <a:gd name="connsiteY14" fmla="*/ 425509 h 1265347"/>
                <a:gd name="connsiteX15" fmla="*/ 237183 w 3062777"/>
                <a:gd name="connsiteY15" fmla="*/ 138841 h 1265347"/>
                <a:gd name="connsiteX16" fmla="*/ 619333 w 3062777"/>
                <a:gd name="connsiteY16" fmla="*/ 61335 h 1265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62777" h="1265347">
                  <a:moveTo>
                    <a:pt x="619333" y="61335"/>
                  </a:moveTo>
                  <a:cubicBezTo>
                    <a:pt x="803731" y="75391"/>
                    <a:pt x="997727" y="179869"/>
                    <a:pt x="1415655" y="140358"/>
                  </a:cubicBezTo>
                  <a:cubicBezTo>
                    <a:pt x="1833582" y="100846"/>
                    <a:pt x="2003013" y="-13924"/>
                    <a:pt x="2220448" y="1127"/>
                  </a:cubicBezTo>
                  <a:cubicBezTo>
                    <a:pt x="2437883" y="16179"/>
                    <a:pt x="2804982" y="81090"/>
                    <a:pt x="2957470" y="256068"/>
                  </a:cubicBezTo>
                  <a:cubicBezTo>
                    <a:pt x="3109956" y="431046"/>
                    <a:pt x="3095838" y="606023"/>
                    <a:pt x="2920761" y="795111"/>
                  </a:cubicBezTo>
                  <a:cubicBezTo>
                    <a:pt x="2811174" y="913469"/>
                    <a:pt x="2684200" y="1015801"/>
                    <a:pt x="2535250" y="1080198"/>
                  </a:cubicBezTo>
                  <a:cubicBezTo>
                    <a:pt x="2446038" y="1118768"/>
                    <a:pt x="2355146" y="1137098"/>
                    <a:pt x="2260221" y="1154610"/>
                  </a:cubicBezTo>
                  <a:cubicBezTo>
                    <a:pt x="2218248" y="1164121"/>
                    <a:pt x="2175021" y="1166847"/>
                    <a:pt x="2132185" y="1162683"/>
                  </a:cubicBezTo>
                  <a:cubicBezTo>
                    <a:pt x="2074171" y="1156798"/>
                    <a:pt x="2016102" y="1151361"/>
                    <a:pt x="1957920" y="1147421"/>
                  </a:cubicBezTo>
                  <a:cubicBezTo>
                    <a:pt x="1925346" y="1145215"/>
                    <a:pt x="1892742" y="1143451"/>
                    <a:pt x="1860112" y="1142324"/>
                  </a:cubicBezTo>
                  <a:cubicBezTo>
                    <a:pt x="1775576" y="1139402"/>
                    <a:pt x="1679671" y="1129943"/>
                    <a:pt x="1596033" y="1144000"/>
                  </a:cubicBezTo>
                  <a:cubicBezTo>
                    <a:pt x="1543038" y="1152908"/>
                    <a:pt x="1488168" y="1186331"/>
                    <a:pt x="1436473" y="1203713"/>
                  </a:cubicBezTo>
                  <a:cubicBezTo>
                    <a:pt x="1307262" y="1247159"/>
                    <a:pt x="1179952" y="1271659"/>
                    <a:pt x="1042908" y="1263601"/>
                  </a:cubicBezTo>
                  <a:cubicBezTo>
                    <a:pt x="754876" y="1246668"/>
                    <a:pt x="390601" y="1173290"/>
                    <a:pt x="150573" y="862844"/>
                  </a:cubicBezTo>
                  <a:cubicBezTo>
                    <a:pt x="55832" y="740307"/>
                    <a:pt x="-19140" y="584284"/>
                    <a:pt x="4215" y="425509"/>
                  </a:cubicBezTo>
                  <a:cubicBezTo>
                    <a:pt x="23616" y="293624"/>
                    <a:pt x="129129" y="203972"/>
                    <a:pt x="237183" y="138841"/>
                  </a:cubicBezTo>
                  <a:cubicBezTo>
                    <a:pt x="354534" y="68107"/>
                    <a:pt x="483479" y="50979"/>
                    <a:pt x="619333" y="61335"/>
                  </a:cubicBezTo>
                  <a:close/>
                </a:path>
              </a:pathLst>
            </a:custGeom>
            <a:solidFill>
              <a:schemeClr val="accent6">
                <a:lumMod val="20000"/>
                <a:lumOff val="80000"/>
              </a:schemeClr>
            </a:solidFill>
            <a:ln w="12707" cap="flat">
              <a:solidFill>
                <a:schemeClr val="accent6">
                  <a:lumMod val="75000"/>
                </a:schemeClr>
              </a:solid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B064B337-2E4E-470E-C476-B423E083805D}"/>
                </a:ext>
              </a:extLst>
            </p:cNvPr>
            <p:cNvSpPr/>
            <p:nvPr/>
          </p:nvSpPr>
          <p:spPr>
            <a:xfrm>
              <a:off x="7254322" y="2401112"/>
              <a:ext cx="347746" cy="185172"/>
            </a:xfrm>
            <a:custGeom>
              <a:avLst/>
              <a:gdLst>
                <a:gd name="connsiteX0" fmla="*/ 317080 w 364123"/>
                <a:gd name="connsiteY0" fmla="*/ 136706 h 193892"/>
                <a:gd name="connsiteX1" fmla="*/ 136901 w 364123"/>
                <a:gd name="connsiteY1" fmla="*/ 1375 h 193892"/>
                <a:gd name="connsiteX2" fmla="*/ -87 w 364123"/>
                <a:gd name="connsiteY2" fmla="*/ 159174 h 193892"/>
                <a:gd name="connsiteX3" fmla="*/ 38035 w 364123"/>
                <a:gd name="connsiteY3" fmla="*/ 159174 h 193892"/>
                <a:gd name="connsiteX4" fmla="*/ 159301 w 364123"/>
                <a:gd name="connsiteY4" fmla="*/ 37891 h 193892"/>
                <a:gd name="connsiteX5" fmla="*/ 278561 w 364123"/>
                <a:gd name="connsiteY5" fmla="*/ 136705 h 193892"/>
                <a:gd name="connsiteX6" fmla="*/ 235552 w 364123"/>
                <a:gd name="connsiteY6" fmla="*/ 136706 h 193892"/>
                <a:gd name="connsiteX7" fmla="*/ 299795 w 364123"/>
                <a:gd name="connsiteY7" fmla="*/ 193668 h 193892"/>
                <a:gd name="connsiteX8" fmla="*/ 364037 w 364123"/>
                <a:gd name="connsiteY8" fmla="*/ 136706 h 193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123" h="193892">
                  <a:moveTo>
                    <a:pt x="317080" y="136706"/>
                  </a:moveTo>
                  <a:cubicBezTo>
                    <a:pt x="304717" y="49609"/>
                    <a:pt x="224048" y="-10981"/>
                    <a:pt x="136901" y="1375"/>
                  </a:cubicBezTo>
                  <a:cubicBezTo>
                    <a:pt x="58281" y="12522"/>
                    <a:pt x="-135" y="79812"/>
                    <a:pt x="-87" y="159174"/>
                  </a:cubicBezTo>
                  <a:lnTo>
                    <a:pt x="38035" y="159174"/>
                  </a:lnTo>
                  <a:cubicBezTo>
                    <a:pt x="38011" y="92215"/>
                    <a:pt x="92304" y="37914"/>
                    <a:pt x="159301" y="37891"/>
                  </a:cubicBezTo>
                  <a:cubicBezTo>
                    <a:pt x="217662" y="37870"/>
                    <a:pt x="267766" y="79385"/>
                    <a:pt x="278561" y="136705"/>
                  </a:cubicBezTo>
                  <a:lnTo>
                    <a:pt x="235552" y="136706"/>
                  </a:lnTo>
                  <a:lnTo>
                    <a:pt x="299795" y="193668"/>
                  </a:lnTo>
                  <a:lnTo>
                    <a:pt x="364037" y="136706"/>
                  </a:lnTo>
                  <a:close/>
                </a:path>
              </a:pathLst>
            </a:custGeom>
            <a:gradFill>
              <a:gsLst>
                <a:gs pos="0">
                  <a:schemeClr val="accent4"/>
                </a:gs>
                <a:gs pos="100000">
                  <a:schemeClr val="accent4">
                    <a:lumMod val="60000"/>
                    <a:lumOff val="40000"/>
                  </a:schemeClr>
                </a:gs>
              </a:gsLst>
              <a:path path="shape">
                <a:fillToRect l="50000" t="50000" r="50000" b="50000"/>
              </a:path>
            </a:gradFill>
            <a:ln w="12707" cap="flat">
              <a:solidFill>
                <a:schemeClr val="accent4">
                  <a:lumMod val="75000"/>
                </a:schemeClr>
              </a:solid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E9657CFA-2E88-756F-568D-EA796A3F5AB1}"/>
                </a:ext>
              </a:extLst>
            </p:cNvPr>
            <p:cNvSpPr/>
            <p:nvPr/>
          </p:nvSpPr>
          <p:spPr>
            <a:xfrm>
              <a:off x="10078901" y="2408951"/>
              <a:ext cx="160011" cy="270046"/>
            </a:xfrm>
            <a:custGeom>
              <a:avLst/>
              <a:gdLst>
                <a:gd name="connsiteX0" fmla="*/ 83687 w 167547"/>
                <a:gd name="connsiteY0" fmla="*/ 63853 h 444029"/>
                <a:gd name="connsiteX1" fmla="*/ -87 w 167547"/>
                <a:gd name="connsiteY1" fmla="*/ -224 h 444029"/>
                <a:gd name="connsiteX2" fmla="*/ -87 w 167547"/>
                <a:gd name="connsiteY2" fmla="*/ 395070 h 444029"/>
                <a:gd name="connsiteX3" fmla="*/ 2431 w 167547"/>
                <a:gd name="connsiteY3" fmla="*/ 395070 h 444029"/>
                <a:gd name="connsiteX4" fmla="*/ 83687 w 167547"/>
                <a:gd name="connsiteY4" fmla="*/ 443805 h 444029"/>
                <a:gd name="connsiteX5" fmla="*/ 164942 w 167547"/>
                <a:gd name="connsiteY5" fmla="*/ 395070 h 444029"/>
                <a:gd name="connsiteX6" fmla="*/ 167460 w 167547"/>
                <a:gd name="connsiteY6" fmla="*/ 395070 h 444029"/>
                <a:gd name="connsiteX7" fmla="*/ 167460 w 167547"/>
                <a:gd name="connsiteY7" fmla="*/ -224 h 444029"/>
                <a:gd name="connsiteX8" fmla="*/ 83687 w 167547"/>
                <a:gd name="connsiteY8" fmla="*/ 63853 h 44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7547" h="444029">
                  <a:moveTo>
                    <a:pt x="83687" y="63853"/>
                  </a:moveTo>
                  <a:cubicBezTo>
                    <a:pt x="37419" y="63853"/>
                    <a:pt x="-87" y="35165"/>
                    <a:pt x="-87" y="-224"/>
                  </a:cubicBezTo>
                  <a:lnTo>
                    <a:pt x="-87" y="395070"/>
                  </a:lnTo>
                  <a:lnTo>
                    <a:pt x="2431" y="395070"/>
                  </a:lnTo>
                  <a:cubicBezTo>
                    <a:pt x="11432" y="423036"/>
                    <a:pt x="44346" y="443805"/>
                    <a:pt x="83687" y="443805"/>
                  </a:cubicBezTo>
                  <a:cubicBezTo>
                    <a:pt x="123027" y="443805"/>
                    <a:pt x="155941" y="423035"/>
                    <a:pt x="164942" y="395070"/>
                  </a:cubicBezTo>
                  <a:lnTo>
                    <a:pt x="167460" y="395070"/>
                  </a:lnTo>
                  <a:lnTo>
                    <a:pt x="167460" y="-224"/>
                  </a:lnTo>
                  <a:cubicBezTo>
                    <a:pt x="167460" y="35164"/>
                    <a:pt x="129954" y="63853"/>
                    <a:pt x="83687" y="63853"/>
                  </a:cubicBezTo>
                  <a:close/>
                </a:path>
              </a:pathLst>
            </a:custGeom>
            <a:gradFill flip="none" rotWithShape="1">
              <a:gsLst>
                <a:gs pos="1770">
                  <a:schemeClr val="accent2">
                    <a:lumMod val="40000"/>
                    <a:lumOff val="60000"/>
                  </a:schemeClr>
                </a:gs>
                <a:gs pos="80000">
                  <a:schemeClr val="accent2"/>
                </a:gs>
              </a:gsLst>
              <a:lin ang="0" scaled="1"/>
              <a:tileRect/>
            </a:gradFill>
            <a:ln w="12707" cap="rnd">
              <a:solidFill>
                <a:schemeClr val="accent2"/>
              </a:solidFill>
              <a:prstDash val="solid"/>
              <a:round/>
            </a:ln>
          </p:spPr>
          <p:txBody>
            <a:bodyPr rtlCol="0" anchor="ctr"/>
            <a:lstStyle/>
            <a:p>
              <a:endParaRPr lang="en-US" dirty="0"/>
            </a:p>
          </p:txBody>
        </p:sp>
        <p:sp>
          <p:nvSpPr>
            <p:cNvPr id="29" name="Freeform: Shape 28">
              <a:extLst>
                <a:ext uri="{FF2B5EF4-FFF2-40B4-BE49-F238E27FC236}">
                  <a16:creationId xmlns:a16="http://schemas.microsoft.com/office/drawing/2014/main" id="{AA3C0EB8-8968-569C-8CA1-E4B2BB1B03DD}"/>
                </a:ext>
              </a:extLst>
            </p:cNvPr>
            <p:cNvSpPr/>
            <p:nvPr/>
          </p:nvSpPr>
          <p:spPr>
            <a:xfrm>
              <a:off x="9802587" y="2820074"/>
              <a:ext cx="952622" cy="424699"/>
            </a:xfrm>
            <a:custGeom>
              <a:avLst/>
              <a:gdLst>
                <a:gd name="connsiteX0" fmla="*/ 170808 w 997485"/>
                <a:gd name="connsiteY0" fmla="*/ 107965 h 444700"/>
                <a:gd name="connsiteX1" fmla="*/ 318597 w 997485"/>
                <a:gd name="connsiteY1" fmla="*/ 31308 h 444700"/>
                <a:gd name="connsiteX2" fmla="*/ 568148 w 997485"/>
                <a:gd name="connsiteY2" fmla="*/ 13383 h 444700"/>
                <a:gd name="connsiteX3" fmla="*/ 794376 w 997485"/>
                <a:gd name="connsiteY3" fmla="*/ 98334 h 444700"/>
                <a:gd name="connsiteX4" fmla="*/ 997130 w 997485"/>
                <a:gd name="connsiteY4" fmla="*/ 302949 h 444700"/>
                <a:gd name="connsiteX5" fmla="*/ 929600 w 997485"/>
                <a:gd name="connsiteY5" fmla="*/ 396264 h 444700"/>
                <a:gd name="connsiteX6" fmla="*/ 497549 w 997485"/>
                <a:gd name="connsiteY6" fmla="*/ 421664 h 444700"/>
                <a:gd name="connsiteX7" fmla="*/ 51010 w 997485"/>
                <a:gd name="connsiteY7" fmla="*/ 355156 h 444700"/>
                <a:gd name="connsiteX8" fmla="*/ 2454 w 997485"/>
                <a:gd name="connsiteY8" fmla="*/ 259641 h 444700"/>
                <a:gd name="connsiteX9" fmla="*/ 30755 w 997485"/>
                <a:gd name="connsiteY9" fmla="*/ 218636 h 444700"/>
                <a:gd name="connsiteX10" fmla="*/ 170808 w 997485"/>
                <a:gd name="connsiteY10" fmla="*/ 107965 h 44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97485" h="444700">
                  <a:moveTo>
                    <a:pt x="170808" y="107965"/>
                  </a:moveTo>
                  <a:cubicBezTo>
                    <a:pt x="218251" y="79051"/>
                    <a:pt x="267631" y="53438"/>
                    <a:pt x="318597" y="31308"/>
                  </a:cubicBezTo>
                  <a:cubicBezTo>
                    <a:pt x="401300" y="-5329"/>
                    <a:pt x="480881" y="-8280"/>
                    <a:pt x="568148" y="13383"/>
                  </a:cubicBezTo>
                  <a:cubicBezTo>
                    <a:pt x="646330" y="32789"/>
                    <a:pt x="725039" y="56275"/>
                    <a:pt x="794376" y="98334"/>
                  </a:cubicBezTo>
                  <a:cubicBezTo>
                    <a:pt x="875674" y="147648"/>
                    <a:pt x="989673" y="209101"/>
                    <a:pt x="997130" y="302949"/>
                  </a:cubicBezTo>
                  <a:cubicBezTo>
                    <a:pt x="1002078" y="365219"/>
                    <a:pt x="936906" y="392766"/>
                    <a:pt x="929600" y="396264"/>
                  </a:cubicBezTo>
                  <a:cubicBezTo>
                    <a:pt x="778788" y="468463"/>
                    <a:pt x="663561" y="444161"/>
                    <a:pt x="497549" y="421664"/>
                  </a:cubicBezTo>
                  <a:cubicBezTo>
                    <a:pt x="356874" y="402601"/>
                    <a:pt x="175599" y="437884"/>
                    <a:pt x="51010" y="355156"/>
                  </a:cubicBezTo>
                  <a:cubicBezTo>
                    <a:pt x="19061" y="333943"/>
                    <a:pt x="-8790" y="296292"/>
                    <a:pt x="2454" y="259641"/>
                  </a:cubicBezTo>
                  <a:cubicBezTo>
                    <a:pt x="8503" y="243925"/>
                    <a:pt x="18204" y="229870"/>
                    <a:pt x="30755" y="218636"/>
                  </a:cubicBezTo>
                  <a:cubicBezTo>
                    <a:pt x="72775" y="176205"/>
                    <a:pt x="119805" y="139042"/>
                    <a:pt x="170808" y="107965"/>
                  </a:cubicBezTo>
                  <a:close/>
                </a:path>
              </a:pathLst>
            </a:custGeom>
            <a:gradFill flip="none" rotWithShape="1">
              <a:gsLst>
                <a:gs pos="57000">
                  <a:schemeClr val="accent6"/>
                </a:gs>
                <a:gs pos="100000">
                  <a:schemeClr val="accent6">
                    <a:lumMod val="75000"/>
                  </a:schemeClr>
                </a:gs>
              </a:gsLst>
              <a:path path="shape">
                <a:fillToRect l="50000" t="50000" r="50000" b="50000"/>
              </a:path>
              <a:tileRect/>
            </a:gradFill>
            <a:ln w="12707"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A0A9AD9E-B770-B2BF-E702-236B51A915BF}"/>
                </a:ext>
              </a:extLst>
            </p:cNvPr>
            <p:cNvSpPr/>
            <p:nvPr/>
          </p:nvSpPr>
          <p:spPr>
            <a:xfrm>
              <a:off x="10144188" y="3722137"/>
              <a:ext cx="106075" cy="106014"/>
            </a:xfrm>
            <a:custGeom>
              <a:avLst/>
              <a:gdLst>
                <a:gd name="connsiteX0" fmla="*/ 111071 w 111070"/>
                <a:gd name="connsiteY0" fmla="*/ 55504 h 111007"/>
                <a:gd name="connsiteX1" fmla="*/ 55535 w 111070"/>
                <a:gd name="connsiteY1" fmla="*/ 111008 h 111007"/>
                <a:gd name="connsiteX2" fmla="*/ 0 w 111070"/>
                <a:gd name="connsiteY2" fmla="*/ 55504 h 111007"/>
                <a:gd name="connsiteX3" fmla="*/ 55535 w 111070"/>
                <a:gd name="connsiteY3" fmla="*/ 0 h 111007"/>
                <a:gd name="connsiteX4" fmla="*/ 111071 w 111070"/>
                <a:gd name="connsiteY4" fmla="*/ 55504 h 111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070" h="111007">
                  <a:moveTo>
                    <a:pt x="111071" y="55504"/>
                  </a:moveTo>
                  <a:cubicBezTo>
                    <a:pt x="111071" y="86158"/>
                    <a:pt x="86207" y="111008"/>
                    <a:pt x="55535" y="111008"/>
                  </a:cubicBezTo>
                  <a:cubicBezTo>
                    <a:pt x="24864" y="111008"/>
                    <a:pt x="0" y="86158"/>
                    <a:pt x="0" y="55504"/>
                  </a:cubicBezTo>
                  <a:cubicBezTo>
                    <a:pt x="0" y="24850"/>
                    <a:pt x="24864" y="0"/>
                    <a:pt x="55535" y="0"/>
                  </a:cubicBezTo>
                  <a:cubicBezTo>
                    <a:pt x="86207" y="0"/>
                    <a:pt x="111071" y="24850"/>
                    <a:pt x="111071" y="55504"/>
                  </a:cubicBezTo>
                  <a:close/>
                </a:path>
              </a:pathLst>
            </a:custGeom>
            <a:gradFill>
              <a:gsLst>
                <a:gs pos="69000">
                  <a:schemeClr val="accent4"/>
                </a:gs>
                <a:gs pos="0">
                  <a:schemeClr val="accent4">
                    <a:lumMod val="20000"/>
                    <a:lumOff val="80000"/>
                  </a:schemeClr>
                </a:gs>
              </a:gsLst>
              <a:path path="shape">
                <a:fillToRect l="50000" t="50000" r="50000" b="50000"/>
              </a:path>
            </a:gradFill>
            <a:ln w="12707" cap="flat">
              <a:solidFill>
                <a:schemeClr val="accent4"/>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1" name="Freeform: Shape 30">
              <a:extLst>
                <a:ext uri="{FF2B5EF4-FFF2-40B4-BE49-F238E27FC236}">
                  <a16:creationId xmlns:a16="http://schemas.microsoft.com/office/drawing/2014/main" id="{3F562ECD-2E04-E8F2-2A79-3E36BAA5ED01}"/>
                </a:ext>
              </a:extLst>
            </p:cNvPr>
            <p:cNvSpPr/>
            <p:nvPr/>
          </p:nvSpPr>
          <p:spPr>
            <a:xfrm>
              <a:off x="10314044" y="4154440"/>
              <a:ext cx="106075" cy="106014"/>
            </a:xfrm>
            <a:custGeom>
              <a:avLst/>
              <a:gdLst>
                <a:gd name="connsiteX0" fmla="*/ 111071 w 111070"/>
                <a:gd name="connsiteY0" fmla="*/ 55504 h 111007"/>
                <a:gd name="connsiteX1" fmla="*/ 55536 w 111070"/>
                <a:gd name="connsiteY1" fmla="*/ 111007 h 111007"/>
                <a:gd name="connsiteX2" fmla="*/ 0 w 111070"/>
                <a:gd name="connsiteY2" fmla="*/ 55504 h 111007"/>
                <a:gd name="connsiteX3" fmla="*/ 55536 w 111070"/>
                <a:gd name="connsiteY3" fmla="*/ 0 h 111007"/>
                <a:gd name="connsiteX4" fmla="*/ 111071 w 111070"/>
                <a:gd name="connsiteY4" fmla="*/ 55504 h 111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070" h="111007">
                  <a:moveTo>
                    <a:pt x="111071" y="55504"/>
                  </a:moveTo>
                  <a:cubicBezTo>
                    <a:pt x="111071" y="86158"/>
                    <a:pt x="86207" y="111007"/>
                    <a:pt x="55536" y="111007"/>
                  </a:cubicBezTo>
                  <a:cubicBezTo>
                    <a:pt x="24864" y="111007"/>
                    <a:pt x="0" y="86158"/>
                    <a:pt x="0" y="55504"/>
                  </a:cubicBezTo>
                  <a:cubicBezTo>
                    <a:pt x="0" y="24850"/>
                    <a:pt x="24864" y="0"/>
                    <a:pt x="55536" y="0"/>
                  </a:cubicBezTo>
                  <a:cubicBezTo>
                    <a:pt x="86207" y="0"/>
                    <a:pt x="111071" y="24850"/>
                    <a:pt x="111071" y="55504"/>
                  </a:cubicBezTo>
                  <a:close/>
                </a:path>
              </a:pathLst>
            </a:custGeom>
            <a:gradFill>
              <a:gsLst>
                <a:gs pos="69000">
                  <a:schemeClr val="accent4"/>
                </a:gs>
                <a:gs pos="0">
                  <a:schemeClr val="accent4">
                    <a:lumMod val="20000"/>
                    <a:lumOff val="80000"/>
                  </a:schemeClr>
                </a:gs>
              </a:gsLst>
              <a:path path="shape">
                <a:fillToRect l="50000" t="50000" r="50000" b="50000"/>
              </a:path>
            </a:gradFill>
            <a:ln w="12707" cap="flat">
              <a:solidFill>
                <a:schemeClr val="accent4"/>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2" name="Freeform: Shape 31">
              <a:extLst>
                <a:ext uri="{FF2B5EF4-FFF2-40B4-BE49-F238E27FC236}">
                  <a16:creationId xmlns:a16="http://schemas.microsoft.com/office/drawing/2014/main" id="{162B9D07-467C-86A5-5397-01332170FB8F}"/>
                </a:ext>
              </a:extLst>
            </p:cNvPr>
            <p:cNvSpPr/>
            <p:nvPr/>
          </p:nvSpPr>
          <p:spPr>
            <a:xfrm>
              <a:off x="10354938" y="3754321"/>
              <a:ext cx="106075" cy="106014"/>
            </a:xfrm>
            <a:custGeom>
              <a:avLst/>
              <a:gdLst>
                <a:gd name="connsiteX0" fmla="*/ 111071 w 111070"/>
                <a:gd name="connsiteY0" fmla="*/ 55504 h 111007"/>
                <a:gd name="connsiteX1" fmla="*/ 55535 w 111070"/>
                <a:gd name="connsiteY1" fmla="*/ 111007 h 111007"/>
                <a:gd name="connsiteX2" fmla="*/ 0 w 111070"/>
                <a:gd name="connsiteY2" fmla="*/ 55504 h 111007"/>
                <a:gd name="connsiteX3" fmla="*/ 55535 w 111070"/>
                <a:gd name="connsiteY3" fmla="*/ 0 h 111007"/>
                <a:gd name="connsiteX4" fmla="*/ 111071 w 111070"/>
                <a:gd name="connsiteY4" fmla="*/ 55504 h 111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070" h="111007">
                  <a:moveTo>
                    <a:pt x="111071" y="55504"/>
                  </a:moveTo>
                  <a:cubicBezTo>
                    <a:pt x="111071" y="86158"/>
                    <a:pt x="86206" y="111007"/>
                    <a:pt x="55535" y="111007"/>
                  </a:cubicBezTo>
                  <a:cubicBezTo>
                    <a:pt x="24864" y="111007"/>
                    <a:pt x="0" y="86158"/>
                    <a:pt x="0" y="55504"/>
                  </a:cubicBezTo>
                  <a:cubicBezTo>
                    <a:pt x="0" y="24850"/>
                    <a:pt x="24864" y="0"/>
                    <a:pt x="55535" y="0"/>
                  </a:cubicBezTo>
                  <a:cubicBezTo>
                    <a:pt x="86207" y="0"/>
                    <a:pt x="111071" y="24850"/>
                    <a:pt x="111071" y="55504"/>
                  </a:cubicBezTo>
                  <a:close/>
                </a:path>
              </a:pathLst>
            </a:custGeom>
            <a:gradFill>
              <a:gsLst>
                <a:gs pos="69000">
                  <a:schemeClr val="accent4"/>
                </a:gs>
                <a:gs pos="0">
                  <a:schemeClr val="accent4">
                    <a:lumMod val="20000"/>
                    <a:lumOff val="80000"/>
                  </a:schemeClr>
                </a:gs>
              </a:gsLst>
              <a:path path="shape">
                <a:fillToRect l="50000" t="50000" r="50000" b="50000"/>
              </a:path>
            </a:gradFill>
            <a:ln w="12707" cap="flat">
              <a:solidFill>
                <a:schemeClr val="accent4"/>
              </a:solid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AE39E7DE-3A7F-1CED-12C6-4B06AA8DEED7}"/>
                </a:ext>
              </a:extLst>
            </p:cNvPr>
            <p:cNvSpPr/>
            <p:nvPr/>
          </p:nvSpPr>
          <p:spPr>
            <a:xfrm>
              <a:off x="10234860" y="4318009"/>
              <a:ext cx="106075" cy="106014"/>
            </a:xfrm>
            <a:custGeom>
              <a:avLst/>
              <a:gdLst>
                <a:gd name="connsiteX0" fmla="*/ 111071 w 111070"/>
                <a:gd name="connsiteY0" fmla="*/ 55504 h 111007"/>
                <a:gd name="connsiteX1" fmla="*/ 55536 w 111070"/>
                <a:gd name="connsiteY1" fmla="*/ 111007 h 111007"/>
                <a:gd name="connsiteX2" fmla="*/ 0 w 111070"/>
                <a:gd name="connsiteY2" fmla="*/ 55504 h 111007"/>
                <a:gd name="connsiteX3" fmla="*/ 55536 w 111070"/>
                <a:gd name="connsiteY3" fmla="*/ 0 h 111007"/>
                <a:gd name="connsiteX4" fmla="*/ 111071 w 111070"/>
                <a:gd name="connsiteY4" fmla="*/ 55504 h 111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070" h="111007">
                  <a:moveTo>
                    <a:pt x="111071" y="55504"/>
                  </a:moveTo>
                  <a:cubicBezTo>
                    <a:pt x="111071" y="86158"/>
                    <a:pt x="86207" y="111007"/>
                    <a:pt x="55536" y="111007"/>
                  </a:cubicBezTo>
                  <a:cubicBezTo>
                    <a:pt x="24864" y="111007"/>
                    <a:pt x="0" y="86158"/>
                    <a:pt x="0" y="55504"/>
                  </a:cubicBezTo>
                  <a:cubicBezTo>
                    <a:pt x="0" y="24850"/>
                    <a:pt x="24864" y="0"/>
                    <a:pt x="55536" y="0"/>
                  </a:cubicBezTo>
                  <a:cubicBezTo>
                    <a:pt x="86207" y="0"/>
                    <a:pt x="111071" y="24850"/>
                    <a:pt x="111071" y="55504"/>
                  </a:cubicBezTo>
                  <a:close/>
                </a:path>
              </a:pathLst>
            </a:custGeom>
            <a:gradFill>
              <a:gsLst>
                <a:gs pos="69000">
                  <a:schemeClr val="accent4"/>
                </a:gs>
                <a:gs pos="0">
                  <a:schemeClr val="accent4">
                    <a:lumMod val="20000"/>
                    <a:lumOff val="80000"/>
                  </a:schemeClr>
                </a:gs>
              </a:gsLst>
              <a:path path="shape">
                <a:fillToRect l="50000" t="50000" r="50000" b="50000"/>
              </a:path>
            </a:gradFill>
            <a:ln w="12707" cap="flat">
              <a:solidFill>
                <a:schemeClr val="accent4"/>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4" name="Freeform: Shape 33">
              <a:extLst>
                <a:ext uri="{FF2B5EF4-FFF2-40B4-BE49-F238E27FC236}">
                  <a16:creationId xmlns:a16="http://schemas.microsoft.com/office/drawing/2014/main" id="{4752A631-5DCC-C442-77A0-913D182C95DA}"/>
                </a:ext>
              </a:extLst>
            </p:cNvPr>
            <p:cNvSpPr/>
            <p:nvPr/>
          </p:nvSpPr>
          <p:spPr>
            <a:xfrm>
              <a:off x="9138818" y="4348723"/>
              <a:ext cx="2755684" cy="991785"/>
            </a:xfrm>
            <a:custGeom>
              <a:avLst/>
              <a:gdLst>
                <a:gd name="connsiteX0" fmla="*/ 2854994 w 2885460"/>
                <a:gd name="connsiteY0" fmla="*/ 274109 h 1038492"/>
                <a:gd name="connsiteX1" fmla="*/ 2644148 w 2885460"/>
                <a:gd name="connsiteY1" fmla="*/ 119827 h 1038492"/>
                <a:gd name="connsiteX2" fmla="*/ 2518017 w 2885460"/>
                <a:gd name="connsiteY2" fmla="*/ 117945 h 1038492"/>
                <a:gd name="connsiteX3" fmla="*/ 2455892 w 2885460"/>
                <a:gd name="connsiteY3" fmla="*/ 129235 h 1038492"/>
                <a:gd name="connsiteX4" fmla="*/ 2320347 w 2885460"/>
                <a:gd name="connsiteY4" fmla="*/ 18227 h 1038492"/>
                <a:gd name="connsiteX5" fmla="*/ 2128327 w 2885460"/>
                <a:gd name="connsiteY5" fmla="*/ 18227 h 1038492"/>
                <a:gd name="connsiteX6" fmla="*/ 2165978 w 2885460"/>
                <a:gd name="connsiteY6" fmla="*/ 157457 h 1038492"/>
                <a:gd name="connsiteX7" fmla="*/ 2305287 w 2885460"/>
                <a:gd name="connsiteY7" fmla="*/ 388879 h 1038492"/>
                <a:gd name="connsiteX8" fmla="*/ 2307170 w 2885460"/>
                <a:gd name="connsiteY8" fmla="*/ 473545 h 1038492"/>
                <a:gd name="connsiteX9" fmla="*/ 2241280 w 2885460"/>
                <a:gd name="connsiteY9" fmla="*/ 291042 h 1038492"/>
                <a:gd name="connsiteX10" fmla="*/ 2002196 w 2885460"/>
                <a:gd name="connsiteY10" fmla="*/ 70909 h 1038492"/>
                <a:gd name="connsiteX11" fmla="*/ 1778171 w 2885460"/>
                <a:gd name="connsiteY11" fmla="*/ 65264 h 1038492"/>
                <a:gd name="connsiteX12" fmla="*/ 1795114 w 2885460"/>
                <a:gd name="connsiteY12" fmla="*/ 317383 h 1038492"/>
                <a:gd name="connsiteX13" fmla="*/ 1940071 w 2885460"/>
                <a:gd name="connsiteY13" fmla="*/ 471664 h 1038492"/>
                <a:gd name="connsiteX14" fmla="*/ 1941953 w 2885460"/>
                <a:gd name="connsiteY14" fmla="*/ 519022 h 1038492"/>
                <a:gd name="connsiteX15" fmla="*/ 1753697 w 2885460"/>
                <a:gd name="connsiteY15" fmla="*/ 324909 h 1038492"/>
                <a:gd name="connsiteX16" fmla="*/ 1636979 w 2885460"/>
                <a:gd name="connsiteY16" fmla="*/ 106657 h 1038492"/>
                <a:gd name="connsiteX17" fmla="*/ 1352713 w 2885460"/>
                <a:gd name="connsiteY17" fmla="*/ 153694 h 1038492"/>
                <a:gd name="connsiteX18" fmla="*/ 1338594 w 2885460"/>
                <a:gd name="connsiteY18" fmla="*/ 430271 h 1038492"/>
                <a:gd name="connsiteX19" fmla="*/ 1311296 w 2885460"/>
                <a:gd name="connsiteY19" fmla="*/ 560094 h 1038492"/>
                <a:gd name="connsiteX20" fmla="*/ 1271763 w 2885460"/>
                <a:gd name="connsiteY20" fmla="*/ 535635 h 1038492"/>
                <a:gd name="connsiteX21" fmla="*/ 1294354 w 2885460"/>
                <a:gd name="connsiteY21" fmla="*/ 330553 h 1038492"/>
                <a:gd name="connsiteX22" fmla="*/ 1205873 w 2885460"/>
                <a:gd name="connsiteY22" fmla="*/ 117945 h 1038492"/>
                <a:gd name="connsiteX23" fmla="*/ 959258 w 2885460"/>
                <a:gd name="connsiteY23" fmla="*/ 108538 h 1038492"/>
                <a:gd name="connsiteX24" fmla="*/ 855718 w 2885460"/>
                <a:gd name="connsiteY24" fmla="*/ 257176 h 1038492"/>
                <a:gd name="connsiteX25" fmla="*/ 910312 w 2885460"/>
                <a:gd name="connsiteY25" fmla="*/ 565738 h 1038492"/>
                <a:gd name="connsiteX26" fmla="*/ 859483 w 2885460"/>
                <a:gd name="connsiteY26" fmla="*/ 780227 h 1038492"/>
                <a:gd name="connsiteX27" fmla="*/ 808654 w 2885460"/>
                <a:gd name="connsiteY27" fmla="*/ 778345 h 1038492"/>
                <a:gd name="connsiteX28" fmla="*/ 867013 w 2885460"/>
                <a:gd name="connsiteY28" fmla="*/ 541279 h 1038492"/>
                <a:gd name="connsiteX29" fmla="*/ 814301 w 2885460"/>
                <a:gd name="connsiteY29" fmla="*/ 236479 h 1038492"/>
                <a:gd name="connsiteX30" fmla="*/ 658049 w 2885460"/>
                <a:gd name="connsiteY30" fmla="*/ 61501 h 1038492"/>
                <a:gd name="connsiteX31" fmla="*/ 449085 w 2885460"/>
                <a:gd name="connsiteY31" fmla="*/ 91605 h 1038492"/>
                <a:gd name="connsiteX32" fmla="*/ 418965 w 2885460"/>
                <a:gd name="connsiteY32" fmla="*/ 292924 h 1038492"/>
                <a:gd name="connsiteX33" fmla="*/ 392608 w 2885460"/>
                <a:gd name="connsiteY33" fmla="*/ 507412 h 1038492"/>
                <a:gd name="connsiteX34" fmla="*/ 400139 w 2885460"/>
                <a:gd name="connsiteY34" fmla="*/ 242124 h 1038492"/>
                <a:gd name="connsiteX35" fmla="*/ 270242 w 2885460"/>
                <a:gd name="connsiteY35" fmla="*/ 104776 h 1038492"/>
                <a:gd name="connsiteX36" fmla="*/ 70691 w 2885460"/>
                <a:gd name="connsiteY36" fmla="*/ 210138 h 1038492"/>
                <a:gd name="connsiteX37" fmla="*/ 19862 w 2885460"/>
                <a:gd name="connsiteY37" fmla="*/ 443442 h 1038492"/>
                <a:gd name="connsiteX38" fmla="*/ 127167 w 2885460"/>
                <a:gd name="connsiteY38" fmla="*/ 490479 h 1038492"/>
                <a:gd name="connsiteX39" fmla="*/ 204353 w 2885460"/>
                <a:gd name="connsiteY39" fmla="*/ 368183 h 1038492"/>
                <a:gd name="connsiteX40" fmla="*/ 277772 w 2885460"/>
                <a:gd name="connsiteY40" fmla="*/ 315502 h 1038492"/>
                <a:gd name="connsiteX41" fmla="*/ 202470 w 2885460"/>
                <a:gd name="connsiteY41" fmla="*/ 417102 h 1038492"/>
                <a:gd name="connsiteX42" fmla="*/ 179880 w 2885460"/>
                <a:gd name="connsiteY42" fmla="*/ 481071 h 1038492"/>
                <a:gd name="connsiteX43" fmla="*/ 81986 w 2885460"/>
                <a:gd name="connsiteY43" fmla="*/ 614657 h 1038492"/>
                <a:gd name="connsiteX44" fmla="*/ 250005 w 2885460"/>
                <a:gd name="connsiteY44" fmla="*/ 800924 h 1038492"/>
                <a:gd name="connsiteX45" fmla="*/ 439672 w 2885460"/>
                <a:gd name="connsiteY45" fmla="*/ 725664 h 1038492"/>
                <a:gd name="connsiteX46" fmla="*/ 650518 w 2885460"/>
                <a:gd name="connsiteY46" fmla="*/ 631590 h 1038492"/>
                <a:gd name="connsiteX47" fmla="*/ 710761 w 2885460"/>
                <a:gd name="connsiteY47" fmla="*/ 654167 h 1038492"/>
                <a:gd name="connsiteX48" fmla="*/ 541330 w 2885460"/>
                <a:gd name="connsiteY48" fmla="*/ 714375 h 1038492"/>
                <a:gd name="connsiteX49" fmla="*/ 377548 w 2885460"/>
                <a:gd name="connsiteY49" fmla="*/ 834789 h 1038492"/>
                <a:gd name="connsiteX50" fmla="*/ 577099 w 2885460"/>
                <a:gd name="connsiteY50" fmla="*/ 1017294 h 1038492"/>
                <a:gd name="connsiteX51" fmla="*/ 972436 w 2885460"/>
                <a:gd name="connsiteY51" fmla="*/ 972137 h 1038492"/>
                <a:gd name="connsiteX52" fmla="*/ 1064681 w 2885460"/>
                <a:gd name="connsiteY52" fmla="*/ 614657 h 1038492"/>
                <a:gd name="connsiteX53" fmla="*/ 1100450 w 2885460"/>
                <a:gd name="connsiteY53" fmla="*/ 362538 h 1038492"/>
                <a:gd name="connsiteX54" fmla="*/ 1117393 w 2885460"/>
                <a:gd name="connsiteY54" fmla="*/ 571521 h 1038492"/>
                <a:gd name="connsiteX55" fmla="*/ 1042090 w 2885460"/>
                <a:gd name="connsiteY55" fmla="*/ 881827 h 1038492"/>
                <a:gd name="connsiteX56" fmla="*/ 1096685 w 2885460"/>
                <a:gd name="connsiteY56" fmla="*/ 1028582 h 1038492"/>
                <a:gd name="connsiteX57" fmla="*/ 1275527 w 2885460"/>
                <a:gd name="connsiteY57" fmla="*/ 989071 h 1038492"/>
                <a:gd name="connsiteX58" fmla="*/ 1458136 w 2885460"/>
                <a:gd name="connsiteY58" fmla="*/ 934508 h 1038492"/>
                <a:gd name="connsiteX59" fmla="*/ 1412954 w 2885460"/>
                <a:gd name="connsiteY59" fmla="*/ 767057 h 1038492"/>
                <a:gd name="connsiteX60" fmla="*/ 1420484 w 2885460"/>
                <a:gd name="connsiteY60" fmla="*/ 703086 h 1038492"/>
                <a:gd name="connsiteX61" fmla="*/ 1458135 w 2885460"/>
                <a:gd name="connsiteY61" fmla="*/ 795279 h 1038492"/>
                <a:gd name="connsiteX62" fmla="*/ 1674629 w 2885460"/>
                <a:gd name="connsiteY62" fmla="*/ 925102 h 1038492"/>
                <a:gd name="connsiteX63" fmla="*/ 1876063 w 2885460"/>
                <a:gd name="connsiteY63" fmla="*/ 785871 h 1038492"/>
                <a:gd name="connsiteX64" fmla="*/ 1772523 w 2885460"/>
                <a:gd name="connsiteY64" fmla="*/ 627827 h 1038492"/>
                <a:gd name="connsiteX65" fmla="*/ 1780054 w 2885460"/>
                <a:gd name="connsiteY65" fmla="*/ 582671 h 1038492"/>
                <a:gd name="connsiteX66" fmla="*/ 1879242 w 2885460"/>
                <a:gd name="connsiteY66" fmla="*/ 699324 h 1038492"/>
                <a:gd name="connsiteX67" fmla="*/ 1915598 w 2885460"/>
                <a:gd name="connsiteY67" fmla="*/ 874302 h 1038492"/>
                <a:gd name="connsiteX68" fmla="*/ 2066202 w 2885460"/>
                <a:gd name="connsiteY68" fmla="*/ 947679 h 1038492"/>
                <a:gd name="connsiteX69" fmla="*/ 2218689 w 2885460"/>
                <a:gd name="connsiteY69" fmla="*/ 810331 h 1038492"/>
                <a:gd name="connsiteX70" fmla="*/ 2169743 w 2885460"/>
                <a:gd name="connsiteY70" fmla="*/ 571522 h 1038492"/>
                <a:gd name="connsiteX71" fmla="*/ 2103853 w 2885460"/>
                <a:gd name="connsiteY71" fmla="*/ 411457 h 1038492"/>
                <a:gd name="connsiteX72" fmla="*/ 2062437 w 2885460"/>
                <a:gd name="connsiteY72" fmla="*/ 323027 h 1038492"/>
                <a:gd name="connsiteX73" fmla="*/ 2165977 w 2885460"/>
                <a:gd name="connsiteY73" fmla="*/ 449086 h 1038492"/>
                <a:gd name="connsiteX74" fmla="*/ 2241279 w 2885460"/>
                <a:gd name="connsiteY74" fmla="*/ 782109 h 1038492"/>
                <a:gd name="connsiteX75" fmla="*/ 2502956 w 2885460"/>
                <a:gd name="connsiteY75" fmla="*/ 823502 h 1038492"/>
                <a:gd name="connsiteX76" fmla="*/ 2644147 w 2885460"/>
                <a:gd name="connsiteY76" fmla="*/ 672983 h 1038492"/>
                <a:gd name="connsiteX77" fmla="*/ 2593318 w 2885460"/>
                <a:gd name="connsiteY77" fmla="*/ 522464 h 1038492"/>
                <a:gd name="connsiteX78" fmla="*/ 2455891 w 2885460"/>
                <a:gd name="connsiteY78" fmla="*/ 413338 h 1038492"/>
                <a:gd name="connsiteX79" fmla="*/ 2463422 w 2885460"/>
                <a:gd name="connsiteY79" fmla="*/ 371945 h 1038492"/>
                <a:gd name="connsiteX80" fmla="*/ 2614026 w 2885460"/>
                <a:gd name="connsiteY80" fmla="*/ 518702 h 1038492"/>
                <a:gd name="connsiteX81" fmla="*/ 2819225 w 2885460"/>
                <a:gd name="connsiteY81" fmla="*/ 554450 h 1038492"/>
                <a:gd name="connsiteX82" fmla="*/ 2854994 w 2885460"/>
                <a:gd name="connsiteY82" fmla="*/ 274109 h 1038492"/>
                <a:gd name="connsiteX83" fmla="*/ 646755 w 2885460"/>
                <a:gd name="connsiteY83" fmla="*/ 338072 h 1038492"/>
                <a:gd name="connsiteX84" fmla="*/ 612124 w 2885460"/>
                <a:gd name="connsiteY84" fmla="*/ 451452 h 1038492"/>
                <a:gd name="connsiteX85" fmla="*/ 583774 w 2885460"/>
                <a:gd name="connsiteY85" fmla="*/ 507806 h 1038492"/>
                <a:gd name="connsiteX86" fmla="*/ 551070 w 2885460"/>
                <a:gd name="connsiteY86" fmla="*/ 537234 h 1038492"/>
                <a:gd name="connsiteX87" fmla="*/ 554898 w 2885460"/>
                <a:gd name="connsiteY87" fmla="*/ 495587 h 1038492"/>
                <a:gd name="connsiteX88" fmla="*/ 583469 w 2885460"/>
                <a:gd name="connsiteY88" fmla="*/ 425650 h 1038492"/>
                <a:gd name="connsiteX89" fmla="*/ 607002 w 2885460"/>
                <a:gd name="connsiteY89" fmla="*/ 319751 h 1038492"/>
                <a:gd name="connsiteX90" fmla="*/ 609365 w 2885460"/>
                <a:gd name="connsiteY90" fmla="*/ 220589 h 1038492"/>
                <a:gd name="connsiteX91" fmla="*/ 646760 w 2885460"/>
                <a:gd name="connsiteY91" fmla="*/ 181920 h 1038492"/>
                <a:gd name="connsiteX92" fmla="*/ 646755 w 2885460"/>
                <a:gd name="connsiteY92" fmla="*/ 338072 h 1038492"/>
                <a:gd name="connsiteX93" fmla="*/ 1616271 w 2885460"/>
                <a:gd name="connsiteY93" fmla="*/ 704968 h 1038492"/>
                <a:gd name="connsiteX94" fmla="*/ 1544734 w 2885460"/>
                <a:gd name="connsiteY94" fmla="*/ 603368 h 1038492"/>
                <a:gd name="connsiteX95" fmla="*/ 1484492 w 2885460"/>
                <a:gd name="connsiteY95" fmla="*/ 420864 h 1038492"/>
                <a:gd name="connsiteX96" fmla="*/ 1475079 w 2885460"/>
                <a:gd name="connsiteY96" fmla="*/ 309857 h 1038492"/>
                <a:gd name="connsiteX97" fmla="*/ 1539086 w 2885460"/>
                <a:gd name="connsiteY97" fmla="*/ 347487 h 1038492"/>
                <a:gd name="connsiteX98" fmla="*/ 1574854 w 2885460"/>
                <a:gd name="connsiteY98" fmla="*/ 499887 h 1038492"/>
                <a:gd name="connsiteX99" fmla="*/ 1636978 w 2885460"/>
                <a:gd name="connsiteY99" fmla="*/ 646642 h 1038492"/>
                <a:gd name="connsiteX100" fmla="*/ 1616271 w 2885460"/>
                <a:gd name="connsiteY100" fmla="*/ 704968 h 103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885460" h="1038492">
                  <a:moveTo>
                    <a:pt x="2854994" y="274109"/>
                  </a:moveTo>
                  <a:cubicBezTo>
                    <a:pt x="2809813" y="221427"/>
                    <a:pt x="2689329" y="136760"/>
                    <a:pt x="2644148" y="119827"/>
                  </a:cubicBezTo>
                  <a:cubicBezTo>
                    <a:pt x="2598966" y="102894"/>
                    <a:pt x="2551902" y="78435"/>
                    <a:pt x="2518017" y="117945"/>
                  </a:cubicBezTo>
                  <a:cubicBezTo>
                    <a:pt x="2484130" y="157457"/>
                    <a:pt x="2459657" y="213901"/>
                    <a:pt x="2455892" y="129235"/>
                  </a:cubicBezTo>
                  <a:cubicBezTo>
                    <a:pt x="2452127" y="44568"/>
                    <a:pt x="2384355" y="38924"/>
                    <a:pt x="2320347" y="18227"/>
                  </a:cubicBezTo>
                  <a:cubicBezTo>
                    <a:pt x="2256341" y="-2469"/>
                    <a:pt x="2167860" y="-9995"/>
                    <a:pt x="2128327" y="18227"/>
                  </a:cubicBezTo>
                  <a:cubicBezTo>
                    <a:pt x="2088793" y="46450"/>
                    <a:pt x="2090676" y="85960"/>
                    <a:pt x="2165978" y="157457"/>
                  </a:cubicBezTo>
                  <a:cubicBezTo>
                    <a:pt x="2241280" y="228953"/>
                    <a:pt x="2295874" y="347486"/>
                    <a:pt x="2305287" y="388879"/>
                  </a:cubicBezTo>
                  <a:cubicBezTo>
                    <a:pt x="2314700" y="430271"/>
                    <a:pt x="2318464" y="505531"/>
                    <a:pt x="2307170" y="473545"/>
                  </a:cubicBezTo>
                  <a:cubicBezTo>
                    <a:pt x="2295874" y="441560"/>
                    <a:pt x="2284579" y="358776"/>
                    <a:pt x="2241280" y="291042"/>
                  </a:cubicBezTo>
                  <a:cubicBezTo>
                    <a:pt x="2197982" y="223309"/>
                    <a:pt x="2058672" y="91605"/>
                    <a:pt x="2002196" y="70909"/>
                  </a:cubicBezTo>
                  <a:cubicBezTo>
                    <a:pt x="1945719" y="50212"/>
                    <a:pt x="1815822" y="16345"/>
                    <a:pt x="1778171" y="65264"/>
                  </a:cubicBezTo>
                  <a:cubicBezTo>
                    <a:pt x="1740520" y="114183"/>
                    <a:pt x="1700986" y="215783"/>
                    <a:pt x="1795114" y="317383"/>
                  </a:cubicBezTo>
                  <a:cubicBezTo>
                    <a:pt x="1889242" y="418983"/>
                    <a:pt x="1925011" y="458493"/>
                    <a:pt x="1940071" y="471664"/>
                  </a:cubicBezTo>
                  <a:cubicBezTo>
                    <a:pt x="1955131" y="484835"/>
                    <a:pt x="2021021" y="558853"/>
                    <a:pt x="1941953" y="519022"/>
                  </a:cubicBezTo>
                  <a:cubicBezTo>
                    <a:pt x="1862886" y="479190"/>
                    <a:pt x="1780054" y="392642"/>
                    <a:pt x="1753697" y="324909"/>
                  </a:cubicBezTo>
                  <a:cubicBezTo>
                    <a:pt x="1727343" y="257176"/>
                    <a:pt x="1719812" y="134878"/>
                    <a:pt x="1636979" y="106657"/>
                  </a:cubicBezTo>
                  <a:cubicBezTo>
                    <a:pt x="1554147" y="78435"/>
                    <a:pt x="1431780" y="48331"/>
                    <a:pt x="1352713" y="153694"/>
                  </a:cubicBezTo>
                  <a:cubicBezTo>
                    <a:pt x="1273645" y="259056"/>
                    <a:pt x="1320710" y="371945"/>
                    <a:pt x="1338594" y="430271"/>
                  </a:cubicBezTo>
                  <a:cubicBezTo>
                    <a:pt x="1356478" y="488598"/>
                    <a:pt x="1350830" y="522464"/>
                    <a:pt x="1311296" y="560094"/>
                  </a:cubicBezTo>
                  <a:cubicBezTo>
                    <a:pt x="1271763" y="597724"/>
                    <a:pt x="1228464" y="631590"/>
                    <a:pt x="1271763" y="535635"/>
                  </a:cubicBezTo>
                  <a:cubicBezTo>
                    <a:pt x="1315062" y="439679"/>
                    <a:pt x="1298119" y="402050"/>
                    <a:pt x="1294354" y="330553"/>
                  </a:cubicBezTo>
                  <a:cubicBezTo>
                    <a:pt x="1290589" y="259057"/>
                    <a:pt x="1316944" y="132998"/>
                    <a:pt x="1205873" y="117945"/>
                  </a:cubicBezTo>
                  <a:cubicBezTo>
                    <a:pt x="1094803" y="102894"/>
                    <a:pt x="1006322" y="99131"/>
                    <a:pt x="959258" y="108538"/>
                  </a:cubicBezTo>
                  <a:cubicBezTo>
                    <a:pt x="892954" y="126018"/>
                    <a:pt x="849108" y="188962"/>
                    <a:pt x="855718" y="257176"/>
                  </a:cubicBezTo>
                  <a:cubicBezTo>
                    <a:pt x="861365" y="343724"/>
                    <a:pt x="900899" y="471664"/>
                    <a:pt x="910312" y="565738"/>
                  </a:cubicBezTo>
                  <a:cubicBezTo>
                    <a:pt x="919724" y="659812"/>
                    <a:pt x="904664" y="738835"/>
                    <a:pt x="859483" y="780227"/>
                  </a:cubicBezTo>
                  <a:cubicBezTo>
                    <a:pt x="814301" y="821619"/>
                    <a:pt x="748412" y="857367"/>
                    <a:pt x="808654" y="778345"/>
                  </a:cubicBezTo>
                  <a:cubicBezTo>
                    <a:pt x="868895" y="699324"/>
                    <a:pt x="900899" y="684271"/>
                    <a:pt x="867013" y="541279"/>
                  </a:cubicBezTo>
                  <a:cubicBezTo>
                    <a:pt x="833127" y="398286"/>
                    <a:pt x="825597" y="283516"/>
                    <a:pt x="814301" y="236479"/>
                  </a:cubicBezTo>
                  <a:cubicBezTo>
                    <a:pt x="803006" y="189442"/>
                    <a:pt x="761590" y="87842"/>
                    <a:pt x="658049" y="61501"/>
                  </a:cubicBezTo>
                  <a:cubicBezTo>
                    <a:pt x="554508" y="35160"/>
                    <a:pt x="471676" y="53976"/>
                    <a:pt x="449085" y="91605"/>
                  </a:cubicBezTo>
                  <a:cubicBezTo>
                    <a:pt x="426495" y="129235"/>
                    <a:pt x="415199" y="193205"/>
                    <a:pt x="418965" y="292924"/>
                  </a:cubicBezTo>
                  <a:cubicBezTo>
                    <a:pt x="422729" y="392642"/>
                    <a:pt x="437790" y="518702"/>
                    <a:pt x="392608" y="507412"/>
                  </a:cubicBezTo>
                  <a:cubicBezTo>
                    <a:pt x="347427" y="496124"/>
                    <a:pt x="409551" y="287279"/>
                    <a:pt x="400139" y="242124"/>
                  </a:cubicBezTo>
                  <a:cubicBezTo>
                    <a:pt x="390726" y="196968"/>
                    <a:pt x="405786" y="101012"/>
                    <a:pt x="270242" y="104776"/>
                  </a:cubicBezTo>
                  <a:cubicBezTo>
                    <a:pt x="236317" y="105717"/>
                    <a:pt x="110225" y="146168"/>
                    <a:pt x="70691" y="210138"/>
                  </a:cubicBezTo>
                  <a:cubicBezTo>
                    <a:pt x="31157" y="274109"/>
                    <a:pt x="-32850" y="386998"/>
                    <a:pt x="19862" y="443442"/>
                  </a:cubicBezTo>
                  <a:cubicBezTo>
                    <a:pt x="72574" y="499886"/>
                    <a:pt x="100812" y="507412"/>
                    <a:pt x="127167" y="490479"/>
                  </a:cubicBezTo>
                  <a:cubicBezTo>
                    <a:pt x="153524" y="473545"/>
                    <a:pt x="174232" y="409576"/>
                    <a:pt x="204353" y="368183"/>
                  </a:cubicBezTo>
                  <a:cubicBezTo>
                    <a:pt x="234473" y="326790"/>
                    <a:pt x="266477" y="292924"/>
                    <a:pt x="277772" y="315502"/>
                  </a:cubicBezTo>
                  <a:cubicBezTo>
                    <a:pt x="289068" y="338079"/>
                    <a:pt x="210000" y="385116"/>
                    <a:pt x="202470" y="417102"/>
                  </a:cubicBezTo>
                  <a:cubicBezTo>
                    <a:pt x="194940" y="449086"/>
                    <a:pt x="221295" y="449086"/>
                    <a:pt x="179880" y="481071"/>
                  </a:cubicBezTo>
                  <a:cubicBezTo>
                    <a:pt x="138463" y="513057"/>
                    <a:pt x="51865" y="528109"/>
                    <a:pt x="81986" y="614657"/>
                  </a:cubicBezTo>
                  <a:cubicBezTo>
                    <a:pt x="112107" y="701205"/>
                    <a:pt x="199646" y="785871"/>
                    <a:pt x="250005" y="800924"/>
                  </a:cubicBezTo>
                  <a:cubicBezTo>
                    <a:pt x="300363" y="815976"/>
                    <a:pt x="326719" y="814094"/>
                    <a:pt x="439672" y="725664"/>
                  </a:cubicBezTo>
                  <a:cubicBezTo>
                    <a:pt x="552626" y="637233"/>
                    <a:pt x="610985" y="640998"/>
                    <a:pt x="650518" y="631590"/>
                  </a:cubicBezTo>
                  <a:cubicBezTo>
                    <a:pt x="690053" y="622182"/>
                    <a:pt x="780415" y="616538"/>
                    <a:pt x="710761" y="654167"/>
                  </a:cubicBezTo>
                  <a:cubicBezTo>
                    <a:pt x="641106" y="691798"/>
                    <a:pt x="624163" y="701205"/>
                    <a:pt x="541330" y="714375"/>
                  </a:cubicBezTo>
                  <a:cubicBezTo>
                    <a:pt x="458498" y="727545"/>
                    <a:pt x="379430" y="808449"/>
                    <a:pt x="377548" y="834789"/>
                  </a:cubicBezTo>
                  <a:cubicBezTo>
                    <a:pt x="375666" y="861130"/>
                    <a:pt x="292833" y="987189"/>
                    <a:pt x="577099" y="1017294"/>
                  </a:cubicBezTo>
                  <a:cubicBezTo>
                    <a:pt x="861365" y="1047398"/>
                    <a:pt x="900899" y="1054923"/>
                    <a:pt x="972436" y="972137"/>
                  </a:cubicBezTo>
                  <a:cubicBezTo>
                    <a:pt x="1043974" y="889353"/>
                    <a:pt x="1066564" y="727545"/>
                    <a:pt x="1064681" y="614657"/>
                  </a:cubicBezTo>
                  <a:cubicBezTo>
                    <a:pt x="1062799" y="501767"/>
                    <a:pt x="1042091" y="349367"/>
                    <a:pt x="1100450" y="362538"/>
                  </a:cubicBezTo>
                  <a:cubicBezTo>
                    <a:pt x="1158809" y="375708"/>
                    <a:pt x="1130571" y="481349"/>
                    <a:pt x="1117393" y="571521"/>
                  </a:cubicBezTo>
                  <a:cubicBezTo>
                    <a:pt x="1104215" y="661693"/>
                    <a:pt x="1049621" y="829145"/>
                    <a:pt x="1042090" y="881827"/>
                  </a:cubicBezTo>
                  <a:cubicBezTo>
                    <a:pt x="1034560" y="934508"/>
                    <a:pt x="1013852" y="1004124"/>
                    <a:pt x="1096685" y="1028582"/>
                  </a:cubicBezTo>
                  <a:cubicBezTo>
                    <a:pt x="1179517" y="1053041"/>
                    <a:pt x="1190813" y="990953"/>
                    <a:pt x="1275527" y="989071"/>
                  </a:cubicBezTo>
                  <a:cubicBezTo>
                    <a:pt x="1360242" y="987189"/>
                    <a:pt x="1458136" y="987189"/>
                    <a:pt x="1458136" y="934508"/>
                  </a:cubicBezTo>
                  <a:cubicBezTo>
                    <a:pt x="1458136" y="881827"/>
                    <a:pt x="1433662" y="797160"/>
                    <a:pt x="1412954" y="767057"/>
                  </a:cubicBezTo>
                  <a:cubicBezTo>
                    <a:pt x="1392246" y="736953"/>
                    <a:pt x="1409189" y="703086"/>
                    <a:pt x="1420484" y="703086"/>
                  </a:cubicBezTo>
                  <a:cubicBezTo>
                    <a:pt x="1431780" y="703086"/>
                    <a:pt x="1444958" y="716257"/>
                    <a:pt x="1458135" y="795279"/>
                  </a:cubicBezTo>
                  <a:cubicBezTo>
                    <a:pt x="1471313" y="874302"/>
                    <a:pt x="1492021" y="964612"/>
                    <a:pt x="1674629" y="925102"/>
                  </a:cubicBezTo>
                  <a:cubicBezTo>
                    <a:pt x="1857238" y="885589"/>
                    <a:pt x="1891123" y="883708"/>
                    <a:pt x="1876063" y="785871"/>
                  </a:cubicBezTo>
                  <a:cubicBezTo>
                    <a:pt x="1861003" y="688034"/>
                    <a:pt x="1787584" y="640998"/>
                    <a:pt x="1772523" y="627827"/>
                  </a:cubicBezTo>
                  <a:cubicBezTo>
                    <a:pt x="1757463" y="614657"/>
                    <a:pt x="1721694" y="558212"/>
                    <a:pt x="1780054" y="582671"/>
                  </a:cubicBezTo>
                  <a:cubicBezTo>
                    <a:pt x="1838413" y="607130"/>
                    <a:pt x="1871124" y="648524"/>
                    <a:pt x="1879242" y="699324"/>
                  </a:cubicBezTo>
                  <a:cubicBezTo>
                    <a:pt x="1887360" y="750124"/>
                    <a:pt x="1898654" y="847960"/>
                    <a:pt x="1915598" y="874302"/>
                  </a:cubicBezTo>
                  <a:cubicBezTo>
                    <a:pt x="1932540" y="900641"/>
                    <a:pt x="1943836" y="962731"/>
                    <a:pt x="2066202" y="947679"/>
                  </a:cubicBezTo>
                  <a:cubicBezTo>
                    <a:pt x="2188568" y="932627"/>
                    <a:pt x="2235632" y="919457"/>
                    <a:pt x="2218689" y="810331"/>
                  </a:cubicBezTo>
                  <a:cubicBezTo>
                    <a:pt x="2201746" y="701205"/>
                    <a:pt x="2175390" y="616816"/>
                    <a:pt x="2169743" y="571522"/>
                  </a:cubicBezTo>
                  <a:cubicBezTo>
                    <a:pt x="2164095" y="526227"/>
                    <a:pt x="2126444" y="434035"/>
                    <a:pt x="2103853" y="411457"/>
                  </a:cubicBezTo>
                  <a:cubicBezTo>
                    <a:pt x="2081262" y="388879"/>
                    <a:pt x="2030433" y="315502"/>
                    <a:pt x="2062437" y="323027"/>
                  </a:cubicBezTo>
                  <a:cubicBezTo>
                    <a:pt x="2094440" y="330553"/>
                    <a:pt x="2137739" y="355012"/>
                    <a:pt x="2165977" y="449086"/>
                  </a:cubicBezTo>
                  <a:cubicBezTo>
                    <a:pt x="2194216" y="543160"/>
                    <a:pt x="2201746" y="723783"/>
                    <a:pt x="2241279" y="782109"/>
                  </a:cubicBezTo>
                  <a:cubicBezTo>
                    <a:pt x="2280814" y="840435"/>
                    <a:pt x="2365529" y="926983"/>
                    <a:pt x="2502956" y="823502"/>
                  </a:cubicBezTo>
                  <a:cubicBezTo>
                    <a:pt x="2640382" y="720019"/>
                    <a:pt x="2632852" y="706850"/>
                    <a:pt x="2644147" y="672983"/>
                  </a:cubicBezTo>
                  <a:cubicBezTo>
                    <a:pt x="2659207" y="617154"/>
                    <a:pt x="2639149" y="557754"/>
                    <a:pt x="2593318" y="522464"/>
                  </a:cubicBezTo>
                  <a:cubicBezTo>
                    <a:pt x="2534959" y="479190"/>
                    <a:pt x="2484130" y="428390"/>
                    <a:pt x="2455891" y="413338"/>
                  </a:cubicBezTo>
                  <a:cubicBezTo>
                    <a:pt x="2427653" y="398286"/>
                    <a:pt x="2408828" y="334316"/>
                    <a:pt x="2463422" y="371945"/>
                  </a:cubicBezTo>
                  <a:cubicBezTo>
                    <a:pt x="2518016" y="409576"/>
                    <a:pt x="2578258" y="481071"/>
                    <a:pt x="2614026" y="518702"/>
                  </a:cubicBezTo>
                  <a:cubicBezTo>
                    <a:pt x="2649795" y="556331"/>
                    <a:pt x="2738275" y="654168"/>
                    <a:pt x="2819225" y="554450"/>
                  </a:cubicBezTo>
                  <a:cubicBezTo>
                    <a:pt x="2900175" y="454731"/>
                    <a:pt x="2900175" y="326790"/>
                    <a:pt x="2854994" y="274109"/>
                  </a:cubicBezTo>
                  <a:close/>
                  <a:moveTo>
                    <a:pt x="646755" y="338072"/>
                  </a:moveTo>
                  <a:cubicBezTo>
                    <a:pt x="638968" y="376911"/>
                    <a:pt x="627368" y="414888"/>
                    <a:pt x="612124" y="451452"/>
                  </a:cubicBezTo>
                  <a:cubicBezTo>
                    <a:pt x="603870" y="470814"/>
                    <a:pt x="594401" y="489636"/>
                    <a:pt x="583774" y="507806"/>
                  </a:cubicBezTo>
                  <a:cubicBezTo>
                    <a:pt x="580721" y="513025"/>
                    <a:pt x="552567" y="560358"/>
                    <a:pt x="551070" y="537234"/>
                  </a:cubicBezTo>
                  <a:cubicBezTo>
                    <a:pt x="550211" y="523238"/>
                    <a:pt x="551502" y="509193"/>
                    <a:pt x="554898" y="495587"/>
                  </a:cubicBezTo>
                  <a:cubicBezTo>
                    <a:pt x="562633" y="471584"/>
                    <a:pt x="572185" y="448205"/>
                    <a:pt x="583469" y="425650"/>
                  </a:cubicBezTo>
                  <a:cubicBezTo>
                    <a:pt x="597528" y="392022"/>
                    <a:pt x="605497" y="356165"/>
                    <a:pt x="607002" y="319751"/>
                  </a:cubicBezTo>
                  <a:cubicBezTo>
                    <a:pt x="608418" y="285910"/>
                    <a:pt x="602335" y="254255"/>
                    <a:pt x="609365" y="220589"/>
                  </a:cubicBezTo>
                  <a:cubicBezTo>
                    <a:pt x="612840" y="203949"/>
                    <a:pt x="622519" y="167766"/>
                    <a:pt x="646760" y="181920"/>
                  </a:cubicBezTo>
                  <a:cubicBezTo>
                    <a:pt x="669340" y="195104"/>
                    <a:pt x="656633" y="290719"/>
                    <a:pt x="646755" y="338072"/>
                  </a:cubicBezTo>
                  <a:close/>
                  <a:moveTo>
                    <a:pt x="1616271" y="704968"/>
                  </a:moveTo>
                  <a:cubicBezTo>
                    <a:pt x="1584268" y="704968"/>
                    <a:pt x="1557911" y="657931"/>
                    <a:pt x="1544734" y="603368"/>
                  </a:cubicBezTo>
                  <a:cubicBezTo>
                    <a:pt x="1531557" y="548805"/>
                    <a:pt x="1525908" y="496124"/>
                    <a:pt x="1484492" y="420864"/>
                  </a:cubicBezTo>
                  <a:cubicBezTo>
                    <a:pt x="1443076" y="345605"/>
                    <a:pt x="1450606" y="326790"/>
                    <a:pt x="1475079" y="309857"/>
                  </a:cubicBezTo>
                  <a:cubicBezTo>
                    <a:pt x="1499552" y="292924"/>
                    <a:pt x="1518378" y="323028"/>
                    <a:pt x="1539086" y="347487"/>
                  </a:cubicBezTo>
                  <a:cubicBezTo>
                    <a:pt x="1559793" y="371945"/>
                    <a:pt x="1561676" y="418983"/>
                    <a:pt x="1574854" y="499887"/>
                  </a:cubicBezTo>
                  <a:cubicBezTo>
                    <a:pt x="1574854" y="499887"/>
                    <a:pt x="1569206" y="569502"/>
                    <a:pt x="1636978" y="646642"/>
                  </a:cubicBezTo>
                  <a:cubicBezTo>
                    <a:pt x="1704752" y="723784"/>
                    <a:pt x="1648275" y="704968"/>
                    <a:pt x="1616271" y="704968"/>
                  </a:cubicBezTo>
                  <a:close/>
                </a:path>
              </a:pathLst>
            </a:custGeom>
            <a:gradFill>
              <a:gsLst>
                <a:gs pos="69000">
                  <a:schemeClr val="accent3">
                    <a:lumMod val="20000"/>
                    <a:lumOff val="80000"/>
                  </a:schemeClr>
                </a:gs>
                <a:gs pos="0">
                  <a:schemeClr val="accent3">
                    <a:lumMod val="40000"/>
                    <a:lumOff val="60000"/>
                  </a:schemeClr>
                </a:gs>
              </a:gsLst>
              <a:path path="shape">
                <a:fillToRect l="50000" t="50000" r="50000" b="50000"/>
              </a:path>
            </a:gradFill>
            <a:ln w="12707" cap="flat">
              <a:solidFill>
                <a:schemeClr val="accent3">
                  <a:lumMod val="60000"/>
                  <a:lumOff val="40000"/>
                </a:schemeClr>
              </a:solidFill>
              <a:prstDash val="solid"/>
              <a:miter/>
            </a:ln>
          </p:spPr>
          <p:txBody>
            <a:bodyPr rtlCol="0" anchor="ctr"/>
            <a:lstStyle/>
            <a:p>
              <a:endParaRPr lang="en-US" dirty="0"/>
            </a:p>
          </p:txBody>
        </p:sp>
        <p:sp>
          <p:nvSpPr>
            <p:cNvPr id="35" name="Oval 34">
              <a:extLst>
                <a:ext uri="{FF2B5EF4-FFF2-40B4-BE49-F238E27FC236}">
                  <a16:creationId xmlns:a16="http://schemas.microsoft.com/office/drawing/2014/main" id="{E3E76FB7-6748-260B-BF9C-71397B9017BA}"/>
                </a:ext>
              </a:extLst>
            </p:cNvPr>
            <p:cNvSpPr/>
            <p:nvPr/>
          </p:nvSpPr>
          <p:spPr>
            <a:xfrm>
              <a:off x="7556577" y="1693301"/>
              <a:ext cx="102629" cy="102629"/>
            </a:xfrm>
            <a:prstGeom prst="ellipse">
              <a:avLst/>
            </a:prstGeom>
            <a:gradFill flip="none" rotWithShape="1">
              <a:gsLst>
                <a:gs pos="0">
                  <a:srgbClr val="DFB2B2"/>
                </a:gs>
                <a:gs pos="100000">
                  <a:schemeClr val="accent5"/>
                </a:gs>
              </a:gsLst>
              <a:path path="shape">
                <a:fillToRect l="50000" t="50000" r="50000" b="50000"/>
              </a:path>
              <a:tileRect/>
            </a:gra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0877C0EF-202D-AF8A-5EA9-AD114CBC1E98}"/>
                </a:ext>
              </a:extLst>
            </p:cNvPr>
            <p:cNvSpPr/>
            <p:nvPr/>
          </p:nvSpPr>
          <p:spPr>
            <a:xfrm>
              <a:off x="10564207" y="2023745"/>
              <a:ext cx="160011" cy="424058"/>
            </a:xfrm>
            <a:custGeom>
              <a:avLst/>
              <a:gdLst>
                <a:gd name="connsiteX0" fmla="*/ 83687 w 167547"/>
                <a:gd name="connsiteY0" fmla="*/ 63853 h 444029"/>
                <a:gd name="connsiteX1" fmla="*/ -87 w 167547"/>
                <a:gd name="connsiteY1" fmla="*/ -224 h 444029"/>
                <a:gd name="connsiteX2" fmla="*/ -87 w 167547"/>
                <a:gd name="connsiteY2" fmla="*/ 395070 h 444029"/>
                <a:gd name="connsiteX3" fmla="*/ 2431 w 167547"/>
                <a:gd name="connsiteY3" fmla="*/ 395070 h 444029"/>
                <a:gd name="connsiteX4" fmla="*/ 83687 w 167547"/>
                <a:gd name="connsiteY4" fmla="*/ 443805 h 444029"/>
                <a:gd name="connsiteX5" fmla="*/ 164942 w 167547"/>
                <a:gd name="connsiteY5" fmla="*/ 395070 h 444029"/>
                <a:gd name="connsiteX6" fmla="*/ 167460 w 167547"/>
                <a:gd name="connsiteY6" fmla="*/ 395070 h 444029"/>
                <a:gd name="connsiteX7" fmla="*/ 167460 w 167547"/>
                <a:gd name="connsiteY7" fmla="*/ -224 h 444029"/>
                <a:gd name="connsiteX8" fmla="*/ 83687 w 167547"/>
                <a:gd name="connsiteY8" fmla="*/ 63853 h 44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7547" h="444029">
                  <a:moveTo>
                    <a:pt x="83687" y="63853"/>
                  </a:moveTo>
                  <a:cubicBezTo>
                    <a:pt x="37419" y="63853"/>
                    <a:pt x="-87" y="35165"/>
                    <a:pt x="-87" y="-224"/>
                  </a:cubicBezTo>
                  <a:lnTo>
                    <a:pt x="-87" y="395070"/>
                  </a:lnTo>
                  <a:lnTo>
                    <a:pt x="2431" y="395070"/>
                  </a:lnTo>
                  <a:cubicBezTo>
                    <a:pt x="11432" y="423036"/>
                    <a:pt x="44346" y="443805"/>
                    <a:pt x="83687" y="443805"/>
                  </a:cubicBezTo>
                  <a:cubicBezTo>
                    <a:pt x="123027" y="443805"/>
                    <a:pt x="155941" y="423035"/>
                    <a:pt x="164942" y="395070"/>
                  </a:cubicBezTo>
                  <a:lnTo>
                    <a:pt x="167460" y="395070"/>
                  </a:lnTo>
                  <a:lnTo>
                    <a:pt x="167460" y="-224"/>
                  </a:lnTo>
                  <a:cubicBezTo>
                    <a:pt x="167460" y="35164"/>
                    <a:pt x="129954" y="63853"/>
                    <a:pt x="83687" y="63853"/>
                  </a:cubicBezTo>
                  <a:close/>
                </a:path>
              </a:pathLst>
            </a:custGeom>
            <a:gradFill flip="none" rotWithShape="1">
              <a:gsLst>
                <a:gs pos="1770">
                  <a:schemeClr val="accent2">
                    <a:lumMod val="40000"/>
                    <a:lumOff val="60000"/>
                  </a:schemeClr>
                </a:gs>
                <a:gs pos="80000">
                  <a:schemeClr val="accent2"/>
                </a:gs>
              </a:gsLst>
              <a:lin ang="0" scaled="1"/>
              <a:tileRect/>
            </a:gradFill>
            <a:ln w="12707" cap="rnd">
              <a:solidFill>
                <a:schemeClr val="accent2"/>
              </a:solidFill>
              <a:prstDash val="solid"/>
              <a:round/>
            </a:ln>
          </p:spPr>
          <p:txBody>
            <a:bodyPr rtlCol="0" anchor="ctr"/>
            <a:lstStyle/>
            <a:p>
              <a:endParaRPr lang="en-US" dirty="0"/>
            </a:p>
          </p:txBody>
        </p:sp>
        <p:sp>
          <p:nvSpPr>
            <p:cNvPr id="37" name="Freeform: Shape 36">
              <a:extLst>
                <a:ext uri="{FF2B5EF4-FFF2-40B4-BE49-F238E27FC236}">
                  <a16:creationId xmlns:a16="http://schemas.microsoft.com/office/drawing/2014/main" id="{833122C9-A132-D4AC-8A45-B892971AE13E}"/>
                </a:ext>
              </a:extLst>
            </p:cNvPr>
            <p:cNvSpPr/>
            <p:nvPr/>
          </p:nvSpPr>
          <p:spPr>
            <a:xfrm>
              <a:off x="10173879" y="1744225"/>
              <a:ext cx="204041" cy="193178"/>
            </a:xfrm>
            <a:custGeom>
              <a:avLst/>
              <a:gdLst>
                <a:gd name="connsiteX0" fmla="*/ 337495 w 354014"/>
                <a:gd name="connsiteY0" fmla="*/ 230724 h 345767"/>
                <a:gd name="connsiteX1" fmla="*/ 280624 w 354014"/>
                <a:gd name="connsiteY1" fmla="*/ 194538 h 345767"/>
                <a:gd name="connsiteX2" fmla="*/ 281816 w 354014"/>
                <a:gd name="connsiteY2" fmla="*/ 186779 h 345767"/>
                <a:gd name="connsiteX3" fmla="*/ 353927 w 354014"/>
                <a:gd name="connsiteY3" fmla="*/ 174093 h 345767"/>
                <a:gd name="connsiteX4" fmla="*/ 281817 w 354014"/>
                <a:gd name="connsiteY4" fmla="*/ 161408 h 345767"/>
                <a:gd name="connsiteX5" fmla="*/ 280336 w 354014"/>
                <a:gd name="connsiteY5" fmla="*/ 152130 h 345767"/>
                <a:gd name="connsiteX6" fmla="*/ 339330 w 354014"/>
                <a:gd name="connsiteY6" fmla="*/ 114594 h 345767"/>
                <a:gd name="connsiteX7" fmla="*/ 272649 w 354014"/>
                <a:gd name="connsiteY7" fmla="*/ 129389 h 345767"/>
                <a:gd name="connsiteX8" fmla="*/ 267391 w 354014"/>
                <a:gd name="connsiteY8" fmla="*/ 119509 h 345767"/>
                <a:gd name="connsiteX9" fmla="*/ 307931 w 354014"/>
                <a:gd name="connsiteY9" fmla="*/ 61683 h 345767"/>
                <a:gd name="connsiteX10" fmla="*/ 252755 w 354014"/>
                <a:gd name="connsiteY10" fmla="*/ 100320 h 345767"/>
                <a:gd name="connsiteX11" fmla="*/ 239076 w 354014"/>
                <a:gd name="connsiteY11" fmla="*/ 88341 h 345767"/>
                <a:gd name="connsiteX12" fmla="*/ 253308 w 354014"/>
                <a:gd name="connsiteY12" fmla="*/ 24270 h 345767"/>
                <a:gd name="connsiteX13" fmla="*/ 219760 w 354014"/>
                <a:gd name="connsiteY13" fmla="*/ 76934 h 345767"/>
                <a:gd name="connsiteX14" fmla="*/ 187838 w 354014"/>
                <a:gd name="connsiteY14" fmla="*/ 68048 h 345767"/>
                <a:gd name="connsiteX15" fmla="*/ 175814 w 354014"/>
                <a:gd name="connsiteY15" fmla="*/ -224 h 345767"/>
                <a:gd name="connsiteX16" fmla="*/ 163790 w 354014"/>
                <a:gd name="connsiteY16" fmla="*/ 68048 h 345767"/>
                <a:gd name="connsiteX17" fmla="*/ 136657 w 354014"/>
                <a:gd name="connsiteY17" fmla="*/ 74889 h 345767"/>
                <a:gd name="connsiteX18" fmla="*/ 100532 w 354014"/>
                <a:gd name="connsiteY18" fmla="*/ 18179 h 345767"/>
                <a:gd name="connsiteX19" fmla="*/ 115608 w 354014"/>
                <a:gd name="connsiteY19" fmla="*/ 86054 h 345767"/>
                <a:gd name="connsiteX20" fmla="*/ 103446 w 354014"/>
                <a:gd name="connsiteY20" fmla="*/ 95882 h 345767"/>
                <a:gd name="connsiteX21" fmla="*/ 45909 w 354014"/>
                <a:gd name="connsiteY21" fmla="*/ 55591 h 345767"/>
                <a:gd name="connsiteX22" fmla="*/ 87251 w 354014"/>
                <a:gd name="connsiteY22" fmla="*/ 114564 h 345767"/>
                <a:gd name="connsiteX23" fmla="*/ 81856 w 354014"/>
                <a:gd name="connsiteY23" fmla="*/ 123444 h 345767"/>
                <a:gd name="connsiteX24" fmla="*/ 14510 w 354014"/>
                <a:gd name="connsiteY24" fmla="*/ 108502 h 345767"/>
                <a:gd name="connsiteX25" fmla="*/ 72960 w 354014"/>
                <a:gd name="connsiteY25" fmla="*/ 145692 h 345767"/>
                <a:gd name="connsiteX26" fmla="*/ 69750 w 354014"/>
                <a:gd name="connsiteY26" fmla="*/ 161808 h 345767"/>
                <a:gd name="connsiteX27" fmla="*/ -87 w 354014"/>
                <a:gd name="connsiteY27" fmla="*/ 174094 h 345767"/>
                <a:gd name="connsiteX28" fmla="*/ 69750 w 354014"/>
                <a:gd name="connsiteY28" fmla="*/ 186379 h 345767"/>
                <a:gd name="connsiteX29" fmla="*/ 72063 w 354014"/>
                <a:gd name="connsiteY29" fmla="*/ 199030 h 345767"/>
                <a:gd name="connsiteX30" fmla="*/ 12677 w 354014"/>
                <a:gd name="connsiteY30" fmla="*/ 236817 h 345767"/>
                <a:gd name="connsiteX31" fmla="*/ 80426 w 354014"/>
                <a:gd name="connsiteY31" fmla="*/ 221785 h 345767"/>
                <a:gd name="connsiteX32" fmla="*/ 85464 w 354014"/>
                <a:gd name="connsiteY32" fmla="*/ 230689 h 345767"/>
                <a:gd name="connsiteX33" fmla="*/ 44076 w 354014"/>
                <a:gd name="connsiteY33" fmla="*/ 289727 h 345767"/>
                <a:gd name="connsiteX34" fmla="*/ 100866 w 354014"/>
                <a:gd name="connsiteY34" fmla="*/ 249960 h 345767"/>
                <a:gd name="connsiteX35" fmla="*/ 113490 w 354014"/>
                <a:gd name="connsiteY35" fmla="*/ 260547 h 345767"/>
                <a:gd name="connsiteX36" fmla="*/ 98698 w 354014"/>
                <a:gd name="connsiteY36" fmla="*/ 327140 h 345767"/>
                <a:gd name="connsiteX37" fmla="*/ 133728 w 354014"/>
                <a:gd name="connsiteY37" fmla="*/ 272150 h 345767"/>
                <a:gd name="connsiteX38" fmla="*/ 162424 w 354014"/>
                <a:gd name="connsiteY38" fmla="*/ 279928 h 345767"/>
                <a:gd name="connsiteX39" fmla="*/ 173981 w 354014"/>
                <a:gd name="connsiteY39" fmla="*/ 345543 h 345767"/>
                <a:gd name="connsiteX40" fmla="*/ 185458 w 354014"/>
                <a:gd name="connsiteY40" fmla="*/ 280376 h 345767"/>
                <a:gd name="connsiteX41" fmla="*/ 219755 w 354014"/>
                <a:gd name="connsiteY41" fmla="*/ 271254 h 345767"/>
                <a:gd name="connsiteX42" fmla="*/ 251474 w 354014"/>
                <a:gd name="connsiteY42" fmla="*/ 321048 h 345767"/>
                <a:gd name="connsiteX43" fmla="*/ 238050 w 354014"/>
                <a:gd name="connsiteY43" fmla="*/ 260614 h 345767"/>
                <a:gd name="connsiteX44" fmla="*/ 253636 w 354014"/>
                <a:gd name="connsiteY44" fmla="*/ 246900 h 345767"/>
                <a:gd name="connsiteX45" fmla="*/ 306096 w 354014"/>
                <a:gd name="connsiteY45" fmla="*/ 283636 h 345767"/>
                <a:gd name="connsiteX46" fmla="*/ 267474 w 354014"/>
                <a:gd name="connsiteY46" fmla="*/ 228543 h 345767"/>
                <a:gd name="connsiteX47" fmla="*/ 273724 w 354014"/>
                <a:gd name="connsiteY47" fmla="*/ 216576 h 345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54014" h="345767">
                  <a:moveTo>
                    <a:pt x="337495" y="230724"/>
                  </a:moveTo>
                  <a:lnTo>
                    <a:pt x="280624" y="194538"/>
                  </a:lnTo>
                  <a:cubicBezTo>
                    <a:pt x="281125" y="191986"/>
                    <a:pt x="281502" y="189391"/>
                    <a:pt x="281816" y="186779"/>
                  </a:cubicBezTo>
                  <a:lnTo>
                    <a:pt x="353927" y="174093"/>
                  </a:lnTo>
                  <a:lnTo>
                    <a:pt x="281817" y="161408"/>
                  </a:lnTo>
                  <a:cubicBezTo>
                    <a:pt x="281441" y="158277"/>
                    <a:pt x="280978" y="155173"/>
                    <a:pt x="280336" y="152130"/>
                  </a:cubicBezTo>
                  <a:lnTo>
                    <a:pt x="339330" y="114594"/>
                  </a:lnTo>
                  <a:lnTo>
                    <a:pt x="272649" y="129389"/>
                  </a:lnTo>
                  <a:cubicBezTo>
                    <a:pt x="271071" y="126006"/>
                    <a:pt x="269316" y="122708"/>
                    <a:pt x="267391" y="119509"/>
                  </a:cubicBezTo>
                  <a:lnTo>
                    <a:pt x="307931" y="61683"/>
                  </a:lnTo>
                  <a:lnTo>
                    <a:pt x="252755" y="100320"/>
                  </a:lnTo>
                  <a:cubicBezTo>
                    <a:pt x="248540" y="95950"/>
                    <a:pt x="243964" y="91942"/>
                    <a:pt x="239076" y="88341"/>
                  </a:cubicBezTo>
                  <a:lnTo>
                    <a:pt x="253308" y="24270"/>
                  </a:lnTo>
                  <a:lnTo>
                    <a:pt x="219760" y="76934"/>
                  </a:lnTo>
                  <a:cubicBezTo>
                    <a:pt x="209654" y="72312"/>
                    <a:pt x="198880" y="69313"/>
                    <a:pt x="187838" y="68048"/>
                  </a:cubicBezTo>
                  <a:lnTo>
                    <a:pt x="175814" y="-224"/>
                  </a:lnTo>
                  <a:lnTo>
                    <a:pt x="163790" y="68048"/>
                  </a:lnTo>
                  <a:cubicBezTo>
                    <a:pt x="154482" y="69115"/>
                    <a:pt x="145358" y="71415"/>
                    <a:pt x="136657" y="74889"/>
                  </a:cubicBezTo>
                  <a:lnTo>
                    <a:pt x="100532" y="18179"/>
                  </a:lnTo>
                  <a:lnTo>
                    <a:pt x="115608" y="86054"/>
                  </a:lnTo>
                  <a:cubicBezTo>
                    <a:pt x="111322" y="89031"/>
                    <a:pt x="107257" y="92316"/>
                    <a:pt x="103446" y="95882"/>
                  </a:cubicBezTo>
                  <a:lnTo>
                    <a:pt x="45909" y="55591"/>
                  </a:lnTo>
                  <a:lnTo>
                    <a:pt x="87251" y="114564"/>
                  </a:lnTo>
                  <a:cubicBezTo>
                    <a:pt x="85314" y="117428"/>
                    <a:pt x="83516" y="120389"/>
                    <a:pt x="81856" y="123444"/>
                  </a:cubicBezTo>
                  <a:lnTo>
                    <a:pt x="14510" y="108502"/>
                  </a:lnTo>
                  <a:lnTo>
                    <a:pt x="72960" y="145692"/>
                  </a:lnTo>
                  <a:cubicBezTo>
                    <a:pt x="71472" y="150972"/>
                    <a:pt x="70399" y="156361"/>
                    <a:pt x="69750" y="161808"/>
                  </a:cubicBezTo>
                  <a:lnTo>
                    <a:pt x="-87" y="174094"/>
                  </a:lnTo>
                  <a:lnTo>
                    <a:pt x="69750" y="186379"/>
                  </a:lnTo>
                  <a:cubicBezTo>
                    <a:pt x="70263" y="190639"/>
                    <a:pt x="71035" y="194864"/>
                    <a:pt x="72063" y="199030"/>
                  </a:cubicBezTo>
                  <a:lnTo>
                    <a:pt x="12677" y="236817"/>
                  </a:lnTo>
                  <a:lnTo>
                    <a:pt x="80426" y="221785"/>
                  </a:lnTo>
                  <a:cubicBezTo>
                    <a:pt x="81967" y="224842"/>
                    <a:pt x="83646" y="227810"/>
                    <a:pt x="85464" y="230689"/>
                  </a:cubicBezTo>
                  <a:lnTo>
                    <a:pt x="44076" y="289727"/>
                  </a:lnTo>
                  <a:lnTo>
                    <a:pt x="100866" y="249960"/>
                  </a:lnTo>
                  <a:cubicBezTo>
                    <a:pt x="104798" y="253805"/>
                    <a:pt x="109019" y="257344"/>
                    <a:pt x="113490" y="260547"/>
                  </a:cubicBezTo>
                  <a:lnTo>
                    <a:pt x="98698" y="327140"/>
                  </a:lnTo>
                  <a:lnTo>
                    <a:pt x="133728" y="272150"/>
                  </a:lnTo>
                  <a:cubicBezTo>
                    <a:pt x="142879" y="276081"/>
                    <a:pt x="152540" y="278700"/>
                    <a:pt x="162424" y="279928"/>
                  </a:cubicBezTo>
                  <a:lnTo>
                    <a:pt x="173981" y="345543"/>
                  </a:lnTo>
                  <a:lnTo>
                    <a:pt x="185458" y="280376"/>
                  </a:lnTo>
                  <a:cubicBezTo>
                    <a:pt x="197323" y="279291"/>
                    <a:pt x="208919" y="276207"/>
                    <a:pt x="219755" y="271254"/>
                  </a:cubicBezTo>
                  <a:lnTo>
                    <a:pt x="251474" y="321048"/>
                  </a:lnTo>
                  <a:lnTo>
                    <a:pt x="238050" y="260614"/>
                  </a:lnTo>
                  <a:cubicBezTo>
                    <a:pt x="243674" y="256553"/>
                    <a:pt x="248893" y="251961"/>
                    <a:pt x="253636" y="246900"/>
                  </a:cubicBezTo>
                  <a:lnTo>
                    <a:pt x="306096" y="283636"/>
                  </a:lnTo>
                  <a:lnTo>
                    <a:pt x="267474" y="228543"/>
                  </a:lnTo>
                  <a:cubicBezTo>
                    <a:pt x="269808" y="224690"/>
                    <a:pt x="271896" y="220693"/>
                    <a:pt x="273724" y="216576"/>
                  </a:cubicBezTo>
                  <a:close/>
                </a:path>
              </a:pathLst>
            </a:custGeom>
            <a:gradFill>
              <a:gsLst>
                <a:gs pos="1770">
                  <a:schemeClr val="accent6"/>
                </a:gs>
                <a:gs pos="29000">
                  <a:schemeClr val="accent3"/>
                </a:gs>
                <a:gs pos="41000">
                  <a:schemeClr val="accent3"/>
                </a:gs>
                <a:gs pos="53120">
                  <a:schemeClr val="accent3">
                    <a:lumMod val="50000"/>
                  </a:schemeClr>
                </a:gs>
                <a:gs pos="80000">
                  <a:schemeClr val="accent3"/>
                </a:gs>
              </a:gsLst>
              <a:path path="shape">
                <a:fillToRect l="50000" t="50000" r="50000" b="50000"/>
              </a:path>
            </a:gradFill>
            <a:ln w="12707" cap="rnd">
              <a:solidFill>
                <a:schemeClr val="accent3">
                  <a:lumMod val="75000"/>
                </a:schemeClr>
              </a:solidFill>
              <a:prstDash val="solid"/>
              <a:round/>
            </a:ln>
          </p:spPr>
          <p:txBody>
            <a:bodyPr rtlCol="0" anchor="ctr"/>
            <a:lstStyle/>
            <a:p>
              <a:endParaRPr lang="en-US" dirty="0"/>
            </a:p>
          </p:txBody>
        </p:sp>
        <p:sp>
          <p:nvSpPr>
            <p:cNvPr id="38" name="TextBox 37">
              <a:extLst>
                <a:ext uri="{FF2B5EF4-FFF2-40B4-BE49-F238E27FC236}">
                  <a16:creationId xmlns:a16="http://schemas.microsoft.com/office/drawing/2014/main" id="{B40A2A1A-058F-0C05-C503-7E55A84869D6}"/>
                </a:ext>
              </a:extLst>
            </p:cNvPr>
            <p:cNvSpPr txBox="1"/>
            <p:nvPr/>
          </p:nvSpPr>
          <p:spPr>
            <a:xfrm>
              <a:off x="9732320" y="2920907"/>
              <a:ext cx="1116852" cy="335085"/>
            </a:xfrm>
            <a:prstGeom prst="rect">
              <a:avLst/>
            </a:prstGeom>
            <a:noFill/>
          </p:spPr>
          <p:txBody>
            <a:bodyPr wrap="square" rtlCol="0">
              <a:spAutoFit/>
            </a:bodyPr>
            <a:lstStyle/>
            <a:p>
              <a:pPr algn="ctr">
                <a:lnSpc>
                  <a:spcPct val="80000"/>
                </a:lnSpc>
              </a:pPr>
              <a:r>
                <a:rPr lang="en-US" sz="1000" b="1" dirty="0">
                  <a:solidFill>
                    <a:schemeClr val="bg1"/>
                  </a:solidFill>
                </a:rPr>
                <a:t>Cholesterol ester</a:t>
              </a:r>
            </a:p>
          </p:txBody>
        </p:sp>
        <p:sp>
          <p:nvSpPr>
            <p:cNvPr id="39" name="TextBox 38">
              <a:extLst>
                <a:ext uri="{FF2B5EF4-FFF2-40B4-BE49-F238E27FC236}">
                  <a16:creationId xmlns:a16="http://schemas.microsoft.com/office/drawing/2014/main" id="{DE9D55CE-8535-EC4B-2E0B-D25CB02206B6}"/>
                </a:ext>
              </a:extLst>
            </p:cNvPr>
            <p:cNvSpPr txBox="1"/>
            <p:nvPr/>
          </p:nvSpPr>
          <p:spPr>
            <a:xfrm>
              <a:off x="9781417" y="2222675"/>
              <a:ext cx="759939" cy="215444"/>
            </a:xfrm>
            <a:prstGeom prst="rect">
              <a:avLst/>
            </a:prstGeom>
            <a:noFill/>
          </p:spPr>
          <p:txBody>
            <a:bodyPr wrap="square" rtlCol="0">
              <a:spAutoFit/>
            </a:bodyPr>
            <a:lstStyle/>
            <a:p>
              <a:pPr algn="ctr">
                <a:lnSpc>
                  <a:spcPct val="80000"/>
                </a:lnSpc>
              </a:pPr>
              <a:r>
                <a:rPr lang="en-US" sz="1000" b="1" i="1" dirty="0">
                  <a:solidFill>
                    <a:schemeClr val="accent5"/>
                  </a:solidFill>
                </a:rPr>
                <a:t>SCARB1</a:t>
              </a:r>
            </a:p>
          </p:txBody>
        </p:sp>
        <p:sp>
          <p:nvSpPr>
            <p:cNvPr id="40" name="TextBox 39">
              <a:extLst>
                <a:ext uri="{FF2B5EF4-FFF2-40B4-BE49-F238E27FC236}">
                  <a16:creationId xmlns:a16="http://schemas.microsoft.com/office/drawing/2014/main" id="{019F0CB1-43D4-C37B-06FB-B13FD418E2A1}"/>
                </a:ext>
              </a:extLst>
            </p:cNvPr>
            <p:cNvSpPr txBox="1"/>
            <p:nvPr/>
          </p:nvSpPr>
          <p:spPr>
            <a:xfrm>
              <a:off x="7579904" y="2199562"/>
              <a:ext cx="689458" cy="205754"/>
            </a:xfrm>
            <a:prstGeom prst="rect">
              <a:avLst/>
            </a:prstGeom>
            <a:noFill/>
          </p:spPr>
          <p:txBody>
            <a:bodyPr wrap="square" rtlCol="0">
              <a:spAutoFit/>
            </a:bodyPr>
            <a:lstStyle/>
            <a:p>
              <a:pPr algn="ctr">
                <a:lnSpc>
                  <a:spcPct val="80000"/>
                </a:lnSpc>
              </a:pPr>
              <a:r>
                <a:rPr lang="en-US" sz="1000" b="1" i="1" dirty="0">
                  <a:solidFill>
                    <a:schemeClr val="accent5"/>
                  </a:solidFill>
                </a:rPr>
                <a:t>MC2R</a:t>
              </a:r>
            </a:p>
          </p:txBody>
        </p:sp>
        <p:sp>
          <p:nvSpPr>
            <p:cNvPr id="41" name="TextBox 40">
              <a:extLst>
                <a:ext uri="{FF2B5EF4-FFF2-40B4-BE49-F238E27FC236}">
                  <a16:creationId xmlns:a16="http://schemas.microsoft.com/office/drawing/2014/main" id="{36869B9B-B795-A1AD-5C45-C60F09DF6BC4}"/>
                </a:ext>
              </a:extLst>
            </p:cNvPr>
            <p:cNvSpPr txBox="1"/>
            <p:nvPr/>
          </p:nvSpPr>
          <p:spPr>
            <a:xfrm>
              <a:off x="7106372" y="2601337"/>
              <a:ext cx="327843" cy="117574"/>
            </a:xfrm>
            <a:prstGeom prst="rect">
              <a:avLst/>
            </a:prstGeom>
            <a:noFill/>
          </p:spPr>
          <p:txBody>
            <a:bodyPr wrap="square" lIns="0" tIns="0" rIns="0" bIns="0" rtlCol="0" anchor="ctr" anchorCtr="0">
              <a:spAutoFit/>
            </a:bodyPr>
            <a:lstStyle/>
            <a:p>
              <a:pPr algn="ctr">
                <a:lnSpc>
                  <a:spcPct val="80000"/>
                </a:lnSpc>
              </a:pPr>
              <a:r>
                <a:rPr lang="en-US" sz="1000" b="1" dirty="0"/>
                <a:t>ATP</a:t>
              </a:r>
            </a:p>
          </p:txBody>
        </p:sp>
        <p:sp>
          <p:nvSpPr>
            <p:cNvPr id="42" name="TextBox 41">
              <a:extLst>
                <a:ext uri="{FF2B5EF4-FFF2-40B4-BE49-F238E27FC236}">
                  <a16:creationId xmlns:a16="http://schemas.microsoft.com/office/drawing/2014/main" id="{92E95145-2A08-6425-F81C-D4383A6FE4AB}"/>
                </a:ext>
              </a:extLst>
            </p:cNvPr>
            <p:cNvSpPr txBox="1"/>
            <p:nvPr/>
          </p:nvSpPr>
          <p:spPr>
            <a:xfrm>
              <a:off x="7415699" y="2601337"/>
              <a:ext cx="394613" cy="117574"/>
            </a:xfrm>
            <a:prstGeom prst="rect">
              <a:avLst/>
            </a:prstGeom>
            <a:noFill/>
          </p:spPr>
          <p:txBody>
            <a:bodyPr wrap="square" lIns="0" tIns="0" rIns="0" bIns="0" rtlCol="0" anchor="ctr" anchorCtr="0">
              <a:spAutoFit/>
            </a:bodyPr>
            <a:lstStyle/>
            <a:p>
              <a:pPr algn="ctr">
                <a:lnSpc>
                  <a:spcPct val="80000"/>
                </a:lnSpc>
              </a:pPr>
              <a:r>
                <a:rPr lang="en-US" sz="1000" b="1" dirty="0"/>
                <a:t>cAMP</a:t>
              </a:r>
            </a:p>
          </p:txBody>
        </p:sp>
        <p:sp>
          <p:nvSpPr>
            <p:cNvPr id="43" name="TextBox 42">
              <a:extLst>
                <a:ext uri="{FF2B5EF4-FFF2-40B4-BE49-F238E27FC236}">
                  <a16:creationId xmlns:a16="http://schemas.microsoft.com/office/drawing/2014/main" id="{B91C279B-AD18-C698-B4C9-5172D1D3B542}"/>
                </a:ext>
              </a:extLst>
            </p:cNvPr>
            <p:cNvSpPr txBox="1"/>
            <p:nvPr/>
          </p:nvSpPr>
          <p:spPr>
            <a:xfrm>
              <a:off x="7984745" y="3058172"/>
              <a:ext cx="327843" cy="117574"/>
            </a:xfrm>
            <a:prstGeom prst="rect">
              <a:avLst/>
            </a:prstGeom>
            <a:noFill/>
          </p:spPr>
          <p:txBody>
            <a:bodyPr wrap="square" lIns="0" tIns="0" rIns="0" bIns="0" rtlCol="0" anchor="ctr" anchorCtr="0">
              <a:spAutoFit/>
            </a:bodyPr>
            <a:lstStyle/>
            <a:p>
              <a:pPr algn="ctr">
                <a:lnSpc>
                  <a:spcPct val="80000"/>
                </a:lnSpc>
              </a:pPr>
              <a:r>
                <a:rPr lang="en-US" sz="1000" b="1" dirty="0"/>
                <a:t>PKA</a:t>
              </a:r>
            </a:p>
          </p:txBody>
        </p:sp>
        <p:sp>
          <p:nvSpPr>
            <p:cNvPr id="44" name="TextBox 43">
              <a:extLst>
                <a:ext uri="{FF2B5EF4-FFF2-40B4-BE49-F238E27FC236}">
                  <a16:creationId xmlns:a16="http://schemas.microsoft.com/office/drawing/2014/main" id="{25FA4F1C-2A69-4645-0A68-010BEBA4491D}"/>
                </a:ext>
              </a:extLst>
            </p:cNvPr>
            <p:cNvSpPr txBox="1"/>
            <p:nvPr/>
          </p:nvSpPr>
          <p:spPr>
            <a:xfrm>
              <a:off x="7682692" y="1693223"/>
              <a:ext cx="366852" cy="117574"/>
            </a:xfrm>
            <a:prstGeom prst="rect">
              <a:avLst/>
            </a:prstGeom>
            <a:noFill/>
          </p:spPr>
          <p:txBody>
            <a:bodyPr wrap="square" lIns="0" tIns="0" rIns="0" bIns="0" rtlCol="0" anchor="ctr" anchorCtr="0">
              <a:spAutoFit/>
            </a:bodyPr>
            <a:lstStyle/>
            <a:p>
              <a:pPr algn="ctr">
                <a:lnSpc>
                  <a:spcPct val="80000"/>
                </a:lnSpc>
              </a:pPr>
              <a:r>
                <a:rPr lang="en-US" sz="1000" b="1" dirty="0"/>
                <a:t>ACTH</a:t>
              </a:r>
            </a:p>
          </p:txBody>
        </p:sp>
        <p:sp>
          <p:nvSpPr>
            <p:cNvPr id="45" name="Freeform: Shape 44">
              <a:extLst>
                <a:ext uri="{FF2B5EF4-FFF2-40B4-BE49-F238E27FC236}">
                  <a16:creationId xmlns:a16="http://schemas.microsoft.com/office/drawing/2014/main" id="{F8CB64A2-57F6-C3B5-C0E2-25B1C9986BFD}"/>
                </a:ext>
              </a:extLst>
            </p:cNvPr>
            <p:cNvSpPr/>
            <p:nvPr/>
          </p:nvSpPr>
          <p:spPr>
            <a:xfrm rot="2788957">
              <a:off x="10220361" y="1986040"/>
              <a:ext cx="147047" cy="156049"/>
            </a:xfrm>
            <a:custGeom>
              <a:avLst/>
              <a:gdLst>
                <a:gd name="connsiteX0" fmla="*/ 0 w 153972"/>
                <a:gd name="connsiteY0" fmla="*/ 0 h 163398"/>
                <a:gd name="connsiteX1" fmla="*/ 153972 w 153972"/>
                <a:gd name="connsiteY1" fmla="*/ 163398 h 163398"/>
                <a:gd name="connsiteX0" fmla="*/ 0 w 153972"/>
                <a:gd name="connsiteY0" fmla="*/ 0 h 163398"/>
                <a:gd name="connsiteX1" fmla="*/ 153972 w 153972"/>
                <a:gd name="connsiteY1" fmla="*/ 163398 h 163398"/>
                <a:gd name="connsiteX0" fmla="*/ 0 w 153972"/>
                <a:gd name="connsiteY0" fmla="*/ 0 h 163398"/>
                <a:gd name="connsiteX1" fmla="*/ 153972 w 153972"/>
                <a:gd name="connsiteY1" fmla="*/ 163398 h 163398"/>
              </a:gdLst>
              <a:ahLst/>
              <a:cxnLst>
                <a:cxn ang="0">
                  <a:pos x="connsiteX0" y="connsiteY0"/>
                </a:cxn>
                <a:cxn ang="0">
                  <a:pos x="connsiteX1" y="connsiteY1"/>
                </a:cxn>
              </a:cxnLst>
              <a:rect l="l" t="t" r="r" b="b"/>
              <a:pathLst>
                <a:path w="153972" h="163398">
                  <a:moveTo>
                    <a:pt x="0" y="0"/>
                  </a:moveTo>
                  <a:cubicBezTo>
                    <a:pt x="129881" y="10474"/>
                    <a:pt x="152924" y="61798"/>
                    <a:pt x="153972" y="163398"/>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id="{AE4E58C1-C113-065F-AE4D-9F27397F9738}"/>
                </a:ext>
              </a:extLst>
            </p:cNvPr>
            <p:cNvSpPr/>
            <p:nvPr/>
          </p:nvSpPr>
          <p:spPr>
            <a:xfrm>
              <a:off x="7641875" y="2723500"/>
              <a:ext cx="372117" cy="330103"/>
            </a:xfrm>
            <a:custGeom>
              <a:avLst/>
              <a:gdLst>
                <a:gd name="connsiteX0" fmla="*/ 0 w 389642"/>
                <a:gd name="connsiteY0" fmla="*/ 0 h 345649"/>
                <a:gd name="connsiteX1" fmla="*/ 389642 w 389642"/>
                <a:gd name="connsiteY1" fmla="*/ 345649 h 345649"/>
              </a:gdLst>
              <a:ahLst/>
              <a:cxnLst>
                <a:cxn ang="0">
                  <a:pos x="connsiteX0" y="connsiteY0"/>
                </a:cxn>
                <a:cxn ang="0">
                  <a:pos x="connsiteX1" y="connsiteY1"/>
                </a:cxn>
              </a:cxnLst>
              <a:rect l="l" t="t" r="r" b="b"/>
              <a:pathLst>
                <a:path w="389642" h="345649">
                  <a:moveTo>
                    <a:pt x="0" y="0"/>
                  </a:moveTo>
                  <a:lnTo>
                    <a:pt x="389642" y="345649"/>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Freeform: Shape 46">
              <a:extLst>
                <a:ext uri="{FF2B5EF4-FFF2-40B4-BE49-F238E27FC236}">
                  <a16:creationId xmlns:a16="http://schemas.microsoft.com/office/drawing/2014/main" id="{987E4A17-3E26-527B-A879-654ED5516949}"/>
                </a:ext>
              </a:extLst>
            </p:cNvPr>
            <p:cNvSpPr/>
            <p:nvPr/>
          </p:nvSpPr>
          <p:spPr>
            <a:xfrm>
              <a:off x="7734904" y="3176640"/>
              <a:ext cx="354110" cy="1089342"/>
            </a:xfrm>
            <a:custGeom>
              <a:avLst/>
              <a:gdLst>
                <a:gd name="connsiteX0" fmla="*/ 370787 w 370787"/>
                <a:gd name="connsiteY0" fmla="*/ 0 h 1140643"/>
                <a:gd name="connsiteX1" fmla="*/ 0 w 370787"/>
                <a:gd name="connsiteY1" fmla="*/ 1140643 h 1140643"/>
              </a:gdLst>
              <a:ahLst/>
              <a:cxnLst>
                <a:cxn ang="0">
                  <a:pos x="connsiteX0" y="connsiteY0"/>
                </a:cxn>
                <a:cxn ang="0">
                  <a:pos x="connsiteX1" y="connsiteY1"/>
                </a:cxn>
              </a:cxnLst>
              <a:rect l="l" t="t" r="r" b="b"/>
              <a:pathLst>
                <a:path w="370787" h="1140643">
                  <a:moveTo>
                    <a:pt x="370787" y="0"/>
                  </a:moveTo>
                  <a:lnTo>
                    <a:pt x="0" y="1140643"/>
                  </a:lnTo>
                </a:path>
              </a:pathLst>
            </a:custGeom>
            <a:noFill/>
            <a:ln w="19050">
              <a:solidFill>
                <a:schemeClr val="accent6">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Freeform: Shape 47">
              <a:extLst>
                <a:ext uri="{FF2B5EF4-FFF2-40B4-BE49-F238E27FC236}">
                  <a16:creationId xmlns:a16="http://schemas.microsoft.com/office/drawing/2014/main" id="{1A3C107D-E94A-8BFE-D44D-A28EA221375D}"/>
                </a:ext>
              </a:extLst>
            </p:cNvPr>
            <p:cNvSpPr/>
            <p:nvPr/>
          </p:nvSpPr>
          <p:spPr>
            <a:xfrm>
              <a:off x="8305083" y="3113620"/>
              <a:ext cx="1641514" cy="372118"/>
            </a:xfrm>
            <a:custGeom>
              <a:avLst/>
              <a:gdLst>
                <a:gd name="connsiteX0" fmla="*/ 0 w 1718820"/>
                <a:gd name="connsiteY0" fmla="*/ 0 h 389642"/>
                <a:gd name="connsiteX1" fmla="*/ 1718820 w 1718820"/>
                <a:gd name="connsiteY1" fmla="*/ 389642 h 389642"/>
              </a:gdLst>
              <a:ahLst/>
              <a:cxnLst>
                <a:cxn ang="0">
                  <a:pos x="connsiteX0" y="connsiteY0"/>
                </a:cxn>
                <a:cxn ang="0">
                  <a:pos x="connsiteX1" y="connsiteY1"/>
                </a:cxn>
              </a:cxnLst>
              <a:rect l="l" t="t" r="r" b="b"/>
              <a:pathLst>
                <a:path w="1718820" h="389642">
                  <a:moveTo>
                    <a:pt x="0" y="0"/>
                  </a:moveTo>
                  <a:lnTo>
                    <a:pt x="1718820" y="389642"/>
                  </a:lnTo>
                </a:path>
              </a:pathLst>
            </a:custGeom>
            <a:noFill/>
            <a:ln w="19050">
              <a:solidFill>
                <a:schemeClr val="accent6">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Freeform: Shape 48">
              <a:extLst>
                <a:ext uri="{FF2B5EF4-FFF2-40B4-BE49-F238E27FC236}">
                  <a16:creationId xmlns:a16="http://schemas.microsoft.com/office/drawing/2014/main" id="{F5159A51-677C-E35F-FFAB-095DE22C50DB}"/>
                </a:ext>
              </a:extLst>
            </p:cNvPr>
            <p:cNvSpPr/>
            <p:nvPr/>
          </p:nvSpPr>
          <p:spPr>
            <a:xfrm>
              <a:off x="8275074" y="3179641"/>
              <a:ext cx="1929606" cy="1149361"/>
            </a:xfrm>
            <a:custGeom>
              <a:avLst/>
              <a:gdLst>
                <a:gd name="connsiteX0" fmla="*/ 0 w 2020478"/>
                <a:gd name="connsiteY0" fmla="*/ 0 h 1203489"/>
                <a:gd name="connsiteX1" fmla="*/ 2020478 w 2020478"/>
                <a:gd name="connsiteY1" fmla="*/ 1203489 h 1203489"/>
              </a:gdLst>
              <a:ahLst/>
              <a:cxnLst>
                <a:cxn ang="0">
                  <a:pos x="connsiteX0" y="connsiteY0"/>
                </a:cxn>
                <a:cxn ang="0">
                  <a:pos x="connsiteX1" y="connsiteY1"/>
                </a:cxn>
              </a:cxnLst>
              <a:rect l="l" t="t" r="r" b="b"/>
              <a:pathLst>
                <a:path w="2020478" h="1203489">
                  <a:moveTo>
                    <a:pt x="0" y="0"/>
                  </a:moveTo>
                  <a:lnTo>
                    <a:pt x="2020478" y="1203489"/>
                  </a:lnTo>
                </a:path>
              </a:pathLst>
            </a:custGeom>
            <a:noFill/>
            <a:ln w="19050">
              <a:solidFill>
                <a:schemeClr val="accent6">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Freeform: Shape 49">
              <a:extLst>
                <a:ext uri="{FF2B5EF4-FFF2-40B4-BE49-F238E27FC236}">
                  <a16:creationId xmlns:a16="http://schemas.microsoft.com/office/drawing/2014/main" id="{D3E73323-87E1-BC89-8158-3CDBF635565D}"/>
                </a:ext>
              </a:extLst>
            </p:cNvPr>
            <p:cNvSpPr/>
            <p:nvPr/>
          </p:nvSpPr>
          <p:spPr>
            <a:xfrm>
              <a:off x="8278074" y="2438205"/>
              <a:ext cx="1498558" cy="612396"/>
            </a:xfrm>
            <a:custGeom>
              <a:avLst/>
              <a:gdLst>
                <a:gd name="connsiteX0" fmla="*/ 0 w 2887745"/>
                <a:gd name="connsiteY0" fmla="*/ 835843 h 835843"/>
                <a:gd name="connsiteX1" fmla="*/ 2887745 w 2887745"/>
                <a:gd name="connsiteY1" fmla="*/ 0 h 835843"/>
              </a:gdLst>
              <a:ahLst/>
              <a:cxnLst>
                <a:cxn ang="0">
                  <a:pos x="connsiteX0" y="connsiteY0"/>
                </a:cxn>
                <a:cxn ang="0">
                  <a:pos x="connsiteX1" y="connsiteY1"/>
                </a:cxn>
              </a:cxnLst>
              <a:rect l="l" t="t" r="r" b="b"/>
              <a:pathLst>
                <a:path w="2887745" h="835843">
                  <a:moveTo>
                    <a:pt x="0" y="835843"/>
                  </a:moveTo>
                  <a:lnTo>
                    <a:pt x="2887745" y="0"/>
                  </a:lnTo>
                </a:path>
              </a:pathLst>
            </a:custGeom>
            <a:noFill/>
            <a:ln w="19050">
              <a:solidFill>
                <a:schemeClr val="accent6">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5505A955-666A-8AA6-A9D4-F6C2F238BF80}"/>
                </a:ext>
              </a:extLst>
            </p:cNvPr>
            <p:cNvSpPr txBox="1"/>
            <p:nvPr/>
          </p:nvSpPr>
          <p:spPr>
            <a:xfrm>
              <a:off x="9436950" y="1787539"/>
              <a:ext cx="744951" cy="117574"/>
            </a:xfrm>
            <a:prstGeom prst="rect">
              <a:avLst/>
            </a:prstGeom>
            <a:noFill/>
          </p:spPr>
          <p:txBody>
            <a:bodyPr wrap="square" lIns="0" tIns="0" rIns="0" bIns="0" rtlCol="0" anchor="ctr" anchorCtr="0">
              <a:spAutoFit/>
            </a:bodyPr>
            <a:lstStyle/>
            <a:p>
              <a:pPr algn="ctr">
                <a:lnSpc>
                  <a:spcPct val="80000"/>
                </a:lnSpc>
              </a:pPr>
              <a:r>
                <a:rPr lang="en-US" sz="1000" b="1" dirty="0"/>
                <a:t>Lipoprotein</a:t>
              </a:r>
            </a:p>
          </p:txBody>
        </p:sp>
        <p:sp>
          <p:nvSpPr>
            <p:cNvPr id="52" name="Freeform: Shape 51">
              <a:extLst>
                <a:ext uri="{FF2B5EF4-FFF2-40B4-BE49-F238E27FC236}">
                  <a16:creationId xmlns:a16="http://schemas.microsoft.com/office/drawing/2014/main" id="{13323819-CE72-737A-FCCD-014AD0862C36}"/>
                </a:ext>
              </a:extLst>
            </p:cNvPr>
            <p:cNvSpPr/>
            <p:nvPr/>
          </p:nvSpPr>
          <p:spPr>
            <a:xfrm rot="20669202">
              <a:off x="10440340" y="1750398"/>
              <a:ext cx="147047" cy="156049"/>
            </a:xfrm>
            <a:custGeom>
              <a:avLst/>
              <a:gdLst>
                <a:gd name="connsiteX0" fmla="*/ 0 w 153972"/>
                <a:gd name="connsiteY0" fmla="*/ 0 h 163398"/>
                <a:gd name="connsiteX1" fmla="*/ 153972 w 153972"/>
                <a:gd name="connsiteY1" fmla="*/ 163398 h 163398"/>
                <a:gd name="connsiteX0" fmla="*/ 0 w 153972"/>
                <a:gd name="connsiteY0" fmla="*/ 0 h 163398"/>
                <a:gd name="connsiteX1" fmla="*/ 153972 w 153972"/>
                <a:gd name="connsiteY1" fmla="*/ 163398 h 163398"/>
                <a:gd name="connsiteX0" fmla="*/ 0 w 153972"/>
                <a:gd name="connsiteY0" fmla="*/ 0 h 163398"/>
                <a:gd name="connsiteX1" fmla="*/ 153972 w 153972"/>
                <a:gd name="connsiteY1" fmla="*/ 163398 h 163398"/>
              </a:gdLst>
              <a:ahLst/>
              <a:cxnLst>
                <a:cxn ang="0">
                  <a:pos x="connsiteX0" y="connsiteY0"/>
                </a:cxn>
                <a:cxn ang="0">
                  <a:pos x="connsiteX1" y="connsiteY1"/>
                </a:cxn>
              </a:cxnLst>
              <a:rect l="l" t="t" r="r" b="b"/>
              <a:pathLst>
                <a:path w="153972" h="163398">
                  <a:moveTo>
                    <a:pt x="0" y="0"/>
                  </a:moveTo>
                  <a:cubicBezTo>
                    <a:pt x="129881" y="10474"/>
                    <a:pt x="152924" y="61798"/>
                    <a:pt x="153972" y="163398"/>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E58E9E2D-5617-BA5D-EC37-9333C74F4189}"/>
                </a:ext>
              </a:extLst>
            </p:cNvPr>
            <p:cNvSpPr txBox="1"/>
            <p:nvPr/>
          </p:nvSpPr>
          <p:spPr>
            <a:xfrm>
              <a:off x="10434340" y="1900108"/>
              <a:ext cx="465160" cy="117574"/>
            </a:xfrm>
            <a:prstGeom prst="rect">
              <a:avLst/>
            </a:prstGeom>
            <a:noFill/>
          </p:spPr>
          <p:txBody>
            <a:bodyPr wrap="square" lIns="0" tIns="0" rIns="0" bIns="0" rtlCol="0" anchor="ctr" anchorCtr="0">
              <a:spAutoFit/>
            </a:bodyPr>
            <a:lstStyle/>
            <a:p>
              <a:pPr algn="ctr">
                <a:lnSpc>
                  <a:spcPct val="80000"/>
                </a:lnSpc>
              </a:pPr>
              <a:r>
                <a:rPr lang="en-US" sz="1000" b="1" i="1" dirty="0">
                  <a:solidFill>
                    <a:schemeClr val="accent5"/>
                  </a:solidFill>
                </a:rPr>
                <a:t>LDLR</a:t>
              </a:r>
            </a:p>
          </p:txBody>
        </p:sp>
        <p:sp>
          <p:nvSpPr>
            <p:cNvPr id="54" name="TextBox 53">
              <a:extLst>
                <a:ext uri="{FF2B5EF4-FFF2-40B4-BE49-F238E27FC236}">
                  <a16:creationId xmlns:a16="http://schemas.microsoft.com/office/drawing/2014/main" id="{68187F9B-94EC-11B8-C157-18773E38656E}"/>
                </a:ext>
              </a:extLst>
            </p:cNvPr>
            <p:cNvSpPr txBox="1"/>
            <p:nvPr/>
          </p:nvSpPr>
          <p:spPr>
            <a:xfrm>
              <a:off x="7191008" y="5496795"/>
              <a:ext cx="1441905" cy="117574"/>
            </a:xfrm>
            <a:prstGeom prst="rect">
              <a:avLst/>
            </a:prstGeom>
            <a:noFill/>
          </p:spPr>
          <p:txBody>
            <a:bodyPr wrap="square" lIns="0" tIns="0" rIns="0" bIns="0" rtlCol="0" anchor="ctr" anchorCtr="0">
              <a:spAutoFit/>
            </a:bodyPr>
            <a:lstStyle/>
            <a:p>
              <a:pPr algn="ctr">
                <a:lnSpc>
                  <a:spcPct val="80000"/>
                </a:lnSpc>
              </a:pPr>
              <a:r>
                <a:rPr lang="en-US" sz="1000" b="1" dirty="0"/>
                <a:t>Endoplasmatic reticulum</a:t>
              </a:r>
            </a:p>
          </p:txBody>
        </p:sp>
        <p:sp>
          <p:nvSpPr>
            <p:cNvPr id="55" name="TextBox 54">
              <a:extLst>
                <a:ext uri="{FF2B5EF4-FFF2-40B4-BE49-F238E27FC236}">
                  <a16:creationId xmlns:a16="http://schemas.microsoft.com/office/drawing/2014/main" id="{C82EF47A-33DA-AEC4-C141-E899437DA834}"/>
                </a:ext>
              </a:extLst>
            </p:cNvPr>
            <p:cNvSpPr txBox="1"/>
            <p:nvPr/>
          </p:nvSpPr>
          <p:spPr>
            <a:xfrm>
              <a:off x="9594328" y="5501197"/>
              <a:ext cx="912663" cy="117574"/>
            </a:xfrm>
            <a:prstGeom prst="rect">
              <a:avLst/>
            </a:prstGeom>
            <a:noFill/>
          </p:spPr>
          <p:txBody>
            <a:bodyPr wrap="square" lIns="0" tIns="0" rIns="0" bIns="0" rtlCol="0" anchor="ctr" anchorCtr="0">
              <a:spAutoFit/>
            </a:bodyPr>
            <a:lstStyle/>
            <a:p>
              <a:pPr algn="ctr">
                <a:lnSpc>
                  <a:spcPct val="80000"/>
                </a:lnSpc>
              </a:pPr>
              <a:r>
                <a:rPr lang="en-US" sz="1000" b="1" dirty="0"/>
                <a:t>Mitochondrion</a:t>
              </a:r>
            </a:p>
          </p:txBody>
        </p:sp>
        <p:sp>
          <p:nvSpPr>
            <p:cNvPr id="56" name="TextBox 55">
              <a:extLst>
                <a:ext uri="{FF2B5EF4-FFF2-40B4-BE49-F238E27FC236}">
                  <a16:creationId xmlns:a16="http://schemas.microsoft.com/office/drawing/2014/main" id="{2FCDCE16-FE9D-356B-7D23-A7C25B3BBDFE}"/>
                </a:ext>
              </a:extLst>
            </p:cNvPr>
            <p:cNvSpPr txBox="1"/>
            <p:nvPr/>
          </p:nvSpPr>
          <p:spPr>
            <a:xfrm>
              <a:off x="10336366" y="5127963"/>
              <a:ext cx="552997" cy="117574"/>
            </a:xfrm>
            <a:prstGeom prst="rect">
              <a:avLst/>
            </a:prstGeom>
            <a:noFill/>
          </p:spPr>
          <p:txBody>
            <a:bodyPr wrap="square" lIns="0" tIns="0" rIns="0" bIns="0" rtlCol="0" anchor="ctr" anchorCtr="0">
              <a:spAutoFit/>
            </a:bodyPr>
            <a:lstStyle/>
            <a:p>
              <a:pPr algn="ctr">
                <a:lnSpc>
                  <a:spcPct val="80000"/>
                </a:lnSpc>
              </a:pPr>
              <a:r>
                <a:rPr lang="en-US" sz="1000" dirty="0"/>
                <a:t>Cortisol</a:t>
              </a:r>
            </a:p>
          </p:txBody>
        </p:sp>
        <p:sp>
          <p:nvSpPr>
            <p:cNvPr id="57" name="TextBox 56">
              <a:extLst>
                <a:ext uri="{FF2B5EF4-FFF2-40B4-BE49-F238E27FC236}">
                  <a16:creationId xmlns:a16="http://schemas.microsoft.com/office/drawing/2014/main" id="{23E0C70D-98ED-768A-47B5-2160E14204C8}"/>
                </a:ext>
              </a:extLst>
            </p:cNvPr>
            <p:cNvSpPr txBox="1"/>
            <p:nvPr/>
          </p:nvSpPr>
          <p:spPr>
            <a:xfrm>
              <a:off x="10236564" y="4548700"/>
              <a:ext cx="816290" cy="117574"/>
            </a:xfrm>
            <a:prstGeom prst="rect">
              <a:avLst/>
            </a:prstGeom>
            <a:noFill/>
          </p:spPr>
          <p:txBody>
            <a:bodyPr wrap="square" lIns="0" tIns="0" rIns="0" bIns="0" rtlCol="0" anchor="ctr" anchorCtr="0">
              <a:spAutoFit/>
            </a:bodyPr>
            <a:lstStyle/>
            <a:p>
              <a:pPr algn="ctr">
                <a:lnSpc>
                  <a:spcPct val="80000"/>
                </a:lnSpc>
              </a:pPr>
              <a:r>
                <a:rPr lang="en-US" sz="1000" dirty="0"/>
                <a:t>Cholesterol</a:t>
              </a:r>
            </a:p>
          </p:txBody>
        </p:sp>
        <p:sp>
          <p:nvSpPr>
            <p:cNvPr id="58" name="TextBox 57">
              <a:extLst>
                <a:ext uri="{FF2B5EF4-FFF2-40B4-BE49-F238E27FC236}">
                  <a16:creationId xmlns:a16="http://schemas.microsoft.com/office/drawing/2014/main" id="{0CB4C8C7-8719-5E8D-A5BE-51DBC6E87F18}"/>
                </a:ext>
              </a:extLst>
            </p:cNvPr>
            <p:cNvSpPr txBox="1"/>
            <p:nvPr/>
          </p:nvSpPr>
          <p:spPr>
            <a:xfrm>
              <a:off x="9896707" y="4467655"/>
              <a:ext cx="502599" cy="117574"/>
            </a:xfrm>
            <a:prstGeom prst="rect">
              <a:avLst/>
            </a:prstGeom>
            <a:noFill/>
          </p:spPr>
          <p:txBody>
            <a:bodyPr wrap="square" lIns="0" tIns="0" rIns="0" bIns="0" rtlCol="0" anchor="ctr" anchorCtr="0">
              <a:noAutofit/>
            </a:bodyPr>
            <a:lstStyle/>
            <a:p>
              <a:pPr algn="ctr">
                <a:lnSpc>
                  <a:spcPct val="80000"/>
                </a:lnSpc>
              </a:pPr>
              <a:r>
                <a:rPr lang="en-US" sz="1000" b="1" dirty="0">
                  <a:solidFill>
                    <a:schemeClr val="accent5"/>
                  </a:solidFill>
                </a:rPr>
                <a:t>STAR</a:t>
              </a:r>
            </a:p>
          </p:txBody>
        </p:sp>
        <p:sp>
          <p:nvSpPr>
            <p:cNvPr id="59" name="TextBox 58">
              <a:extLst>
                <a:ext uri="{FF2B5EF4-FFF2-40B4-BE49-F238E27FC236}">
                  <a16:creationId xmlns:a16="http://schemas.microsoft.com/office/drawing/2014/main" id="{B6FDDF18-67F9-2112-9342-FF365381E137}"/>
                </a:ext>
              </a:extLst>
            </p:cNvPr>
            <p:cNvSpPr txBox="1"/>
            <p:nvPr/>
          </p:nvSpPr>
          <p:spPr>
            <a:xfrm>
              <a:off x="9882793" y="4726584"/>
              <a:ext cx="647748" cy="117574"/>
            </a:xfrm>
            <a:prstGeom prst="rect">
              <a:avLst/>
            </a:prstGeom>
            <a:noFill/>
          </p:spPr>
          <p:txBody>
            <a:bodyPr wrap="square" lIns="0" tIns="0" rIns="0" bIns="0" rtlCol="0" anchor="ctr" anchorCtr="0">
              <a:noAutofit/>
            </a:bodyPr>
            <a:lstStyle/>
            <a:p>
              <a:pPr algn="ctr">
                <a:lnSpc>
                  <a:spcPct val="80000"/>
                </a:lnSpc>
              </a:pPr>
              <a:r>
                <a:rPr lang="en-US" sz="1000" b="1" i="1" dirty="0">
                  <a:solidFill>
                    <a:schemeClr val="accent5"/>
                  </a:solidFill>
                </a:rPr>
                <a:t>CYP11A1</a:t>
              </a:r>
            </a:p>
          </p:txBody>
        </p:sp>
        <p:sp>
          <p:nvSpPr>
            <p:cNvPr id="60" name="Freeform: Shape 59">
              <a:extLst>
                <a:ext uri="{FF2B5EF4-FFF2-40B4-BE49-F238E27FC236}">
                  <a16:creationId xmlns:a16="http://schemas.microsoft.com/office/drawing/2014/main" id="{2EC735F0-E883-7CA0-DF58-6620A6E1FC8B}"/>
                </a:ext>
              </a:extLst>
            </p:cNvPr>
            <p:cNvSpPr/>
            <p:nvPr/>
          </p:nvSpPr>
          <p:spPr>
            <a:xfrm>
              <a:off x="10555959" y="5253309"/>
              <a:ext cx="43663" cy="601062"/>
            </a:xfrm>
            <a:custGeom>
              <a:avLst/>
              <a:gdLst>
                <a:gd name="connsiteX0" fmla="*/ 0 w 0"/>
                <a:gd name="connsiteY0" fmla="*/ 0 h 515332"/>
                <a:gd name="connsiteX1" fmla="*/ 0 w 0"/>
                <a:gd name="connsiteY1" fmla="*/ 515332 h 515332"/>
              </a:gdLst>
              <a:ahLst/>
              <a:cxnLst>
                <a:cxn ang="0">
                  <a:pos x="connsiteX0" y="connsiteY0"/>
                </a:cxn>
                <a:cxn ang="0">
                  <a:pos x="connsiteX1" y="connsiteY1"/>
                </a:cxn>
              </a:cxnLst>
              <a:rect l="l" t="t" r="r" b="b"/>
              <a:pathLst>
                <a:path h="515332">
                  <a:moveTo>
                    <a:pt x="0" y="0"/>
                  </a:moveTo>
                  <a:lnTo>
                    <a:pt x="0" y="515332"/>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2719964E-87E0-0604-07E4-F386DEF5120F}"/>
                </a:ext>
              </a:extLst>
            </p:cNvPr>
            <p:cNvSpPr/>
            <p:nvPr/>
          </p:nvSpPr>
          <p:spPr>
            <a:xfrm flipH="1">
              <a:off x="10554139" y="4666836"/>
              <a:ext cx="43663" cy="220561"/>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60846207-A800-51E7-6A12-C6E8B610B399}"/>
                </a:ext>
              </a:extLst>
            </p:cNvPr>
            <p:cNvSpPr/>
            <p:nvPr/>
          </p:nvSpPr>
          <p:spPr>
            <a:xfrm flipH="1">
              <a:off x="10210680" y="3292764"/>
              <a:ext cx="43663" cy="379031"/>
            </a:xfrm>
            <a:custGeom>
              <a:avLst/>
              <a:gdLst>
                <a:gd name="connsiteX0" fmla="*/ 0 w 0"/>
                <a:gd name="connsiteY0" fmla="*/ 568750 h 568750"/>
                <a:gd name="connsiteX1" fmla="*/ 0 w 0"/>
                <a:gd name="connsiteY1" fmla="*/ 0 h 568750"/>
              </a:gdLst>
              <a:ahLst/>
              <a:cxnLst>
                <a:cxn ang="0">
                  <a:pos x="connsiteX0" y="connsiteY0"/>
                </a:cxn>
                <a:cxn ang="0">
                  <a:pos x="connsiteX1" y="connsiteY1"/>
                </a:cxn>
              </a:cxnLst>
              <a:rect l="l" t="t" r="r" b="b"/>
              <a:pathLst>
                <a:path h="568750">
                  <a:moveTo>
                    <a:pt x="0" y="568750"/>
                  </a:moveTo>
                  <a:lnTo>
                    <a:pt x="0" y="0"/>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Shape 62">
              <a:extLst>
                <a:ext uri="{FF2B5EF4-FFF2-40B4-BE49-F238E27FC236}">
                  <a16:creationId xmlns:a16="http://schemas.microsoft.com/office/drawing/2014/main" id="{79635B4F-F065-F827-0D1F-E8FE102ADFFA}"/>
                </a:ext>
              </a:extLst>
            </p:cNvPr>
            <p:cNvSpPr/>
            <p:nvPr/>
          </p:nvSpPr>
          <p:spPr>
            <a:xfrm flipH="1">
              <a:off x="10333719" y="3327779"/>
              <a:ext cx="43663" cy="340215"/>
            </a:xfrm>
            <a:custGeom>
              <a:avLst/>
              <a:gdLst>
                <a:gd name="connsiteX0" fmla="*/ 0 w 0"/>
                <a:gd name="connsiteY0" fmla="*/ 0 h 549896"/>
                <a:gd name="connsiteX1" fmla="*/ 0 w 0"/>
                <a:gd name="connsiteY1" fmla="*/ 549896 h 549896"/>
              </a:gdLst>
              <a:ahLst/>
              <a:cxnLst>
                <a:cxn ang="0">
                  <a:pos x="connsiteX0" y="connsiteY0"/>
                </a:cxn>
                <a:cxn ang="0">
                  <a:pos x="connsiteX1" y="connsiteY1"/>
                </a:cxn>
              </a:cxnLst>
              <a:rect l="l" t="t" r="r" b="b"/>
              <a:pathLst>
                <a:path h="549896">
                  <a:moveTo>
                    <a:pt x="0" y="0"/>
                  </a:moveTo>
                  <a:lnTo>
                    <a:pt x="0" y="54989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extBox 63">
              <a:extLst>
                <a:ext uri="{FF2B5EF4-FFF2-40B4-BE49-F238E27FC236}">
                  <a16:creationId xmlns:a16="http://schemas.microsoft.com/office/drawing/2014/main" id="{CAE38D24-E523-3346-7AD0-6B26BA32F8BF}"/>
                </a:ext>
              </a:extLst>
            </p:cNvPr>
            <p:cNvSpPr txBox="1"/>
            <p:nvPr/>
          </p:nvSpPr>
          <p:spPr>
            <a:xfrm>
              <a:off x="9905270" y="3911312"/>
              <a:ext cx="816290" cy="235147"/>
            </a:xfrm>
            <a:prstGeom prst="rect">
              <a:avLst/>
            </a:prstGeom>
            <a:noFill/>
          </p:spPr>
          <p:txBody>
            <a:bodyPr wrap="square" lIns="0" tIns="0" rIns="0" bIns="0" rtlCol="0" anchor="ctr" anchorCtr="0">
              <a:spAutoFit/>
            </a:bodyPr>
            <a:lstStyle/>
            <a:p>
              <a:pPr algn="ctr">
                <a:lnSpc>
                  <a:spcPct val="80000"/>
                </a:lnSpc>
              </a:pPr>
              <a:r>
                <a:rPr lang="en-US" sz="1000" dirty="0"/>
                <a:t>Free cholesterol</a:t>
              </a:r>
            </a:p>
          </p:txBody>
        </p:sp>
        <p:grpSp>
          <p:nvGrpSpPr>
            <p:cNvPr id="65" name="Group 64">
              <a:extLst>
                <a:ext uri="{FF2B5EF4-FFF2-40B4-BE49-F238E27FC236}">
                  <a16:creationId xmlns:a16="http://schemas.microsoft.com/office/drawing/2014/main" id="{3D077D77-80F6-7A8A-C1CC-01D0500C9CFB}"/>
                </a:ext>
              </a:extLst>
            </p:cNvPr>
            <p:cNvGrpSpPr/>
            <p:nvPr/>
          </p:nvGrpSpPr>
          <p:grpSpPr>
            <a:xfrm>
              <a:off x="6807905" y="4199989"/>
              <a:ext cx="1891101" cy="1220343"/>
              <a:chOff x="5126977" y="4133480"/>
              <a:chExt cx="1980161" cy="1277814"/>
            </a:xfrm>
          </p:grpSpPr>
          <p:sp>
            <p:nvSpPr>
              <p:cNvPr id="66" name="Freeform: Shape 65">
                <a:extLst>
                  <a:ext uri="{FF2B5EF4-FFF2-40B4-BE49-F238E27FC236}">
                    <a16:creationId xmlns:a16="http://schemas.microsoft.com/office/drawing/2014/main" id="{95C1034D-0FB4-6D9A-4CDC-8F9C0F69865E}"/>
                  </a:ext>
                </a:extLst>
              </p:cNvPr>
              <p:cNvSpPr/>
              <p:nvPr/>
            </p:nvSpPr>
            <p:spPr>
              <a:xfrm>
                <a:off x="5312766" y="4133480"/>
                <a:ext cx="1240138" cy="527468"/>
              </a:xfrm>
              <a:custGeom>
                <a:avLst/>
                <a:gdLst>
                  <a:gd name="connsiteX0" fmla="*/ 641960 w 1240138"/>
                  <a:gd name="connsiteY0" fmla="*/ 232992 h 527468"/>
                  <a:gd name="connsiteX1" fmla="*/ 229680 w 1240138"/>
                  <a:gd name="connsiteY1" fmla="*/ 60425 h 527468"/>
                  <a:gd name="connsiteX2" fmla="*/ 88488 w 1240138"/>
                  <a:gd name="connsiteY2" fmla="*/ 16628 h 527468"/>
                  <a:gd name="connsiteX3" fmla="*/ 257921 w 1240138"/>
                  <a:gd name="connsiteY3" fmla="*/ 206653 h 527468"/>
                  <a:gd name="connsiteX4" fmla="*/ 448174 w 1240138"/>
                  <a:gd name="connsiteY4" fmla="*/ 283537 h 527468"/>
                  <a:gd name="connsiteX5" fmla="*/ 622839 w 1240138"/>
                  <a:gd name="connsiteY5" fmla="*/ 352147 h 527468"/>
                  <a:gd name="connsiteX6" fmla="*/ 630938 w 1240138"/>
                  <a:gd name="connsiteY6" fmla="*/ 364632 h 527468"/>
                  <a:gd name="connsiteX7" fmla="*/ 623289 w 1240138"/>
                  <a:gd name="connsiteY7" fmla="*/ 380645 h 527468"/>
                  <a:gd name="connsiteX8" fmla="*/ 605927 w 1240138"/>
                  <a:gd name="connsiteY8" fmla="*/ 387210 h 527468"/>
                  <a:gd name="connsiteX9" fmla="*/ 142141 w 1240138"/>
                  <a:gd name="connsiteY9" fmla="*/ 254629 h 527468"/>
                  <a:gd name="connsiteX10" fmla="*/ 34835 w 1240138"/>
                  <a:gd name="connsiteY10" fmla="*/ 296962 h 527468"/>
                  <a:gd name="connsiteX11" fmla="*/ 619369 w 1240138"/>
                  <a:gd name="connsiteY11" fmla="*/ 502985 h 527468"/>
                  <a:gd name="connsiteX12" fmla="*/ 1170018 w 1240138"/>
                  <a:gd name="connsiteY12" fmla="*/ 517096 h 527468"/>
                  <a:gd name="connsiteX13" fmla="*/ 1170014 w 1240138"/>
                  <a:gd name="connsiteY13" fmla="*/ 463473 h 527468"/>
                  <a:gd name="connsiteX14" fmla="*/ 989370 w 1240138"/>
                  <a:gd name="connsiteY14" fmla="*/ 466548 h 527468"/>
                  <a:gd name="connsiteX15" fmla="*/ 799153 w 1240138"/>
                  <a:gd name="connsiteY15" fmla="*/ 450417 h 527468"/>
                  <a:gd name="connsiteX16" fmla="*/ 733567 w 1240138"/>
                  <a:gd name="connsiteY16" fmla="*/ 390961 h 527468"/>
                  <a:gd name="connsiteX17" fmla="*/ 729441 w 1240138"/>
                  <a:gd name="connsiteY17" fmla="*/ 349537 h 527468"/>
                  <a:gd name="connsiteX18" fmla="*/ 765769 w 1240138"/>
                  <a:gd name="connsiteY18" fmla="*/ 324715 h 527468"/>
                  <a:gd name="connsiteX19" fmla="*/ 934301 w 1240138"/>
                  <a:gd name="connsiteY19" fmla="*/ 322264 h 527468"/>
                  <a:gd name="connsiteX20" fmla="*/ 1096128 w 1240138"/>
                  <a:gd name="connsiteY20" fmla="*/ 332285 h 527468"/>
                  <a:gd name="connsiteX21" fmla="*/ 1163614 w 1240138"/>
                  <a:gd name="connsiteY21" fmla="*/ 299879 h 527468"/>
                  <a:gd name="connsiteX22" fmla="*/ 1168711 w 1240138"/>
                  <a:gd name="connsiteY22" fmla="*/ 277688 h 527468"/>
                  <a:gd name="connsiteX23" fmla="*/ 1159928 w 1240138"/>
                  <a:gd name="connsiteY23" fmla="*/ 271950 h 527468"/>
                  <a:gd name="connsiteX24" fmla="*/ 1099422 w 1240138"/>
                  <a:gd name="connsiteY24" fmla="*/ 263510 h 527468"/>
                  <a:gd name="connsiteX25" fmla="*/ 641960 w 1240138"/>
                  <a:gd name="connsiteY25" fmla="*/ 232992 h 527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40138" h="527468">
                    <a:moveTo>
                      <a:pt x="641960" y="232992"/>
                    </a:moveTo>
                    <a:cubicBezTo>
                      <a:pt x="427898" y="165377"/>
                      <a:pt x="308748" y="111755"/>
                      <a:pt x="229680" y="60425"/>
                    </a:cubicBezTo>
                    <a:cubicBezTo>
                      <a:pt x="150613" y="9096"/>
                      <a:pt x="96960" y="-20995"/>
                      <a:pt x="88488" y="16628"/>
                    </a:cubicBezTo>
                    <a:cubicBezTo>
                      <a:pt x="80017" y="54252"/>
                      <a:pt x="80017" y="116340"/>
                      <a:pt x="257921" y="206653"/>
                    </a:cubicBezTo>
                    <a:cubicBezTo>
                      <a:pt x="318623" y="238540"/>
                      <a:pt x="382356" y="264296"/>
                      <a:pt x="448174" y="283537"/>
                    </a:cubicBezTo>
                    <a:cubicBezTo>
                      <a:pt x="510251" y="300718"/>
                      <a:pt x="574291" y="304820"/>
                      <a:pt x="622839" y="352147"/>
                    </a:cubicBezTo>
                    <a:cubicBezTo>
                      <a:pt x="626779" y="355359"/>
                      <a:pt x="629611" y="359726"/>
                      <a:pt x="630938" y="364632"/>
                    </a:cubicBezTo>
                    <a:cubicBezTo>
                      <a:pt x="631544" y="370972"/>
                      <a:pt x="628603" y="377130"/>
                      <a:pt x="623289" y="380645"/>
                    </a:cubicBezTo>
                    <a:cubicBezTo>
                      <a:pt x="618024" y="384021"/>
                      <a:pt x="612109" y="386258"/>
                      <a:pt x="605927" y="387210"/>
                    </a:cubicBezTo>
                    <a:cubicBezTo>
                      <a:pt x="445835" y="421228"/>
                      <a:pt x="275790" y="331961"/>
                      <a:pt x="142141" y="254629"/>
                    </a:cubicBezTo>
                    <a:cubicBezTo>
                      <a:pt x="88488" y="223585"/>
                      <a:pt x="-69647" y="203829"/>
                      <a:pt x="34835" y="296962"/>
                    </a:cubicBezTo>
                    <a:cubicBezTo>
                      <a:pt x="139317" y="390096"/>
                      <a:pt x="379343" y="471940"/>
                      <a:pt x="619369" y="502985"/>
                    </a:cubicBezTo>
                    <a:cubicBezTo>
                      <a:pt x="859395" y="534029"/>
                      <a:pt x="1085303" y="531207"/>
                      <a:pt x="1170018" y="517096"/>
                    </a:cubicBezTo>
                    <a:cubicBezTo>
                      <a:pt x="1254733" y="502985"/>
                      <a:pt x="1271676" y="463473"/>
                      <a:pt x="1170014" y="463473"/>
                    </a:cubicBezTo>
                    <a:cubicBezTo>
                      <a:pt x="1109792" y="463473"/>
                      <a:pt x="1049589" y="465997"/>
                      <a:pt x="989370" y="466548"/>
                    </a:cubicBezTo>
                    <a:cubicBezTo>
                      <a:pt x="929031" y="467100"/>
                      <a:pt x="855698" y="474466"/>
                      <a:pt x="799153" y="450417"/>
                    </a:cubicBezTo>
                    <a:cubicBezTo>
                      <a:pt x="770904" y="439037"/>
                      <a:pt x="747647" y="417953"/>
                      <a:pt x="733567" y="390961"/>
                    </a:cubicBezTo>
                    <a:cubicBezTo>
                      <a:pt x="726297" y="378388"/>
                      <a:pt x="724794" y="363296"/>
                      <a:pt x="729441" y="349537"/>
                    </a:cubicBezTo>
                    <a:cubicBezTo>
                      <a:pt x="736818" y="335876"/>
                      <a:pt x="750354" y="326627"/>
                      <a:pt x="765769" y="324715"/>
                    </a:cubicBezTo>
                    <a:cubicBezTo>
                      <a:pt x="821567" y="316165"/>
                      <a:pt x="878277" y="315340"/>
                      <a:pt x="934301" y="322264"/>
                    </a:cubicBezTo>
                    <a:cubicBezTo>
                      <a:pt x="986627" y="326877"/>
                      <a:pt x="1043708" y="339056"/>
                      <a:pt x="1096128" y="332285"/>
                    </a:cubicBezTo>
                    <a:cubicBezTo>
                      <a:pt x="1121782" y="329914"/>
                      <a:pt x="1145731" y="318414"/>
                      <a:pt x="1163614" y="299879"/>
                    </a:cubicBezTo>
                    <a:cubicBezTo>
                      <a:pt x="1169058" y="293711"/>
                      <a:pt x="1173566" y="284330"/>
                      <a:pt x="1168711" y="277688"/>
                    </a:cubicBezTo>
                    <a:cubicBezTo>
                      <a:pt x="1166380" y="274990"/>
                      <a:pt x="1163337" y="273001"/>
                      <a:pt x="1159928" y="271950"/>
                    </a:cubicBezTo>
                    <a:cubicBezTo>
                      <a:pt x="1140466" y="265377"/>
                      <a:pt x="1119941" y="262514"/>
                      <a:pt x="1099422" y="263510"/>
                    </a:cubicBezTo>
                    <a:cubicBezTo>
                      <a:pt x="955406" y="263096"/>
                      <a:pt x="702680" y="252171"/>
                      <a:pt x="641960" y="232992"/>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67" name="Freeform: Shape 66">
                <a:extLst>
                  <a:ext uri="{FF2B5EF4-FFF2-40B4-BE49-F238E27FC236}">
                    <a16:creationId xmlns:a16="http://schemas.microsoft.com/office/drawing/2014/main" id="{932AF12C-D5B7-CAD9-C06D-181077C02980}"/>
                  </a:ext>
                </a:extLst>
              </p:cNvPr>
              <p:cNvSpPr/>
              <p:nvPr/>
            </p:nvSpPr>
            <p:spPr>
              <a:xfrm>
                <a:off x="6095401" y="4354692"/>
                <a:ext cx="925586" cy="209996"/>
              </a:xfrm>
              <a:custGeom>
                <a:avLst/>
                <a:gdLst>
                  <a:gd name="connsiteX0" fmla="*/ 442918 w 925586"/>
                  <a:gd name="connsiteY0" fmla="*/ 122788 h 209996"/>
                  <a:gd name="connsiteX1" fmla="*/ 849551 w 925586"/>
                  <a:gd name="connsiteY1" fmla="*/ 11780 h 209996"/>
                  <a:gd name="connsiteX2" fmla="*/ 924853 w 925586"/>
                  <a:gd name="connsiteY2" fmla="*/ 11780 h 209996"/>
                  <a:gd name="connsiteX3" fmla="*/ 866493 w 925586"/>
                  <a:gd name="connsiteY3" fmla="*/ 81396 h 209996"/>
                  <a:gd name="connsiteX4" fmla="*/ 566025 w 925586"/>
                  <a:gd name="connsiteY4" fmla="*/ 177148 h 209996"/>
                  <a:gd name="connsiteX5" fmla="*/ 275754 w 925586"/>
                  <a:gd name="connsiteY5" fmla="*/ 206661 h 209996"/>
                  <a:gd name="connsiteX6" fmla="*/ 14027 w 925586"/>
                  <a:gd name="connsiteY6" fmla="*/ 174600 h 209996"/>
                  <a:gd name="connsiteX7" fmla="*/ -83 w 925586"/>
                  <a:gd name="connsiteY7" fmla="*/ 157194 h 209996"/>
                  <a:gd name="connsiteX8" fmla="*/ 18157 w 925586"/>
                  <a:gd name="connsiteY8" fmla="*/ 140998 h 209996"/>
                  <a:gd name="connsiteX9" fmla="*/ 67306 w 925586"/>
                  <a:gd name="connsiteY9" fmla="*/ 137037 h 209996"/>
                  <a:gd name="connsiteX10" fmla="*/ 272024 w 925586"/>
                  <a:gd name="connsiteY10" fmla="*/ 143883 h 209996"/>
                  <a:gd name="connsiteX11" fmla="*/ 442918 w 925586"/>
                  <a:gd name="connsiteY11" fmla="*/ 122788 h 209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25586" h="209996">
                    <a:moveTo>
                      <a:pt x="442918" y="122788"/>
                    </a:moveTo>
                    <a:cubicBezTo>
                      <a:pt x="542027" y="105298"/>
                      <a:pt x="811899" y="26832"/>
                      <a:pt x="849551" y="11780"/>
                    </a:cubicBezTo>
                    <a:cubicBezTo>
                      <a:pt x="887203" y="-3271"/>
                      <a:pt x="922971" y="-5153"/>
                      <a:pt x="924853" y="11780"/>
                    </a:cubicBezTo>
                    <a:cubicBezTo>
                      <a:pt x="926736" y="28713"/>
                      <a:pt x="928618" y="55055"/>
                      <a:pt x="866493" y="81396"/>
                    </a:cubicBezTo>
                    <a:cubicBezTo>
                      <a:pt x="770216" y="124394"/>
                      <a:pt x="669436" y="156510"/>
                      <a:pt x="566025" y="177148"/>
                    </a:cubicBezTo>
                    <a:cubicBezTo>
                      <a:pt x="470057" y="193605"/>
                      <a:pt x="373072" y="203466"/>
                      <a:pt x="275754" y="206661"/>
                    </a:cubicBezTo>
                    <a:cubicBezTo>
                      <a:pt x="189024" y="209993"/>
                      <a:pt x="92589" y="219248"/>
                      <a:pt x="14027" y="174600"/>
                    </a:cubicBezTo>
                    <a:cubicBezTo>
                      <a:pt x="7187" y="170713"/>
                      <a:pt x="-299" y="165055"/>
                      <a:pt x="-83" y="157194"/>
                    </a:cubicBezTo>
                    <a:cubicBezTo>
                      <a:pt x="159" y="148456"/>
                      <a:pt x="9698" y="143217"/>
                      <a:pt x="18157" y="140998"/>
                    </a:cubicBezTo>
                    <a:cubicBezTo>
                      <a:pt x="34288" y="137479"/>
                      <a:pt x="50819" y="136146"/>
                      <a:pt x="67306" y="137037"/>
                    </a:cubicBezTo>
                    <a:cubicBezTo>
                      <a:pt x="135363" y="137914"/>
                      <a:pt x="204066" y="146154"/>
                      <a:pt x="272024" y="143883"/>
                    </a:cubicBezTo>
                    <a:cubicBezTo>
                      <a:pt x="329415" y="140890"/>
                      <a:pt x="386523" y="133841"/>
                      <a:pt x="442918" y="122788"/>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68" name="Freeform: Shape 67">
                <a:extLst>
                  <a:ext uri="{FF2B5EF4-FFF2-40B4-BE49-F238E27FC236}">
                    <a16:creationId xmlns:a16="http://schemas.microsoft.com/office/drawing/2014/main" id="{A4D294A6-B93A-4FA7-2977-3D2FFE83DDB4}"/>
                  </a:ext>
                </a:extLst>
              </p:cNvPr>
              <p:cNvSpPr/>
              <p:nvPr/>
            </p:nvSpPr>
            <p:spPr>
              <a:xfrm>
                <a:off x="5126977" y="4403412"/>
                <a:ext cx="807204" cy="493862"/>
              </a:xfrm>
              <a:custGeom>
                <a:avLst/>
                <a:gdLst>
                  <a:gd name="connsiteX0" fmla="*/ 409817 w 807204"/>
                  <a:gd name="connsiteY0" fmla="*/ 200125 h 493862"/>
                  <a:gd name="connsiteX1" fmla="*/ 237966 w 807204"/>
                  <a:gd name="connsiteY1" fmla="*/ 105154 h 493862"/>
                  <a:gd name="connsiteX2" fmla="*/ 147395 w 807204"/>
                  <a:gd name="connsiteY2" fmla="*/ 51473 h 493862"/>
                  <a:gd name="connsiteX3" fmla="*/ 58667 w 807204"/>
                  <a:gd name="connsiteY3" fmla="*/ 709 h 493862"/>
                  <a:gd name="connsiteX4" fmla="*/ 40494 w 807204"/>
                  <a:gd name="connsiteY4" fmla="*/ 27848 h 493862"/>
                  <a:gd name="connsiteX5" fmla="*/ 75247 w 807204"/>
                  <a:gd name="connsiteY5" fmla="*/ 84827 h 493862"/>
                  <a:gd name="connsiteX6" fmla="*/ 267897 w 807204"/>
                  <a:gd name="connsiteY6" fmla="*/ 222899 h 493862"/>
                  <a:gd name="connsiteX7" fmla="*/ 281284 w 807204"/>
                  <a:gd name="connsiteY7" fmla="*/ 253767 h 493862"/>
                  <a:gd name="connsiteX8" fmla="*/ 262600 w 807204"/>
                  <a:gd name="connsiteY8" fmla="*/ 265041 h 493862"/>
                  <a:gd name="connsiteX9" fmla="*/ 182570 w 807204"/>
                  <a:gd name="connsiteY9" fmla="*/ 244654 h 493862"/>
                  <a:gd name="connsiteX10" fmla="*/ 117420 w 807204"/>
                  <a:gd name="connsiteY10" fmla="*/ 190750 h 493862"/>
                  <a:gd name="connsiteX11" fmla="*/ 8710 w 807204"/>
                  <a:gd name="connsiteY11" fmla="*/ 134497 h 493862"/>
                  <a:gd name="connsiteX12" fmla="*/ -35 w 807204"/>
                  <a:gd name="connsiteY12" fmla="*/ 155654 h 493862"/>
                  <a:gd name="connsiteX13" fmla="*/ 26248 w 807204"/>
                  <a:gd name="connsiteY13" fmla="*/ 202129 h 493862"/>
                  <a:gd name="connsiteX14" fmla="*/ 294985 w 807204"/>
                  <a:gd name="connsiteY14" fmla="*/ 369461 h 493862"/>
                  <a:gd name="connsiteX15" fmla="*/ 631964 w 807204"/>
                  <a:gd name="connsiteY15" fmla="*/ 487994 h 493862"/>
                  <a:gd name="connsiteX16" fmla="*/ 767508 w 807204"/>
                  <a:gd name="connsiteY16" fmla="*/ 487994 h 493862"/>
                  <a:gd name="connsiteX17" fmla="*/ 767508 w 807204"/>
                  <a:gd name="connsiteY17" fmla="*/ 435633 h 493862"/>
                  <a:gd name="connsiteX18" fmla="*/ 534070 w 807204"/>
                  <a:gd name="connsiteY18" fmla="*/ 388275 h 493862"/>
                  <a:gd name="connsiteX19" fmla="*/ 364640 w 807204"/>
                  <a:gd name="connsiteY19" fmla="*/ 313016 h 493862"/>
                  <a:gd name="connsiteX20" fmla="*/ 400483 w 807204"/>
                  <a:gd name="connsiteY20" fmla="*/ 279149 h 493862"/>
                  <a:gd name="connsiteX21" fmla="*/ 656437 w 807204"/>
                  <a:gd name="connsiteY21" fmla="*/ 361934 h 493862"/>
                  <a:gd name="connsiteX22" fmla="*/ 800702 w 807204"/>
                  <a:gd name="connsiteY22" fmla="*/ 361934 h 493862"/>
                  <a:gd name="connsiteX23" fmla="*/ 709148 w 807204"/>
                  <a:gd name="connsiteY23" fmla="*/ 297964 h 493862"/>
                  <a:gd name="connsiteX24" fmla="*/ 409817 w 807204"/>
                  <a:gd name="connsiteY24" fmla="*/ 200125 h 493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07204" h="493862">
                    <a:moveTo>
                      <a:pt x="409817" y="200125"/>
                    </a:moveTo>
                    <a:cubicBezTo>
                      <a:pt x="351453" y="170603"/>
                      <a:pt x="294590" y="137846"/>
                      <a:pt x="237966" y="105154"/>
                    </a:cubicBezTo>
                    <a:cubicBezTo>
                      <a:pt x="207578" y="87610"/>
                      <a:pt x="177282" y="69879"/>
                      <a:pt x="147395" y="51473"/>
                    </a:cubicBezTo>
                    <a:cubicBezTo>
                      <a:pt x="124053" y="37091"/>
                      <a:pt x="89647" y="-7178"/>
                      <a:pt x="58667" y="709"/>
                    </a:cubicBezTo>
                    <a:cubicBezTo>
                      <a:pt x="47273" y="4746"/>
                      <a:pt x="39883" y="15782"/>
                      <a:pt x="40494" y="27848"/>
                    </a:cubicBezTo>
                    <a:cubicBezTo>
                      <a:pt x="40654" y="50894"/>
                      <a:pt x="58705" y="70917"/>
                      <a:pt x="75247" y="84827"/>
                    </a:cubicBezTo>
                    <a:cubicBezTo>
                      <a:pt x="135759" y="135713"/>
                      <a:pt x="208410" y="170818"/>
                      <a:pt x="267897" y="222899"/>
                    </a:cubicBezTo>
                    <a:cubicBezTo>
                      <a:pt x="277002" y="230870"/>
                      <a:pt x="286577" y="242887"/>
                      <a:pt x="281284" y="253767"/>
                    </a:cubicBezTo>
                    <a:cubicBezTo>
                      <a:pt x="277138" y="260213"/>
                      <a:pt x="270238" y="264376"/>
                      <a:pt x="262600" y="265041"/>
                    </a:cubicBezTo>
                    <a:cubicBezTo>
                      <a:pt x="234301" y="268646"/>
                      <a:pt x="205689" y="261358"/>
                      <a:pt x="182570" y="244654"/>
                    </a:cubicBezTo>
                    <a:cubicBezTo>
                      <a:pt x="159775" y="228029"/>
                      <a:pt x="138018" y="210027"/>
                      <a:pt x="117420" y="190750"/>
                    </a:cubicBezTo>
                    <a:cubicBezTo>
                      <a:pt x="99716" y="175868"/>
                      <a:pt x="34075" y="114985"/>
                      <a:pt x="8710" y="134497"/>
                    </a:cubicBezTo>
                    <a:cubicBezTo>
                      <a:pt x="2684" y="139822"/>
                      <a:pt x="-544" y="147630"/>
                      <a:pt x="-35" y="155654"/>
                    </a:cubicBezTo>
                    <a:cubicBezTo>
                      <a:pt x="1882" y="174123"/>
                      <a:pt x="11405" y="190961"/>
                      <a:pt x="26248" y="202129"/>
                    </a:cubicBezTo>
                    <a:cubicBezTo>
                      <a:pt x="105424" y="273080"/>
                      <a:pt x="196363" y="329704"/>
                      <a:pt x="294985" y="369461"/>
                    </a:cubicBezTo>
                    <a:cubicBezTo>
                      <a:pt x="441825" y="427786"/>
                      <a:pt x="566074" y="480468"/>
                      <a:pt x="631964" y="487994"/>
                    </a:cubicBezTo>
                    <a:cubicBezTo>
                      <a:pt x="697853" y="495520"/>
                      <a:pt x="737387" y="495520"/>
                      <a:pt x="767508" y="487994"/>
                    </a:cubicBezTo>
                    <a:cubicBezTo>
                      <a:pt x="797629" y="480468"/>
                      <a:pt x="823984" y="454768"/>
                      <a:pt x="767508" y="435633"/>
                    </a:cubicBezTo>
                    <a:cubicBezTo>
                      <a:pt x="711031" y="416497"/>
                      <a:pt x="575487" y="405209"/>
                      <a:pt x="534070" y="388275"/>
                    </a:cubicBezTo>
                    <a:cubicBezTo>
                      <a:pt x="492654" y="371342"/>
                      <a:pt x="372171" y="326186"/>
                      <a:pt x="364640" y="313016"/>
                    </a:cubicBezTo>
                    <a:cubicBezTo>
                      <a:pt x="357110" y="299846"/>
                      <a:pt x="351612" y="267860"/>
                      <a:pt x="400483" y="279149"/>
                    </a:cubicBezTo>
                    <a:cubicBezTo>
                      <a:pt x="449355" y="290438"/>
                      <a:pt x="618785" y="348764"/>
                      <a:pt x="656437" y="361934"/>
                    </a:cubicBezTo>
                    <a:cubicBezTo>
                      <a:pt x="694088" y="375104"/>
                      <a:pt x="783067" y="397682"/>
                      <a:pt x="800702" y="361934"/>
                    </a:cubicBezTo>
                    <a:cubicBezTo>
                      <a:pt x="818337" y="326186"/>
                      <a:pt x="803276" y="311134"/>
                      <a:pt x="709148" y="297964"/>
                    </a:cubicBezTo>
                    <a:cubicBezTo>
                      <a:pt x="615021" y="284795"/>
                      <a:pt x="445808" y="218330"/>
                      <a:pt x="409817" y="200125"/>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69" name="Freeform: Shape 68">
                <a:extLst>
                  <a:ext uri="{FF2B5EF4-FFF2-40B4-BE49-F238E27FC236}">
                    <a16:creationId xmlns:a16="http://schemas.microsoft.com/office/drawing/2014/main" id="{1F78626E-D83D-F4EF-D772-A116CBBFE048}"/>
                  </a:ext>
                </a:extLst>
              </p:cNvPr>
              <p:cNvSpPr/>
              <p:nvPr/>
            </p:nvSpPr>
            <p:spPr>
              <a:xfrm>
                <a:off x="5958865" y="4472860"/>
                <a:ext cx="1148273" cy="629495"/>
              </a:xfrm>
              <a:custGeom>
                <a:avLst/>
                <a:gdLst>
                  <a:gd name="connsiteX0" fmla="*/ 566276 w 1148273"/>
                  <a:gd name="connsiteY0" fmla="*/ 200294 h 629495"/>
                  <a:gd name="connsiteX1" fmla="*/ 363256 w 1148273"/>
                  <a:gd name="connsiteY1" fmla="*/ 224384 h 629495"/>
                  <a:gd name="connsiteX2" fmla="*/ 163420 w 1148273"/>
                  <a:gd name="connsiteY2" fmla="*/ 227526 h 629495"/>
                  <a:gd name="connsiteX3" fmla="*/ 74117 w 1148273"/>
                  <a:gd name="connsiteY3" fmla="*/ 214573 h 629495"/>
                  <a:gd name="connsiteX4" fmla="*/ 14686 w 1148273"/>
                  <a:gd name="connsiteY4" fmla="*/ 216256 h 629495"/>
                  <a:gd name="connsiteX5" fmla="*/ 73047 w 1148273"/>
                  <a:gd name="connsiteY5" fmla="*/ 311302 h 629495"/>
                  <a:gd name="connsiteX6" fmla="*/ 311561 w 1148273"/>
                  <a:gd name="connsiteY6" fmla="*/ 328890 h 629495"/>
                  <a:gd name="connsiteX7" fmla="*/ 426310 w 1148273"/>
                  <a:gd name="connsiteY7" fmla="*/ 325635 h 629495"/>
                  <a:gd name="connsiteX8" fmla="*/ 516254 w 1148273"/>
                  <a:gd name="connsiteY8" fmla="*/ 338936 h 629495"/>
                  <a:gd name="connsiteX9" fmla="*/ 516476 w 1148273"/>
                  <a:gd name="connsiteY9" fmla="*/ 359624 h 629495"/>
                  <a:gd name="connsiteX10" fmla="*/ 466414 w 1148273"/>
                  <a:gd name="connsiteY10" fmla="*/ 392031 h 629495"/>
                  <a:gd name="connsiteX11" fmla="*/ 261834 w 1148273"/>
                  <a:gd name="connsiteY11" fmla="*/ 397302 h 629495"/>
                  <a:gd name="connsiteX12" fmla="*/ 116344 w 1148273"/>
                  <a:gd name="connsiteY12" fmla="*/ 392205 h 629495"/>
                  <a:gd name="connsiteX13" fmla="*/ 22215 w 1148273"/>
                  <a:gd name="connsiteY13" fmla="*/ 416661 h 629495"/>
                  <a:gd name="connsiteX14" fmla="*/ 203425 w 1148273"/>
                  <a:gd name="connsiteY14" fmla="*/ 501315 h 629495"/>
                  <a:gd name="connsiteX15" fmla="*/ 484866 w 1148273"/>
                  <a:gd name="connsiteY15" fmla="*/ 487371 h 629495"/>
                  <a:gd name="connsiteX16" fmla="*/ 520925 w 1148273"/>
                  <a:gd name="connsiteY16" fmla="*/ 498396 h 629495"/>
                  <a:gd name="connsiteX17" fmla="*/ 524568 w 1148273"/>
                  <a:gd name="connsiteY17" fmla="*/ 514677 h 629495"/>
                  <a:gd name="connsiteX18" fmla="*/ 484730 w 1148273"/>
                  <a:gd name="connsiteY18" fmla="*/ 552143 h 629495"/>
                  <a:gd name="connsiteX19" fmla="*/ 405755 w 1148273"/>
                  <a:gd name="connsiteY19" fmla="*/ 558860 h 629495"/>
                  <a:gd name="connsiteX20" fmla="*/ 239910 w 1148273"/>
                  <a:gd name="connsiteY20" fmla="*/ 557448 h 629495"/>
                  <a:gd name="connsiteX21" fmla="*/ 127640 w 1148273"/>
                  <a:gd name="connsiteY21" fmla="*/ 570945 h 629495"/>
                  <a:gd name="connsiteX22" fmla="*/ 236828 w 1148273"/>
                  <a:gd name="connsiteY22" fmla="*/ 629271 h 629495"/>
                  <a:gd name="connsiteX23" fmla="*/ 743236 w 1148273"/>
                  <a:gd name="connsiteY23" fmla="*/ 585997 h 629495"/>
                  <a:gd name="connsiteX24" fmla="*/ 1040681 w 1148273"/>
                  <a:gd name="connsiteY24" fmla="*/ 452412 h 629495"/>
                  <a:gd name="connsiteX25" fmla="*/ 1040681 w 1148273"/>
                  <a:gd name="connsiteY25" fmla="*/ 394086 h 629495"/>
                  <a:gd name="connsiteX26" fmla="*/ 890076 w 1148273"/>
                  <a:gd name="connsiteY26" fmla="*/ 461819 h 629495"/>
                  <a:gd name="connsiteX27" fmla="*/ 709350 w 1148273"/>
                  <a:gd name="connsiteY27" fmla="*/ 505093 h 629495"/>
                  <a:gd name="connsiteX28" fmla="*/ 679230 w 1148273"/>
                  <a:gd name="connsiteY28" fmla="*/ 448649 h 629495"/>
                  <a:gd name="connsiteX29" fmla="*/ 1003030 w 1148273"/>
                  <a:gd name="connsiteY29" fmla="*/ 337642 h 629495"/>
                  <a:gd name="connsiteX30" fmla="*/ 1146104 w 1148273"/>
                  <a:gd name="connsiteY30" fmla="*/ 234160 h 629495"/>
                  <a:gd name="connsiteX31" fmla="*/ 1108452 w 1148273"/>
                  <a:gd name="connsiteY31" fmla="*/ 168308 h 629495"/>
                  <a:gd name="connsiteX32" fmla="*/ 856190 w 1148273"/>
                  <a:gd name="connsiteY32" fmla="*/ 281198 h 629495"/>
                  <a:gd name="connsiteX33" fmla="*/ 690525 w 1148273"/>
                  <a:gd name="connsiteY33" fmla="*/ 343287 h 629495"/>
                  <a:gd name="connsiteX34" fmla="*/ 641578 w 1148273"/>
                  <a:gd name="connsiteY34" fmla="*/ 300013 h 629495"/>
                  <a:gd name="connsiteX35" fmla="*/ 903254 w 1148273"/>
                  <a:gd name="connsiteY35" fmla="*/ 187865 h 629495"/>
                  <a:gd name="connsiteX36" fmla="*/ 1102805 w 1148273"/>
                  <a:gd name="connsiteY36" fmla="*/ 72353 h 629495"/>
                  <a:gd name="connsiteX37" fmla="*/ 1048211 w 1148273"/>
                  <a:gd name="connsiteY37" fmla="*/ 8383 h 629495"/>
                  <a:gd name="connsiteX38" fmla="*/ 566276 w 1148273"/>
                  <a:gd name="connsiteY38" fmla="*/ 200294 h 629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48273" h="629495">
                    <a:moveTo>
                      <a:pt x="566276" y="200294"/>
                    </a:moveTo>
                    <a:cubicBezTo>
                      <a:pt x="499207" y="212765"/>
                      <a:pt x="430769" y="215997"/>
                      <a:pt x="363256" y="224384"/>
                    </a:cubicBezTo>
                    <a:cubicBezTo>
                      <a:pt x="296950" y="232601"/>
                      <a:pt x="229952" y="233655"/>
                      <a:pt x="163420" y="227526"/>
                    </a:cubicBezTo>
                    <a:cubicBezTo>
                      <a:pt x="133235" y="224747"/>
                      <a:pt x="104048" y="218448"/>
                      <a:pt x="74117" y="214573"/>
                    </a:cubicBezTo>
                    <a:cubicBezTo>
                      <a:pt x="59673" y="212703"/>
                      <a:pt x="27125" y="204578"/>
                      <a:pt x="14686" y="216256"/>
                    </a:cubicBezTo>
                    <a:cubicBezTo>
                      <a:pt x="-374" y="230398"/>
                      <a:pt x="-26730" y="281198"/>
                      <a:pt x="73047" y="311302"/>
                    </a:cubicBezTo>
                    <a:cubicBezTo>
                      <a:pt x="147986" y="333912"/>
                      <a:pt x="234212" y="329666"/>
                      <a:pt x="311561" y="328890"/>
                    </a:cubicBezTo>
                    <a:cubicBezTo>
                      <a:pt x="349825" y="328506"/>
                      <a:pt x="388074" y="327421"/>
                      <a:pt x="426310" y="325635"/>
                    </a:cubicBezTo>
                    <a:cubicBezTo>
                      <a:pt x="450352" y="324535"/>
                      <a:pt x="504073" y="312203"/>
                      <a:pt x="516254" y="338936"/>
                    </a:cubicBezTo>
                    <a:cubicBezTo>
                      <a:pt x="518972" y="345550"/>
                      <a:pt x="519052" y="352954"/>
                      <a:pt x="516476" y="359624"/>
                    </a:cubicBezTo>
                    <a:cubicBezTo>
                      <a:pt x="509480" y="379378"/>
                      <a:pt x="487236" y="389580"/>
                      <a:pt x="466414" y="392031"/>
                    </a:cubicBezTo>
                    <a:cubicBezTo>
                      <a:pt x="399637" y="399893"/>
                      <a:pt x="329082" y="396985"/>
                      <a:pt x="261834" y="397302"/>
                    </a:cubicBezTo>
                    <a:cubicBezTo>
                      <a:pt x="216368" y="397516"/>
                      <a:pt x="160771" y="404538"/>
                      <a:pt x="116344" y="392205"/>
                    </a:cubicBezTo>
                    <a:cubicBezTo>
                      <a:pt x="82459" y="382797"/>
                      <a:pt x="9043" y="382797"/>
                      <a:pt x="22215" y="416661"/>
                    </a:cubicBezTo>
                    <a:cubicBezTo>
                      <a:pt x="52856" y="495430"/>
                      <a:pt x="128282" y="499429"/>
                      <a:pt x="203425" y="501315"/>
                    </a:cubicBezTo>
                    <a:cubicBezTo>
                      <a:pt x="297472" y="503676"/>
                      <a:pt x="391044" y="491483"/>
                      <a:pt x="484866" y="487371"/>
                    </a:cubicBezTo>
                    <a:cubicBezTo>
                      <a:pt x="498019" y="486794"/>
                      <a:pt x="513539" y="487504"/>
                      <a:pt x="520925" y="498396"/>
                    </a:cubicBezTo>
                    <a:cubicBezTo>
                      <a:pt x="523981" y="503242"/>
                      <a:pt x="525267" y="508993"/>
                      <a:pt x="524568" y="514677"/>
                    </a:cubicBezTo>
                    <a:cubicBezTo>
                      <a:pt x="522512" y="535954"/>
                      <a:pt x="503818" y="547795"/>
                      <a:pt x="484730" y="552143"/>
                    </a:cubicBezTo>
                    <a:cubicBezTo>
                      <a:pt x="458710" y="557122"/>
                      <a:pt x="432242" y="559373"/>
                      <a:pt x="405755" y="558860"/>
                    </a:cubicBezTo>
                    <a:cubicBezTo>
                      <a:pt x="350482" y="559707"/>
                      <a:pt x="295132" y="560576"/>
                      <a:pt x="239910" y="557448"/>
                    </a:cubicBezTo>
                    <a:cubicBezTo>
                      <a:pt x="212386" y="555890"/>
                      <a:pt x="134727" y="528449"/>
                      <a:pt x="127640" y="570945"/>
                    </a:cubicBezTo>
                    <a:cubicBezTo>
                      <a:pt x="121993" y="604812"/>
                      <a:pt x="174704" y="629271"/>
                      <a:pt x="236828" y="629271"/>
                    </a:cubicBezTo>
                    <a:cubicBezTo>
                      <a:pt x="298953" y="629271"/>
                      <a:pt x="583219" y="623627"/>
                      <a:pt x="743236" y="585997"/>
                    </a:cubicBezTo>
                    <a:cubicBezTo>
                      <a:pt x="903254" y="548367"/>
                      <a:pt x="991734" y="503212"/>
                      <a:pt x="1040681" y="452412"/>
                    </a:cubicBezTo>
                    <a:cubicBezTo>
                      <a:pt x="1089627" y="401612"/>
                      <a:pt x="1057624" y="394086"/>
                      <a:pt x="1040681" y="394086"/>
                    </a:cubicBezTo>
                    <a:cubicBezTo>
                      <a:pt x="1023738" y="394086"/>
                      <a:pt x="946553" y="443005"/>
                      <a:pt x="890076" y="461819"/>
                    </a:cubicBezTo>
                    <a:cubicBezTo>
                      <a:pt x="833599" y="480634"/>
                      <a:pt x="741354" y="503212"/>
                      <a:pt x="709350" y="505093"/>
                    </a:cubicBezTo>
                    <a:cubicBezTo>
                      <a:pt x="677347" y="506975"/>
                      <a:pt x="596397" y="484397"/>
                      <a:pt x="679230" y="448649"/>
                    </a:cubicBezTo>
                    <a:cubicBezTo>
                      <a:pt x="762062" y="412901"/>
                      <a:pt x="950318" y="356456"/>
                      <a:pt x="1003030" y="337642"/>
                    </a:cubicBezTo>
                    <a:cubicBezTo>
                      <a:pt x="1055741" y="318827"/>
                      <a:pt x="1140456" y="268027"/>
                      <a:pt x="1146104" y="234160"/>
                    </a:cubicBezTo>
                    <a:cubicBezTo>
                      <a:pt x="1151752" y="200293"/>
                      <a:pt x="1147987" y="160782"/>
                      <a:pt x="1108452" y="168308"/>
                    </a:cubicBezTo>
                    <a:cubicBezTo>
                      <a:pt x="1068918" y="175834"/>
                      <a:pt x="910784" y="256739"/>
                      <a:pt x="856190" y="281198"/>
                    </a:cubicBezTo>
                    <a:cubicBezTo>
                      <a:pt x="801595" y="305657"/>
                      <a:pt x="716880" y="343287"/>
                      <a:pt x="690525" y="343287"/>
                    </a:cubicBezTo>
                    <a:cubicBezTo>
                      <a:pt x="664170" y="343287"/>
                      <a:pt x="607692" y="337642"/>
                      <a:pt x="641578" y="300013"/>
                    </a:cubicBezTo>
                    <a:cubicBezTo>
                      <a:pt x="675464" y="262383"/>
                      <a:pt x="820421" y="226235"/>
                      <a:pt x="903254" y="187865"/>
                    </a:cubicBezTo>
                    <a:cubicBezTo>
                      <a:pt x="986087" y="149494"/>
                      <a:pt x="1093393" y="111865"/>
                      <a:pt x="1102805" y="72353"/>
                    </a:cubicBezTo>
                    <a:cubicBezTo>
                      <a:pt x="1112217" y="32842"/>
                      <a:pt x="1089157" y="-21480"/>
                      <a:pt x="1048211" y="8383"/>
                    </a:cubicBezTo>
                    <a:cubicBezTo>
                      <a:pt x="908901" y="109983"/>
                      <a:pt x="630965" y="188267"/>
                      <a:pt x="566276" y="200294"/>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70" name="Freeform: Shape 69">
                <a:extLst>
                  <a:ext uri="{FF2B5EF4-FFF2-40B4-BE49-F238E27FC236}">
                    <a16:creationId xmlns:a16="http://schemas.microsoft.com/office/drawing/2014/main" id="{B770D786-85DE-A112-97AA-8C05A9298584}"/>
                  </a:ext>
                </a:extLst>
              </p:cNvPr>
              <p:cNvSpPr/>
              <p:nvPr/>
            </p:nvSpPr>
            <p:spPr>
              <a:xfrm>
                <a:off x="5226169" y="4730891"/>
                <a:ext cx="833391" cy="339797"/>
              </a:xfrm>
              <a:custGeom>
                <a:avLst/>
                <a:gdLst>
                  <a:gd name="connsiteX0" fmla="*/ 442408 w 833391"/>
                  <a:gd name="connsiteY0" fmla="*/ 183092 h 339797"/>
                  <a:gd name="connsiteX1" fmla="*/ 56483 w 833391"/>
                  <a:gd name="connsiteY1" fmla="*/ 9996 h 339797"/>
                  <a:gd name="connsiteX2" fmla="*/ 13185 w 833391"/>
                  <a:gd name="connsiteY2" fmla="*/ 66441 h 339797"/>
                  <a:gd name="connsiteX3" fmla="*/ 346397 w 833391"/>
                  <a:gd name="connsiteY3" fmla="*/ 239537 h 339797"/>
                  <a:gd name="connsiteX4" fmla="*/ 649489 w 833391"/>
                  <a:gd name="connsiteY4" fmla="*/ 326085 h 339797"/>
                  <a:gd name="connsiteX5" fmla="*/ 818919 w 833391"/>
                  <a:gd name="connsiteY5" fmla="*/ 326085 h 339797"/>
                  <a:gd name="connsiteX6" fmla="*/ 785033 w 833391"/>
                  <a:gd name="connsiteY6" fmla="*/ 265877 h 339797"/>
                  <a:gd name="connsiteX7" fmla="*/ 442408 w 833391"/>
                  <a:gd name="connsiteY7" fmla="*/ 183092 h 339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3391" h="339797">
                    <a:moveTo>
                      <a:pt x="442408" y="183092"/>
                    </a:moveTo>
                    <a:cubicBezTo>
                      <a:pt x="329631" y="147530"/>
                      <a:pt x="124256" y="47625"/>
                      <a:pt x="56483" y="9996"/>
                    </a:cubicBezTo>
                    <a:cubicBezTo>
                      <a:pt x="-11289" y="-27634"/>
                      <a:pt x="-7523" y="49507"/>
                      <a:pt x="13185" y="66441"/>
                    </a:cubicBezTo>
                    <a:cubicBezTo>
                      <a:pt x="113309" y="143113"/>
                      <a:pt x="226079" y="201694"/>
                      <a:pt x="346397" y="239537"/>
                    </a:cubicBezTo>
                    <a:cubicBezTo>
                      <a:pt x="534653" y="299744"/>
                      <a:pt x="594895" y="311033"/>
                      <a:pt x="649489" y="326085"/>
                    </a:cubicBezTo>
                    <a:cubicBezTo>
                      <a:pt x="704083" y="341137"/>
                      <a:pt x="785033" y="346781"/>
                      <a:pt x="818919" y="326085"/>
                    </a:cubicBezTo>
                    <a:cubicBezTo>
                      <a:pt x="852806" y="305388"/>
                      <a:pt x="820802" y="271522"/>
                      <a:pt x="785033" y="265877"/>
                    </a:cubicBezTo>
                    <a:cubicBezTo>
                      <a:pt x="749265" y="260233"/>
                      <a:pt x="508041" y="203788"/>
                      <a:pt x="442408" y="183092"/>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71" name="Freeform: Shape 70">
                <a:extLst>
                  <a:ext uri="{FF2B5EF4-FFF2-40B4-BE49-F238E27FC236}">
                    <a16:creationId xmlns:a16="http://schemas.microsoft.com/office/drawing/2014/main" id="{3B8C21B5-1D56-80E9-9238-4CEFEA0B2131}"/>
                  </a:ext>
                </a:extLst>
              </p:cNvPr>
              <p:cNvSpPr/>
              <p:nvPr/>
            </p:nvSpPr>
            <p:spPr>
              <a:xfrm>
                <a:off x="5684310" y="5052892"/>
                <a:ext cx="1261923" cy="358402"/>
              </a:xfrm>
              <a:custGeom>
                <a:avLst/>
                <a:gdLst>
                  <a:gd name="connsiteX0" fmla="*/ 189466 w 1261923"/>
                  <a:gd name="connsiteY0" fmla="*/ 36069 h 358402"/>
                  <a:gd name="connsiteX1" fmla="*/ 703407 w 1261923"/>
                  <a:gd name="connsiteY1" fmla="*/ 94394 h 358402"/>
                  <a:gd name="connsiteX2" fmla="*/ 972847 w 1261923"/>
                  <a:gd name="connsiteY2" fmla="*/ 51300 h 358402"/>
                  <a:gd name="connsiteX3" fmla="*/ 1181341 w 1261923"/>
                  <a:gd name="connsiteY3" fmla="*/ 1478 h 358402"/>
                  <a:gd name="connsiteX4" fmla="*/ 1206497 w 1261923"/>
                  <a:gd name="connsiteY4" fmla="*/ 6805 h 358402"/>
                  <a:gd name="connsiteX5" fmla="*/ 1215239 w 1261923"/>
                  <a:gd name="connsiteY5" fmla="*/ 24119 h 358402"/>
                  <a:gd name="connsiteX6" fmla="*/ 1212202 w 1261923"/>
                  <a:gd name="connsiteY6" fmla="*/ 72474 h 358402"/>
                  <a:gd name="connsiteX7" fmla="*/ 1069938 w 1261923"/>
                  <a:gd name="connsiteY7" fmla="*/ 141799 h 358402"/>
                  <a:gd name="connsiteX8" fmla="*/ 886011 w 1261923"/>
                  <a:gd name="connsiteY8" fmla="*/ 182825 h 358402"/>
                  <a:gd name="connsiteX9" fmla="*/ 669518 w 1261923"/>
                  <a:gd name="connsiteY9" fmla="*/ 199758 h 358402"/>
                  <a:gd name="connsiteX10" fmla="*/ 667635 w 1261923"/>
                  <a:gd name="connsiteY10" fmla="*/ 252439 h 358402"/>
                  <a:gd name="connsiteX11" fmla="*/ 953784 w 1261923"/>
                  <a:gd name="connsiteY11" fmla="*/ 252439 h 358402"/>
                  <a:gd name="connsiteX12" fmla="*/ 1249346 w 1261923"/>
                  <a:gd name="connsiteY12" fmla="*/ 235506 h 358402"/>
                  <a:gd name="connsiteX13" fmla="*/ 1168393 w 1261923"/>
                  <a:gd name="connsiteY13" fmla="*/ 335225 h 358402"/>
                  <a:gd name="connsiteX14" fmla="*/ 657222 w 1261923"/>
                  <a:gd name="connsiteY14" fmla="*/ 357391 h 358402"/>
                  <a:gd name="connsiteX15" fmla="*/ 120256 w 1261923"/>
                  <a:gd name="connsiteY15" fmla="*/ 248604 h 358402"/>
                  <a:gd name="connsiteX16" fmla="*/ 104172 w 1261923"/>
                  <a:gd name="connsiteY16" fmla="*/ 220416 h 358402"/>
                  <a:gd name="connsiteX17" fmla="*/ 115949 w 1261923"/>
                  <a:gd name="connsiteY17" fmla="*/ 208299 h 358402"/>
                  <a:gd name="connsiteX18" fmla="*/ 202900 w 1261923"/>
                  <a:gd name="connsiteY18" fmla="*/ 199533 h 358402"/>
                  <a:gd name="connsiteX19" fmla="*/ 287227 w 1261923"/>
                  <a:gd name="connsiteY19" fmla="*/ 229231 h 358402"/>
                  <a:gd name="connsiteX20" fmla="*/ 487178 w 1261923"/>
                  <a:gd name="connsiteY20" fmla="*/ 257377 h 358402"/>
                  <a:gd name="connsiteX21" fmla="*/ 526509 w 1261923"/>
                  <a:gd name="connsiteY21" fmla="*/ 229710 h 358402"/>
                  <a:gd name="connsiteX22" fmla="*/ 485024 w 1261923"/>
                  <a:gd name="connsiteY22" fmla="*/ 194111 h 358402"/>
                  <a:gd name="connsiteX23" fmla="*/ 243109 w 1261923"/>
                  <a:gd name="connsiteY23" fmla="*/ 141815 h 358402"/>
                  <a:gd name="connsiteX24" fmla="*/ 4075 w 1261923"/>
                  <a:gd name="connsiteY24" fmla="*/ 26814 h 358402"/>
                  <a:gd name="connsiteX25" fmla="*/ 1398 w 1261923"/>
                  <a:gd name="connsiteY25" fmla="*/ 6951 h 358402"/>
                  <a:gd name="connsiteX26" fmla="*/ 15027 w 1261923"/>
                  <a:gd name="connsiteY26" fmla="*/ 93 h 358402"/>
                  <a:gd name="connsiteX27" fmla="*/ 47754 w 1261923"/>
                  <a:gd name="connsiteY27" fmla="*/ 2595 h 358402"/>
                  <a:gd name="connsiteX28" fmla="*/ 189466 w 1261923"/>
                  <a:gd name="connsiteY28" fmla="*/ 36069 h 358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61923" h="358402">
                    <a:moveTo>
                      <a:pt x="189466" y="36069"/>
                    </a:moveTo>
                    <a:cubicBezTo>
                      <a:pt x="273663" y="59919"/>
                      <a:pt x="501970" y="107565"/>
                      <a:pt x="703407" y="94394"/>
                    </a:cubicBezTo>
                    <a:cubicBezTo>
                      <a:pt x="794346" y="88261"/>
                      <a:pt x="884534" y="73836"/>
                      <a:pt x="972847" y="51300"/>
                    </a:cubicBezTo>
                    <a:cubicBezTo>
                      <a:pt x="1042014" y="33791"/>
                      <a:pt x="1109542" y="5557"/>
                      <a:pt x="1181341" y="1478"/>
                    </a:cubicBezTo>
                    <a:cubicBezTo>
                      <a:pt x="1190099" y="-10"/>
                      <a:pt x="1199095" y="1895"/>
                      <a:pt x="1206497" y="6805"/>
                    </a:cubicBezTo>
                    <a:cubicBezTo>
                      <a:pt x="1211145" y="11525"/>
                      <a:pt x="1214201" y="17578"/>
                      <a:pt x="1215239" y="24119"/>
                    </a:cubicBezTo>
                    <a:cubicBezTo>
                      <a:pt x="1219865" y="40102"/>
                      <a:pt x="1218792" y="57195"/>
                      <a:pt x="1212202" y="72474"/>
                    </a:cubicBezTo>
                    <a:cubicBezTo>
                      <a:pt x="1191630" y="113681"/>
                      <a:pt x="1110427" y="128913"/>
                      <a:pt x="1069938" y="141799"/>
                    </a:cubicBezTo>
                    <a:cubicBezTo>
                      <a:pt x="1010258" y="161954"/>
                      <a:pt x="948602" y="175706"/>
                      <a:pt x="886011" y="182825"/>
                    </a:cubicBezTo>
                    <a:cubicBezTo>
                      <a:pt x="767410" y="194113"/>
                      <a:pt x="684578" y="195994"/>
                      <a:pt x="669518" y="199758"/>
                    </a:cubicBezTo>
                    <a:cubicBezTo>
                      <a:pt x="654458" y="203521"/>
                      <a:pt x="613041" y="237388"/>
                      <a:pt x="667635" y="252439"/>
                    </a:cubicBezTo>
                    <a:cubicBezTo>
                      <a:pt x="722229" y="267491"/>
                      <a:pt x="863421" y="267491"/>
                      <a:pt x="953784" y="252439"/>
                    </a:cubicBezTo>
                    <a:cubicBezTo>
                      <a:pt x="1044147" y="237387"/>
                      <a:pt x="1226755" y="197876"/>
                      <a:pt x="1249346" y="235506"/>
                    </a:cubicBezTo>
                    <a:cubicBezTo>
                      <a:pt x="1271936" y="273135"/>
                      <a:pt x="1273819" y="320172"/>
                      <a:pt x="1168393" y="335225"/>
                    </a:cubicBezTo>
                    <a:cubicBezTo>
                      <a:pt x="1000782" y="359154"/>
                      <a:pt x="826221" y="354362"/>
                      <a:pt x="657222" y="357391"/>
                    </a:cubicBezTo>
                    <a:cubicBezTo>
                      <a:pt x="475988" y="360639"/>
                      <a:pt x="273943" y="358890"/>
                      <a:pt x="120256" y="248604"/>
                    </a:cubicBezTo>
                    <a:cubicBezTo>
                      <a:pt x="110804" y="241821"/>
                      <a:pt x="100443" y="231433"/>
                      <a:pt x="104172" y="220416"/>
                    </a:cubicBezTo>
                    <a:cubicBezTo>
                      <a:pt x="106527" y="215103"/>
                      <a:pt x="110704" y="210806"/>
                      <a:pt x="115949" y="208299"/>
                    </a:cubicBezTo>
                    <a:cubicBezTo>
                      <a:pt x="142822" y="194633"/>
                      <a:pt x="173837" y="191506"/>
                      <a:pt x="202900" y="199533"/>
                    </a:cubicBezTo>
                    <a:cubicBezTo>
                      <a:pt x="231622" y="207598"/>
                      <a:pt x="259790" y="217519"/>
                      <a:pt x="287227" y="229231"/>
                    </a:cubicBezTo>
                    <a:cubicBezTo>
                      <a:pt x="341633" y="249210"/>
                      <a:pt x="429521" y="275345"/>
                      <a:pt x="487178" y="257377"/>
                    </a:cubicBezTo>
                    <a:cubicBezTo>
                      <a:pt x="497229" y="254244"/>
                      <a:pt x="523533" y="241634"/>
                      <a:pt x="526509" y="229710"/>
                    </a:cubicBezTo>
                    <a:cubicBezTo>
                      <a:pt x="531704" y="208893"/>
                      <a:pt x="499516" y="199031"/>
                      <a:pt x="485024" y="194111"/>
                    </a:cubicBezTo>
                    <a:cubicBezTo>
                      <a:pt x="407345" y="167746"/>
                      <a:pt x="323181" y="158531"/>
                      <a:pt x="243109" y="141815"/>
                    </a:cubicBezTo>
                    <a:cubicBezTo>
                      <a:pt x="159118" y="124282"/>
                      <a:pt x="50836" y="109606"/>
                      <a:pt x="4075" y="26814"/>
                    </a:cubicBezTo>
                    <a:cubicBezTo>
                      <a:pt x="-278" y="21136"/>
                      <a:pt x="-1297" y="13578"/>
                      <a:pt x="1398" y="6951"/>
                    </a:cubicBezTo>
                    <a:cubicBezTo>
                      <a:pt x="4708" y="2770"/>
                      <a:pt x="9695" y="261"/>
                      <a:pt x="15027" y="93"/>
                    </a:cubicBezTo>
                    <a:cubicBezTo>
                      <a:pt x="26000" y="-752"/>
                      <a:pt x="37037" y="92"/>
                      <a:pt x="47754" y="2595"/>
                    </a:cubicBezTo>
                    <a:cubicBezTo>
                      <a:pt x="95490" y="11399"/>
                      <a:pt x="142843" y="22552"/>
                      <a:pt x="189466" y="36069"/>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grpSp>
        <p:sp>
          <p:nvSpPr>
            <p:cNvPr id="72" name="TextBox 71">
              <a:extLst>
                <a:ext uri="{FF2B5EF4-FFF2-40B4-BE49-F238E27FC236}">
                  <a16:creationId xmlns:a16="http://schemas.microsoft.com/office/drawing/2014/main" id="{2A5E503F-3961-D510-0161-83ABA1DAC20E}"/>
                </a:ext>
              </a:extLst>
            </p:cNvPr>
            <p:cNvSpPr txBox="1"/>
            <p:nvPr/>
          </p:nvSpPr>
          <p:spPr>
            <a:xfrm>
              <a:off x="10676140" y="2041551"/>
              <a:ext cx="816290" cy="117574"/>
            </a:xfrm>
            <a:prstGeom prst="rect">
              <a:avLst/>
            </a:prstGeom>
            <a:noFill/>
          </p:spPr>
          <p:txBody>
            <a:bodyPr wrap="square" lIns="0" tIns="0" rIns="0" bIns="0" rtlCol="0" anchor="ctr" anchorCtr="0">
              <a:spAutoFit/>
            </a:bodyPr>
            <a:lstStyle/>
            <a:p>
              <a:pPr algn="ctr">
                <a:lnSpc>
                  <a:spcPct val="80000"/>
                </a:lnSpc>
              </a:pPr>
              <a:r>
                <a:rPr lang="en-US" sz="1000" dirty="0"/>
                <a:t>Endocytosis</a:t>
              </a:r>
            </a:p>
          </p:txBody>
        </p:sp>
        <p:sp>
          <p:nvSpPr>
            <p:cNvPr id="73" name="Freeform: Shape 72">
              <a:extLst>
                <a:ext uri="{FF2B5EF4-FFF2-40B4-BE49-F238E27FC236}">
                  <a16:creationId xmlns:a16="http://schemas.microsoft.com/office/drawing/2014/main" id="{9FF274E1-BF8B-29E4-FDCA-29812957459F}"/>
                </a:ext>
              </a:extLst>
            </p:cNvPr>
            <p:cNvSpPr/>
            <p:nvPr/>
          </p:nvSpPr>
          <p:spPr>
            <a:xfrm>
              <a:off x="7523160" y="1810773"/>
              <a:ext cx="65113" cy="95754"/>
            </a:xfrm>
            <a:custGeom>
              <a:avLst/>
              <a:gdLst>
                <a:gd name="connsiteX0" fmla="*/ 68179 w 68179"/>
                <a:gd name="connsiteY0" fmla="*/ 0 h 100263"/>
                <a:gd name="connsiteX1" fmla="*/ 0 w 68179"/>
                <a:gd name="connsiteY1" fmla="*/ 100263 h 100263"/>
              </a:gdLst>
              <a:ahLst/>
              <a:cxnLst>
                <a:cxn ang="0">
                  <a:pos x="connsiteX0" y="connsiteY0"/>
                </a:cxn>
                <a:cxn ang="0">
                  <a:pos x="connsiteX1" y="connsiteY1"/>
                </a:cxn>
              </a:cxnLst>
              <a:rect l="l" t="t" r="r" b="b"/>
              <a:pathLst>
                <a:path w="68179" h="100263">
                  <a:moveTo>
                    <a:pt x="68179" y="0"/>
                  </a:moveTo>
                  <a:lnTo>
                    <a:pt x="0" y="100263"/>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TextBox 73">
              <a:extLst>
                <a:ext uri="{FF2B5EF4-FFF2-40B4-BE49-F238E27FC236}">
                  <a16:creationId xmlns:a16="http://schemas.microsoft.com/office/drawing/2014/main" id="{E260E643-2F3F-7DCC-9A79-2F1761D52DDC}"/>
                </a:ext>
              </a:extLst>
            </p:cNvPr>
            <p:cNvSpPr txBox="1"/>
            <p:nvPr/>
          </p:nvSpPr>
          <p:spPr>
            <a:xfrm>
              <a:off x="6737113" y="1278421"/>
              <a:ext cx="5203220" cy="369332"/>
            </a:xfrm>
            <a:prstGeom prst="rect">
              <a:avLst/>
            </a:prstGeom>
            <a:noFill/>
          </p:spPr>
          <p:txBody>
            <a:bodyPr wrap="square">
              <a:spAutoFit/>
            </a:bodyPr>
            <a:lstStyle/>
            <a:p>
              <a:pPr algn="ctr"/>
              <a:r>
                <a:rPr lang="en-US" b="1" dirty="0">
                  <a:solidFill>
                    <a:schemeClr val="accent1"/>
                  </a:solidFill>
                </a:rPr>
                <a:t>Effect of ACTH on the adrenal gland</a:t>
              </a:r>
            </a:p>
          </p:txBody>
        </p:sp>
        <p:sp>
          <p:nvSpPr>
            <p:cNvPr id="75" name="Freeform: Shape 74">
              <a:extLst>
                <a:ext uri="{FF2B5EF4-FFF2-40B4-BE49-F238E27FC236}">
                  <a16:creationId xmlns:a16="http://schemas.microsoft.com/office/drawing/2014/main" id="{942ACF3F-BFF1-34CC-0755-4C2CF6DAB82F}"/>
                </a:ext>
              </a:extLst>
            </p:cNvPr>
            <p:cNvSpPr/>
            <p:nvPr/>
          </p:nvSpPr>
          <p:spPr>
            <a:xfrm>
              <a:off x="10600427" y="2564262"/>
              <a:ext cx="652824" cy="1018820"/>
            </a:xfrm>
            <a:custGeom>
              <a:avLst/>
              <a:gdLst>
                <a:gd name="connsiteX0" fmla="*/ 9525 w 395884"/>
                <a:gd name="connsiteY0" fmla="*/ 0 h 1066800"/>
                <a:gd name="connsiteX1" fmla="*/ 352425 w 395884"/>
                <a:gd name="connsiteY1" fmla="*/ 228600 h 1066800"/>
                <a:gd name="connsiteX2" fmla="*/ 352425 w 395884"/>
                <a:gd name="connsiteY2" fmla="*/ 457200 h 1066800"/>
                <a:gd name="connsiteX3" fmla="*/ 0 w 395884"/>
                <a:gd name="connsiteY3" fmla="*/ 1066800 h 1066800"/>
              </a:gdLst>
              <a:ahLst/>
              <a:cxnLst>
                <a:cxn ang="0">
                  <a:pos x="connsiteX0" y="connsiteY0"/>
                </a:cxn>
                <a:cxn ang="0">
                  <a:pos x="connsiteX1" y="connsiteY1"/>
                </a:cxn>
                <a:cxn ang="0">
                  <a:pos x="connsiteX2" y="connsiteY2"/>
                </a:cxn>
                <a:cxn ang="0">
                  <a:pos x="connsiteX3" y="connsiteY3"/>
                </a:cxn>
              </a:cxnLst>
              <a:rect l="l" t="t" r="r" b="b"/>
              <a:pathLst>
                <a:path w="395884" h="1066800">
                  <a:moveTo>
                    <a:pt x="9525" y="0"/>
                  </a:moveTo>
                  <a:cubicBezTo>
                    <a:pt x="152400" y="76200"/>
                    <a:pt x="295275" y="152400"/>
                    <a:pt x="352425" y="228600"/>
                  </a:cubicBezTo>
                  <a:cubicBezTo>
                    <a:pt x="409575" y="304800"/>
                    <a:pt x="411162" y="317500"/>
                    <a:pt x="352425" y="457200"/>
                  </a:cubicBezTo>
                  <a:cubicBezTo>
                    <a:pt x="293688" y="596900"/>
                    <a:pt x="146844" y="831850"/>
                    <a:pt x="0" y="1066800"/>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28575">
                  <a:solidFill>
                    <a:sysClr val="windowText" lastClr="000000"/>
                  </a:solidFill>
                </a:ln>
              </a:endParaRPr>
            </a:p>
          </p:txBody>
        </p:sp>
        <p:sp>
          <p:nvSpPr>
            <p:cNvPr id="76" name="Freeform: Shape 75">
              <a:extLst>
                <a:ext uri="{FF2B5EF4-FFF2-40B4-BE49-F238E27FC236}">
                  <a16:creationId xmlns:a16="http://schemas.microsoft.com/office/drawing/2014/main" id="{82F8981F-7170-562F-0BC7-A4EE9AC4ADE1}"/>
                </a:ext>
              </a:extLst>
            </p:cNvPr>
            <p:cNvSpPr/>
            <p:nvPr/>
          </p:nvSpPr>
          <p:spPr>
            <a:xfrm>
              <a:off x="10614983" y="2567900"/>
              <a:ext cx="279782" cy="414805"/>
            </a:xfrm>
            <a:custGeom>
              <a:avLst/>
              <a:gdLst>
                <a:gd name="connsiteX0" fmla="*/ 0 w 292958"/>
                <a:gd name="connsiteY0" fmla="*/ 0 h 434340"/>
                <a:gd name="connsiteX1" fmla="*/ 243840 w 292958"/>
                <a:gd name="connsiteY1" fmla="*/ 198120 h 434340"/>
                <a:gd name="connsiteX2" fmla="*/ 289560 w 292958"/>
                <a:gd name="connsiteY2" fmla="*/ 365760 h 434340"/>
                <a:gd name="connsiteX3" fmla="*/ 190500 w 292958"/>
                <a:gd name="connsiteY3" fmla="*/ 434340 h 434340"/>
              </a:gdLst>
              <a:ahLst/>
              <a:cxnLst>
                <a:cxn ang="0">
                  <a:pos x="connsiteX0" y="connsiteY0"/>
                </a:cxn>
                <a:cxn ang="0">
                  <a:pos x="connsiteX1" y="connsiteY1"/>
                </a:cxn>
                <a:cxn ang="0">
                  <a:pos x="connsiteX2" y="connsiteY2"/>
                </a:cxn>
                <a:cxn ang="0">
                  <a:pos x="connsiteX3" y="connsiteY3"/>
                </a:cxn>
              </a:cxnLst>
              <a:rect l="l" t="t" r="r" b="b"/>
              <a:pathLst>
                <a:path w="292958" h="434340">
                  <a:moveTo>
                    <a:pt x="0" y="0"/>
                  </a:moveTo>
                  <a:cubicBezTo>
                    <a:pt x="97790" y="68580"/>
                    <a:pt x="195580" y="137160"/>
                    <a:pt x="243840" y="198120"/>
                  </a:cubicBezTo>
                  <a:cubicBezTo>
                    <a:pt x="292100" y="259080"/>
                    <a:pt x="298450" y="326390"/>
                    <a:pt x="289560" y="365760"/>
                  </a:cubicBezTo>
                  <a:cubicBezTo>
                    <a:pt x="280670" y="405130"/>
                    <a:pt x="235585" y="419735"/>
                    <a:pt x="190500" y="434340"/>
                  </a:cubicBez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Freeform: Shape 76">
              <a:extLst>
                <a:ext uri="{FF2B5EF4-FFF2-40B4-BE49-F238E27FC236}">
                  <a16:creationId xmlns:a16="http://schemas.microsoft.com/office/drawing/2014/main" id="{2A31E97A-DAD7-B579-A7C5-2B12A08DE91D}"/>
                </a:ext>
              </a:extLst>
            </p:cNvPr>
            <p:cNvSpPr/>
            <p:nvPr/>
          </p:nvSpPr>
          <p:spPr>
            <a:xfrm rot="18169459">
              <a:off x="10436700" y="4296820"/>
              <a:ext cx="136919" cy="226020"/>
            </a:xfrm>
            <a:custGeom>
              <a:avLst/>
              <a:gdLst>
                <a:gd name="connsiteX0" fmla="*/ 0 w 0"/>
                <a:gd name="connsiteY0" fmla="*/ 0 h 549896"/>
                <a:gd name="connsiteX1" fmla="*/ 0 w 0"/>
                <a:gd name="connsiteY1" fmla="*/ 549896 h 549896"/>
              </a:gdLst>
              <a:ahLst/>
              <a:cxnLst>
                <a:cxn ang="0">
                  <a:pos x="connsiteX0" y="connsiteY0"/>
                </a:cxn>
                <a:cxn ang="0">
                  <a:pos x="connsiteX1" y="connsiteY1"/>
                </a:cxn>
              </a:cxnLst>
              <a:rect l="l" t="t" r="r" b="b"/>
              <a:pathLst>
                <a:path h="549896">
                  <a:moveTo>
                    <a:pt x="0" y="0"/>
                  </a:moveTo>
                  <a:lnTo>
                    <a:pt x="0" y="54989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Freeform: Shape 77">
              <a:extLst>
                <a:ext uri="{FF2B5EF4-FFF2-40B4-BE49-F238E27FC236}">
                  <a16:creationId xmlns:a16="http://schemas.microsoft.com/office/drawing/2014/main" id="{FE270A92-710B-0F02-6CA7-C9EF2609AAF9}"/>
                </a:ext>
              </a:extLst>
            </p:cNvPr>
            <p:cNvSpPr/>
            <p:nvPr/>
          </p:nvSpPr>
          <p:spPr>
            <a:xfrm rot="5400000" flipH="1">
              <a:off x="9888794" y="4216205"/>
              <a:ext cx="77528" cy="1296824"/>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Freeform: Shape 78">
              <a:extLst>
                <a:ext uri="{FF2B5EF4-FFF2-40B4-BE49-F238E27FC236}">
                  <a16:creationId xmlns:a16="http://schemas.microsoft.com/office/drawing/2014/main" id="{2AC10584-24FF-B3CA-09C9-C0305A3A002B}"/>
                </a:ext>
              </a:extLst>
            </p:cNvPr>
            <p:cNvSpPr/>
            <p:nvPr/>
          </p:nvSpPr>
          <p:spPr>
            <a:xfrm flipH="1">
              <a:off x="7963417" y="4954149"/>
              <a:ext cx="43663" cy="224057"/>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Freeform: Shape 79">
              <a:extLst>
                <a:ext uri="{FF2B5EF4-FFF2-40B4-BE49-F238E27FC236}">
                  <a16:creationId xmlns:a16="http://schemas.microsoft.com/office/drawing/2014/main" id="{AAB57DD8-B6A9-2277-4AE6-2332830C6CCA}"/>
                </a:ext>
              </a:extLst>
            </p:cNvPr>
            <p:cNvSpPr/>
            <p:nvPr/>
          </p:nvSpPr>
          <p:spPr>
            <a:xfrm rot="16200000">
              <a:off x="8633313" y="4497639"/>
              <a:ext cx="77528" cy="1273269"/>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reeform: Shape 80">
              <a:extLst>
                <a:ext uri="{FF2B5EF4-FFF2-40B4-BE49-F238E27FC236}">
                  <a16:creationId xmlns:a16="http://schemas.microsoft.com/office/drawing/2014/main" id="{A60ECE11-367E-111D-5798-100FAD0F394E}"/>
                </a:ext>
              </a:extLst>
            </p:cNvPr>
            <p:cNvSpPr/>
            <p:nvPr/>
          </p:nvSpPr>
          <p:spPr>
            <a:xfrm rot="16200000">
              <a:off x="9808067" y="4630630"/>
              <a:ext cx="77528" cy="1016213"/>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Freeform: Shape 82">
              <a:extLst>
                <a:ext uri="{FF2B5EF4-FFF2-40B4-BE49-F238E27FC236}">
                  <a16:creationId xmlns:a16="http://schemas.microsoft.com/office/drawing/2014/main" id="{E25E9822-8368-A992-AC0E-486811110DDC}"/>
                </a:ext>
              </a:extLst>
            </p:cNvPr>
            <p:cNvSpPr/>
            <p:nvPr/>
          </p:nvSpPr>
          <p:spPr>
            <a:xfrm rot="5400000" flipH="1">
              <a:off x="8588988" y="4227984"/>
              <a:ext cx="77528" cy="1273269"/>
            </a:xfrm>
            <a:custGeom>
              <a:avLst/>
              <a:gdLst>
                <a:gd name="connsiteX0" fmla="*/ 0 w 0"/>
                <a:gd name="connsiteY0" fmla="*/ 0 h 147686"/>
                <a:gd name="connsiteX1" fmla="*/ 0 w 0"/>
                <a:gd name="connsiteY1" fmla="*/ 147686 h 147686"/>
              </a:gdLst>
              <a:ahLst/>
              <a:cxnLst>
                <a:cxn ang="0">
                  <a:pos x="connsiteX0" y="connsiteY0"/>
                </a:cxn>
                <a:cxn ang="0">
                  <a:pos x="connsiteX1" y="connsiteY1"/>
                </a:cxn>
              </a:cxnLst>
              <a:rect l="l" t="t" r="r" b="b"/>
              <a:pathLst>
                <a:path h="147686">
                  <a:moveTo>
                    <a:pt x="0" y="0"/>
                  </a:moveTo>
                  <a:lnTo>
                    <a:pt x="0" y="147686"/>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84">
              <a:extLst>
                <a:ext uri="{FF2B5EF4-FFF2-40B4-BE49-F238E27FC236}">
                  <a16:creationId xmlns:a16="http://schemas.microsoft.com/office/drawing/2014/main" id="{847E78E1-CF3D-22F2-00A4-D6F2583CA96B}"/>
                </a:ext>
              </a:extLst>
            </p:cNvPr>
            <p:cNvGrpSpPr/>
            <p:nvPr/>
          </p:nvGrpSpPr>
          <p:grpSpPr>
            <a:xfrm>
              <a:off x="10203831" y="5746058"/>
              <a:ext cx="602891" cy="235150"/>
              <a:chOff x="3965345" y="5036338"/>
              <a:chExt cx="631284" cy="246224"/>
            </a:xfrm>
          </p:grpSpPr>
          <p:sp>
            <p:nvSpPr>
              <p:cNvPr id="86" name="Oval 85">
                <a:extLst>
                  <a:ext uri="{FF2B5EF4-FFF2-40B4-BE49-F238E27FC236}">
                    <a16:creationId xmlns:a16="http://schemas.microsoft.com/office/drawing/2014/main" id="{B062115E-84AB-1762-37E8-BB0E88AC8AE7}"/>
                  </a:ext>
                </a:extLst>
              </p:cNvPr>
              <p:cNvSpPr/>
              <p:nvPr/>
            </p:nvSpPr>
            <p:spPr>
              <a:xfrm>
                <a:off x="3965345" y="5036338"/>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Oval 86">
                <a:extLst>
                  <a:ext uri="{FF2B5EF4-FFF2-40B4-BE49-F238E27FC236}">
                    <a16:creationId xmlns:a16="http://schemas.microsoft.com/office/drawing/2014/main" id="{F0426D1E-9059-3422-6281-BA04DBD2B16C}"/>
                  </a:ext>
                </a:extLst>
              </p:cNvPr>
              <p:cNvSpPr/>
              <p:nvPr/>
            </p:nvSpPr>
            <p:spPr>
              <a:xfrm>
                <a:off x="4328320" y="5172834"/>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 92">
                <a:extLst>
                  <a:ext uri="{FF2B5EF4-FFF2-40B4-BE49-F238E27FC236}">
                    <a16:creationId xmlns:a16="http://schemas.microsoft.com/office/drawing/2014/main" id="{3B26CC4F-7D03-40BC-4AF4-0189BC32A99F}"/>
                  </a:ext>
                </a:extLst>
              </p:cNvPr>
              <p:cNvSpPr/>
              <p:nvPr/>
            </p:nvSpPr>
            <p:spPr>
              <a:xfrm>
                <a:off x="4117544" y="5126675"/>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a:extLst>
                  <a:ext uri="{FF2B5EF4-FFF2-40B4-BE49-F238E27FC236}">
                    <a16:creationId xmlns:a16="http://schemas.microsoft.com/office/drawing/2014/main" id="{2ACD7872-BDC1-D4F8-DA99-3111382906C8}"/>
                  </a:ext>
                </a:extLst>
              </p:cNvPr>
              <p:cNvSpPr/>
              <p:nvPr/>
            </p:nvSpPr>
            <p:spPr>
              <a:xfrm>
                <a:off x="4486901" y="5057861"/>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7" name="TextBox 96">
              <a:extLst>
                <a:ext uri="{FF2B5EF4-FFF2-40B4-BE49-F238E27FC236}">
                  <a16:creationId xmlns:a16="http://schemas.microsoft.com/office/drawing/2014/main" id="{075713AB-3FA8-F10B-064F-DBAFC90E929A}"/>
                </a:ext>
              </a:extLst>
            </p:cNvPr>
            <p:cNvSpPr txBox="1"/>
            <p:nvPr/>
          </p:nvSpPr>
          <p:spPr>
            <a:xfrm>
              <a:off x="7399557" y="4249929"/>
              <a:ext cx="689458" cy="205754"/>
            </a:xfrm>
            <a:prstGeom prst="rect">
              <a:avLst/>
            </a:prstGeom>
            <a:noFill/>
          </p:spPr>
          <p:txBody>
            <a:bodyPr wrap="square" rtlCol="0">
              <a:spAutoFit/>
            </a:bodyPr>
            <a:lstStyle/>
            <a:p>
              <a:pPr algn="ctr">
                <a:lnSpc>
                  <a:spcPct val="80000"/>
                </a:lnSpc>
              </a:pPr>
              <a:r>
                <a:rPr lang="en-US" sz="1000" b="1" i="1" dirty="0">
                  <a:solidFill>
                    <a:schemeClr val="accent5"/>
                  </a:solidFill>
                </a:rPr>
                <a:t>HMGCR</a:t>
              </a:r>
            </a:p>
          </p:txBody>
        </p:sp>
        <p:sp>
          <p:nvSpPr>
            <p:cNvPr id="98" name="TextBox 97">
              <a:extLst>
                <a:ext uri="{FF2B5EF4-FFF2-40B4-BE49-F238E27FC236}">
                  <a16:creationId xmlns:a16="http://schemas.microsoft.com/office/drawing/2014/main" id="{0A8645D2-716A-3752-7EB2-8496B2936EB4}"/>
                </a:ext>
              </a:extLst>
            </p:cNvPr>
            <p:cNvSpPr txBox="1"/>
            <p:nvPr/>
          </p:nvSpPr>
          <p:spPr>
            <a:xfrm>
              <a:off x="6855104" y="4426931"/>
              <a:ext cx="730146" cy="117574"/>
            </a:xfrm>
            <a:prstGeom prst="rect">
              <a:avLst/>
            </a:prstGeom>
            <a:solidFill>
              <a:srgbClr val="FCE2DA"/>
            </a:solidFill>
          </p:spPr>
          <p:txBody>
            <a:bodyPr wrap="square" lIns="0" tIns="0" rIns="0" bIns="0" rtlCol="0" anchor="ctr" anchorCtr="0">
              <a:spAutoFit/>
            </a:bodyPr>
            <a:lstStyle/>
            <a:p>
              <a:pPr algn="ctr">
                <a:lnSpc>
                  <a:spcPct val="80000"/>
                </a:lnSpc>
              </a:pPr>
              <a:r>
                <a:rPr lang="en-US" sz="1000" dirty="0"/>
                <a:t>Acetyl CoA</a:t>
              </a:r>
            </a:p>
          </p:txBody>
        </p:sp>
        <p:sp>
          <p:nvSpPr>
            <p:cNvPr id="99" name="Freeform: Shape 98">
              <a:extLst>
                <a:ext uri="{FF2B5EF4-FFF2-40B4-BE49-F238E27FC236}">
                  <a16:creationId xmlns:a16="http://schemas.microsoft.com/office/drawing/2014/main" id="{C0B3FE56-1280-4E04-98BC-1BA121FD2D48}"/>
                </a:ext>
              </a:extLst>
            </p:cNvPr>
            <p:cNvSpPr/>
            <p:nvPr/>
          </p:nvSpPr>
          <p:spPr>
            <a:xfrm>
              <a:off x="7551846" y="4092901"/>
              <a:ext cx="2437089" cy="374146"/>
            </a:xfrm>
            <a:custGeom>
              <a:avLst/>
              <a:gdLst>
                <a:gd name="connsiteX0" fmla="*/ 0 w 2592372"/>
                <a:gd name="connsiteY0" fmla="*/ 364503 h 364503"/>
                <a:gd name="connsiteX1" fmla="*/ 2592372 w 2592372"/>
                <a:gd name="connsiteY1" fmla="*/ 0 h 364503"/>
              </a:gdLst>
              <a:ahLst/>
              <a:cxnLst>
                <a:cxn ang="0">
                  <a:pos x="connsiteX0" y="connsiteY0"/>
                </a:cxn>
                <a:cxn ang="0">
                  <a:pos x="connsiteX1" y="connsiteY1"/>
                </a:cxn>
              </a:cxnLst>
              <a:rect l="l" t="t" r="r" b="b"/>
              <a:pathLst>
                <a:path w="2592372" h="364503">
                  <a:moveTo>
                    <a:pt x="0" y="364503"/>
                  </a:moveTo>
                  <a:lnTo>
                    <a:pt x="2592372" y="0"/>
                  </a:lnTo>
                </a:path>
              </a:pathLst>
            </a:custGeom>
            <a:noFill/>
            <a:ln w="1905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Freeform: Shape 109">
              <a:extLst>
                <a:ext uri="{FF2B5EF4-FFF2-40B4-BE49-F238E27FC236}">
                  <a16:creationId xmlns:a16="http://schemas.microsoft.com/office/drawing/2014/main" id="{ECEC5ADD-FDED-BA2E-C9C2-8C9FD1AEB529}"/>
                </a:ext>
              </a:extLst>
            </p:cNvPr>
            <p:cNvSpPr/>
            <p:nvPr/>
          </p:nvSpPr>
          <p:spPr>
            <a:xfrm>
              <a:off x="7071378" y="1858358"/>
              <a:ext cx="36386" cy="95515"/>
            </a:xfrm>
            <a:custGeom>
              <a:avLst/>
              <a:gdLst>
                <a:gd name="connsiteX0" fmla="*/ 23813 w 38100"/>
                <a:gd name="connsiteY0" fmla="*/ 0 h 100013"/>
                <a:gd name="connsiteX1" fmla="*/ 11907 w 38100"/>
                <a:gd name="connsiteY1" fmla="*/ 9525 h 100013"/>
                <a:gd name="connsiteX2" fmla="*/ 0 w 38100"/>
                <a:gd name="connsiteY2" fmla="*/ 30956 h 100013"/>
                <a:gd name="connsiteX3" fmla="*/ 2382 w 38100"/>
                <a:gd name="connsiteY3" fmla="*/ 38100 h 100013"/>
                <a:gd name="connsiteX4" fmla="*/ 9525 w 38100"/>
                <a:gd name="connsiteY4" fmla="*/ 42863 h 100013"/>
                <a:gd name="connsiteX5" fmla="*/ 38100 w 38100"/>
                <a:gd name="connsiteY5" fmla="*/ 47625 h 100013"/>
                <a:gd name="connsiteX6" fmla="*/ 28575 w 38100"/>
                <a:gd name="connsiteY6" fmla="*/ 80963 h 100013"/>
                <a:gd name="connsiteX7" fmla="*/ 23813 w 38100"/>
                <a:gd name="connsiteY7" fmla="*/ 88106 h 100013"/>
                <a:gd name="connsiteX8" fmla="*/ 19050 w 38100"/>
                <a:gd name="connsiteY8" fmla="*/ 100013 h 100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100" h="100013">
                  <a:moveTo>
                    <a:pt x="23813" y="0"/>
                  </a:moveTo>
                  <a:cubicBezTo>
                    <a:pt x="19844" y="3175"/>
                    <a:pt x="15307" y="5747"/>
                    <a:pt x="11907" y="9525"/>
                  </a:cubicBezTo>
                  <a:cubicBezTo>
                    <a:pt x="3239" y="19156"/>
                    <a:pt x="3206" y="21341"/>
                    <a:pt x="0" y="30956"/>
                  </a:cubicBezTo>
                  <a:cubicBezTo>
                    <a:pt x="794" y="33337"/>
                    <a:pt x="814" y="36140"/>
                    <a:pt x="2382" y="38100"/>
                  </a:cubicBezTo>
                  <a:cubicBezTo>
                    <a:pt x="4170" y="40335"/>
                    <a:pt x="6895" y="41736"/>
                    <a:pt x="9525" y="42863"/>
                  </a:cubicBezTo>
                  <a:cubicBezTo>
                    <a:pt x="16002" y="45639"/>
                    <a:pt x="33903" y="47100"/>
                    <a:pt x="38100" y="47625"/>
                  </a:cubicBezTo>
                  <a:cubicBezTo>
                    <a:pt x="37464" y="50169"/>
                    <a:pt x="31309" y="76861"/>
                    <a:pt x="28575" y="80963"/>
                  </a:cubicBezTo>
                  <a:lnTo>
                    <a:pt x="23813" y="88106"/>
                  </a:lnTo>
                  <a:cubicBezTo>
                    <a:pt x="20871" y="96934"/>
                    <a:pt x="22555" y="93005"/>
                    <a:pt x="19050" y="10001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Freeform: Shape 110">
              <a:extLst>
                <a:ext uri="{FF2B5EF4-FFF2-40B4-BE49-F238E27FC236}">
                  <a16:creationId xmlns:a16="http://schemas.microsoft.com/office/drawing/2014/main" id="{43E423C9-F4EF-01BD-E756-D1DA095E184A}"/>
                </a:ext>
              </a:extLst>
            </p:cNvPr>
            <p:cNvSpPr/>
            <p:nvPr/>
          </p:nvSpPr>
          <p:spPr>
            <a:xfrm>
              <a:off x="7173344" y="1729151"/>
              <a:ext cx="25015" cy="238787"/>
            </a:xfrm>
            <a:custGeom>
              <a:avLst/>
              <a:gdLst>
                <a:gd name="connsiteX0" fmla="*/ 23812 w 26193"/>
                <a:gd name="connsiteY0" fmla="*/ 0 h 250032"/>
                <a:gd name="connsiteX1" fmla="*/ 21431 w 26193"/>
                <a:gd name="connsiteY1" fmla="*/ 45244 h 250032"/>
                <a:gd name="connsiteX2" fmla="*/ 19050 w 26193"/>
                <a:gd name="connsiteY2" fmla="*/ 52388 h 250032"/>
                <a:gd name="connsiteX3" fmla="*/ 14287 w 26193"/>
                <a:gd name="connsiteY3" fmla="*/ 71438 h 250032"/>
                <a:gd name="connsiteX4" fmla="*/ 9525 w 26193"/>
                <a:gd name="connsiteY4" fmla="*/ 80963 h 250032"/>
                <a:gd name="connsiteX5" fmla="*/ 7143 w 26193"/>
                <a:gd name="connsiteY5" fmla="*/ 88107 h 250032"/>
                <a:gd name="connsiteX6" fmla="*/ 2381 w 26193"/>
                <a:gd name="connsiteY6" fmla="*/ 97632 h 250032"/>
                <a:gd name="connsiteX7" fmla="*/ 0 w 26193"/>
                <a:gd name="connsiteY7" fmla="*/ 107157 h 250032"/>
                <a:gd name="connsiteX8" fmla="*/ 4762 w 26193"/>
                <a:gd name="connsiteY8" fmla="*/ 116682 h 250032"/>
                <a:gd name="connsiteX9" fmla="*/ 19050 w 26193"/>
                <a:gd name="connsiteY9" fmla="*/ 140494 h 250032"/>
                <a:gd name="connsiteX10" fmla="*/ 16668 w 26193"/>
                <a:gd name="connsiteY10" fmla="*/ 154782 h 250032"/>
                <a:gd name="connsiteX11" fmla="*/ 7143 w 26193"/>
                <a:gd name="connsiteY11" fmla="*/ 159544 h 250032"/>
                <a:gd name="connsiteX12" fmla="*/ 4762 w 26193"/>
                <a:gd name="connsiteY12" fmla="*/ 166688 h 250032"/>
                <a:gd name="connsiteX13" fmla="*/ 23812 w 26193"/>
                <a:gd name="connsiteY13" fmla="*/ 173832 h 250032"/>
                <a:gd name="connsiteX14" fmla="*/ 26193 w 26193"/>
                <a:gd name="connsiteY14" fmla="*/ 180975 h 250032"/>
                <a:gd name="connsiteX15" fmla="*/ 14287 w 26193"/>
                <a:gd name="connsiteY15" fmla="*/ 192882 h 250032"/>
                <a:gd name="connsiteX16" fmla="*/ 11906 w 26193"/>
                <a:gd name="connsiteY16" fmla="*/ 200025 h 250032"/>
                <a:gd name="connsiteX17" fmla="*/ 21431 w 26193"/>
                <a:gd name="connsiteY17" fmla="*/ 204788 h 250032"/>
                <a:gd name="connsiteX18" fmla="*/ 19050 w 26193"/>
                <a:gd name="connsiteY18" fmla="*/ 211932 h 250032"/>
                <a:gd name="connsiteX19" fmla="*/ 11906 w 26193"/>
                <a:gd name="connsiteY19" fmla="*/ 221457 h 250032"/>
                <a:gd name="connsiteX20" fmla="*/ 7143 w 26193"/>
                <a:gd name="connsiteY20" fmla="*/ 228600 h 250032"/>
                <a:gd name="connsiteX21" fmla="*/ 11906 w 26193"/>
                <a:gd name="connsiteY21" fmla="*/ 242888 h 250032"/>
                <a:gd name="connsiteX22" fmla="*/ 14287 w 26193"/>
                <a:gd name="connsiteY22" fmla="*/ 250032 h 250032"/>
                <a:gd name="connsiteX23" fmla="*/ 16668 w 26193"/>
                <a:gd name="connsiteY23" fmla="*/ 250032 h 25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6193" h="250032">
                  <a:moveTo>
                    <a:pt x="23812" y="0"/>
                  </a:moveTo>
                  <a:cubicBezTo>
                    <a:pt x="23018" y="15081"/>
                    <a:pt x="22798" y="30204"/>
                    <a:pt x="21431" y="45244"/>
                  </a:cubicBezTo>
                  <a:cubicBezTo>
                    <a:pt x="21204" y="47744"/>
                    <a:pt x="19659" y="49953"/>
                    <a:pt x="19050" y="52388"/>
                  </a:cubicBezTo>
                  <a:cubicBezTo>
                    <a:pt x="16815" y="61328"/>
                    <a:pt x="17551" y="63821"/>
                    <a:pt x="14287" y="71438"/>
                  </a:cubicBezTo>
                  <a:cubicBezTo>
                    <a:pt x="12889" y="74701"/>
                    <a:pt x="10923" y="77700"/>
                    <a:pt x="9525" y="80963"/>
                  </a:cubicBezTo>
                  <a:cubicBezTo>
                    <a:pt x="8536" y="83270"/>
                    <a:pt x="8132" y="85800"/>
                    <a:pt x="7143" y="88107"/>
                  </a:cubicBezTo>
                  <a:cubicBezTo>
                    <a:pt x="5745" y="91370"/>
                    <a:pt x="3627" y="94308"/>
                    <a:pt x="2381" y="97632"/>
                  </a:cubicBezTo>
                  <a:cubicBezTo>
                    <a:pt x="1232" y="100696"/>
                    <a:pt x="794" y="103982"/>
                    <a:pt x="0" y="107157"/>
                  </a:cubicBezTo>
                  <a:cubicBezTo>
                    <a:pt x="1587" y="110332"/>
                    <a:pt x="2936" y="113638"/>
                    <a:pt x="4762" y="116682"/>
                  </a:cubicBezTo>
                  <a:cubicBezTo>
                    <a:pt x="22010" y="145429"/>
                    <a:pt x="8159" y="118714"/>
                    <a:pt x="19050" y="140494"/>
                  </a:cubicBezTo>
                  <a:cubicBezTo>
                    <a:pt x="18256" y="145257"/>
                    <a:pt x="19227" y="150688"/>
                    <a:pt x="16668" y="154782"/>
                  </a:cubicBezTo>
                  <a:cubicBezTo>
                    <a:pt x="14787" y="157792"/>
                    <a:pt x="9653" y="157034"/>
                    <a:pt x="7143" y="159544"/>
                  </a:cubicBezTo>
                  <a:cubicBezTo>
                    <a:pt x="5368" y="161319"/>
                    <a:pt x="5556" y="164307"/>
                    <a:pt x="4762" y="166688"/>
                  </a:cubicBezTo>
                  <a:cubicBezTo>
                    <a:pt x="8717" y="168006"/>
                    <a:pt x="21911" y="172248"/>
                    <a:pt x="23812" y="173832"/>
                  </a:cubicBezTo>
                  <a:cubicBezTo>
                    <a:pt x="25740" y="175439"/>
                    <a:pt x="25399" y="178594"/>
                    <a:pt x="26193" y="180975"/>
                  </a:cubicBezTo>
                  <a:cubicBezTo>
                    <a:pt x="22224" y="184944"/>
                    <a:pt x="17655" y="188392"/>
                    <a:pt x="14287" y="192882"/>
                  </a:cubicBezTo>
                  <a:cubicBezTo>
                    <a:pt x="12781" y="194890"/>
                    <a:pt x="10615" y="197873"/>
                    <a:pt x="11906" y="200025"/>
                  </a:cubicBezTo>
                  <a:cubicBezTo>
                    <a:pt x="13732" y="203069"/>
                    <a:pt x="18256" y="203200"/>
                    <a:pt x="21431" y="204788"/>
                  </a:cubicBezTo>
                  <a:cubicBezTo>
                    <a:pt x="20637" y="207169"/>
                    <a:pt x="20295" y="209753"/>
                    <a:pt x="19050" y="211932"/>
                  </a:cubicBezTo>
                  <a:cubicBezTo>
                    <a:pt x="17081" y="215378"/>
                    <a:pt x="14213" y="218228"/>
                    <a:pt x="11906" y="221457"/>
                  </a:cubicBezTo>
                  <a:cubicBezTo>
                    <a:pt x="10242" y="223786"/>
                    <a:pt x="8731" y="226219"/>
                    <a:pt x="7143" y="228600"/>
                  </a:cubicBezTo>
                  <a:lnTo>
                    <a:pt x="11906" y="242888"/>
                  </a:lnTo>
                  <a:cubicBezTo>
                    <a:pt x="12700" y="245269"/>
                    <a:pt x="11777" y="250032"/>
                    <a:pt x="14287" y="250032"/>
                  </a:cubicBezTo>
                  <a:lnTo>
                    <a:pt x="16668" y="250032"/>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reeform: Shape 111">
              <a:extLst>
                <a:ext uri="{FF2B5EF4-FFF2-40B4-BE49-F238E27FC236}">
                  <a16:creationId xmlns:a16="http://schemas.microsoft.com/office/drawing/2014/main" id="{AFC6EAF6-1663-7EFA-F390-C0198CBD5BBC}"/>
                </a:ext>
              </a:extLst>
            </p:cNvPr>
            <p:cNvSpPr/>
            <p:nvPr/>
          </p:nvSpPr>
          <p:spPr>
            <a:xfrm>
              <a:off x="7077658" y="2326840"/>
              <a:ext cx="33377" cy="241061"/>
            </a:xfrm>
            <a:custGeom>
              <a:avLst/>
              <a:gdLst>
                <a:gd name="connsiteX0" fmla="*/ 20228 w 34949"/>
                <a:gd name="connsiteY0" fmla="*/ 0 h 252413"/>
                <a:gd name="connsiteX1" fmla="*/ 17847 w 34949"/>
                <a:gd name="connsiteY1" fmla="*/ 26194 h 252413"/>
                <a:gd name="connsiteX2" fmla="*/ 10703 w 34949"/>
                <a:gd name="connsiteY2" fmla="*/ 33338 h 252413"/>
                <a:gd name="connsiteX3" fmla="*/ 22609 w 34949"/>
                <a:gd name="connsiteY3" fmla="*/ 73819 h 252413"/>
                <a:gd name="connsiteX4" fmla="*/ 34516 w 34949"/>
                <a:gd name="connsiteY4" fmla="*/ 97632 h 252413"/>
                <a:gd name="connsiteX5" fmla="*/ 15466 w 34949"/>
                <a:gd name="connsiteY5" fmla="*/ 95250 h 252413"/>
                <a:gd name="connsiteX6" fmla="*/ 10703 w 34949"/>
                <a:gd name="connsiteY6" fmla="*/ 102394 h 252413"/>
                <a:gd name="connsiteX7" fmla="*/ 1178 w 34949"/>
                <a:gd name="connsiteY7" fmla="*/ 107157 h 252413"/>
                <a:gd name="connsiteX8" fmla="*/ 3559 w 34949"/>
                <a:gd name="connsiteY8" fmla="*/ 116682 h 252413"/>
                <a:gd name="connsiteX9" fmla="*/ 5941 w 34949"/>
                <a:gd name="connsiteY9" fmla="*/ 154782 h 252413"/>
                <a:gd name="connsiteX10" fmla="*/ 13084 w 34949"/>
                <a:gd name="connsiteY10" fmla="*/ 166688 h 252413"/>
                <a:gd name="connsiteX11" fmla="*/ 20228 w 34949"/>
                <a:gd name="connsiteY11" fmla="*/ 192882 h 252413"/>
                <a:gd name="connsiteX12" fmla="*/ 24991 w 34949"/>
                <a:gd name="connsiteY12" fmla="*/ 252413 h 252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949" h="252413">
                  <a:moveTo>
                    <a:pt x="20228" y="0"/>
                  </a:moveTo>
                  <a:cubicBezTo>
                    <a:pt x="19434" y="8731"/>
                    <a:pt x="20256" y="17764"/>
                    <a:pt x="17847" y="26194"/>
                  </a:cubicBezTo>
                  <a:cubicBezTo>
                    <a:pt x="16922" y="29432"/>
                    <a:pt x="10368" y="29987"/>
                    <a:pt x="10703" y="33338"/>
                  </a:cubicBezTo>
                  <a:cubicBezTo>
                    <a:pt x="12102" y="47333"/>
                    <a:pt x="17724" y="60629"/>
                    <a:pt x="22609" y="73819"/>
                  </a:cubicBezTo>
                  <a:cubicBezTo>
                    <a:pt x="25691" y="82141"/>
                    <a:pt x="37322" y="89213"/>
                    <a:pt x="34516" y="97632"/>
                  </a:cubicBezTo>
                  <a:cubicBezTo>
                    <a:pt x="32492" y="103703"/>
                    <a:pt x="21816" y="96044"/>
                    <a:pt x="15466" y="95250"/>
                  </a:cubicBezTo>
                  <a:cubicBezTo>
                    <a:pt x="13878" y="97631"/>
                    <a:pt x="12902" y="100562"/>
                    <a:pt x="10703" y="102394"/>
                  </a:cubicBezTo>
                  <a:cubicBezTo>
                    <a:pt x="7976" y="104667"/>
                    <a:pt x="2766" y="103982"/>
                    <a:pt x="1178" y="107157"/>
                  </a:cubicBezTo>
                  <a:cubicBezTo>
                    <a:pt x="-286" y="110084"/>
                    <a:pt x="2765" y="113507"/>
                    <a:pt x="3559" y="116682"/>
                  </a:cubicBezTo>
                  <a:cubicBezTo>
                    <a:pt x="-1580" y="132100"/>
                    <a:pt x="-1464" y="128124"/>
                    <a:pt x="5941" y="154782"/>
                  </a:cubicBezTo>
                  <a:cubicBezTo>
                    <a:pt x="7180" y="159241"/>
                    <a:pt x="10703" y="162719"/>
                    <a:pt x="13084" y="166688"/>
                  </a:cubicBezTo>
                  <a:cubicBezTo>
                    <a:pt x="13123" y="166826"/>
                    <a:pt x="19630" y="188895"/>
                    <a:pt x="20228" y="192882"/>
                  </a:cubicBezTo>
                  <a:cubicBezTo>
                    <a:pt x="25877" y="230542"/>
                    <a:pt x="24991" y="222385"/>
                    <a:pt x="24991" y="252413"/>
                  </a:cubicBezTo>
                </a:path>
              </a:pathLst>
            </a:custGeom>
            <a:noFill/>
            <a:ln>
              <a:solidFill>
                <a:schemeClr val="accent1">
                  <a:shade val="50000"/>
                  <a:alpha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Shape 113">
              <a:extLst>
                <a:ext uri="{FF2B5EF4-FFF2-40B4-BE49-F238E27FC236}">
                  <a16:creationId xmlns:a16="http://schemas.microsoft.com/office/drawing/2014/main" id="{C7960277-1861-E578-60EF-E116FB5A7D11}"/>
                </a:ext>
              </a:extLst>
            </p:cNvPr>
            <p:cNvSpPr/>
            <p:nvPr/>
          </p:nvSpPr>
          <p:spPr>
            <a:xfrm>
              <a:off x="7179505" y="2333687"/>
              <a:ext cx="29751" cy="129626"/>
            </a:xfrm>
            <a:custGeom>
              <a:avLst/>
              <a:gdLst>
                <a:gd name="connsiteX0" fmla="*/ 14459 w 31152"/>
                <a:gd name="connsiteY0" fmla="*/ 0 h 135731"/>
                <a:gd name="connsiteX1" fmla="*/ 4934 w 31152"/>
                <a:gd name="connsiteY1" fmla="*/ 11906 h 135731"/>
                <a:gd name="connsiteX2" fmla="*/ 2553 w 31152"/>
                <a:gd name="connsiteY2" fmla="*/ 42862 h 135731"/>
                <a:gd name="connsiteX3" fmla="*/ 14459 w 31152"/>
                <a:gd name="connsiteY3" fmla="*/ 52387 h 135731"/>
                <a:gd name="connsiteX4" fmla="*/ 26365 w 31152"/>
                <a:gd name="connsiteY4" fmla="*/ 64294 h 135731"/>
                <a:gd name="connsiteX5" fmla="*/ 31128 w 31152"/>
                <a:gd name="connsiteY5" fmla="*/ 88106 h 135731"/>
                <a:gd name="connsiteX6" fmla="*/ 16840 w 31152"/>
                <a:gd name="connsiteY6" fmla="*/ 119062 h 135731"/>
                <a:gd name="connsiteX7" fmla="*/ 9697 w 31152"/>
                <a:gd name="connsiteY7" fmla="*/ 135731 h 135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152" h="135731">
                  <a:moveTo>
                    <a:pt x="14459" y="0"/>
                  </a:moveTo>
                  <a:cubicBezTo>
                    <a:pt x="11284" y="3969"/>
                    <a:pt x="7207" y="7360"/>
                    <a:pt x="4934" y="11906"/>
                  </a:cubicBezTo>
                  <a:cubicBezTo>
                    <a:pt x="1067" y="19641"/>
                    <a:pt x="-2633" y="34218"/>
                    <a:pt x="2553" y="42862"/>
                  </a:cubicBezTo>
                  <a:cubicBezTo>
                    <a:pt x="5168" y="47220"/>
                    <a:pt x="10681" y="48987"/>
                    <a:pt x="14459" y="52387"/>
                  </a:cubicBezTo>
                  <a:cubicBezTo>
                    <a:pt x="18631" y="56142"/>
                    <a:pt x="22396" y="60325"/>
                    <a:pt x="26365" y="64294"/>
                  </a:cubicBezTo>
                  <a:cubicBezTo>
                    <a:pt x="27692" y="69600"/>
                    <a:pt x="31493" y="83724"/>
                    <a:pt x="31128" y="88106"/>
                  </a:cubicBezTo>
                  <a:cubicBezTo>
                    <a:pt x="30213" y="99078"/>
                    <a:pt x="21371" y="110000"/>
                    <a:pt x="16840" y="119062"/>
                  </a:cubicBezTo>
                  <a:cubicBezTo>
                    <a:pt x="14137" y="124469"/>
                    <a:pt x="9697" y="135731"/>
                    <a:pt x="9697" y="135731"/>
                  </a:cubicBezTo>
                </a:path>
              </a:pathLst>
            </a:custGeom>
            <a:noFill/>
            <a:ln>
              <a:solidFill>
                <a:schemeClr val="accent1">
                  <a:shade val="50000"/>
                  <a:alpha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5" name="Group 1024">
              <a:extLst>
                <a:ext uri="{FF2B5EF4-FFF2-40B4-BE49-F238E27FC236}">
                  <a16:creationId xmlns:a16="http://schemas.microsoft.com/office/drawing/2014/main" id="{4E809E2D-6F8D-B827-A3A7-4B81B6BBEC50}"/>
                </a:ext>
              </a:extLst>
            </p:cNvPr>
            <p:cNvGrpSpPr/>
            <p:nvPr/>
          </p:nvGrpSpPr>
          <p:grpSpPr>
            <a:xfrm>
              <a:off x="7253083" y="1774853"/>
              <a:ext cx="466538" cy="653471"/>
              <a:chOff x="4558639" y="1742104"/>
              <a:chExt cx="488509" cy="684246"/>
            </a:xfrm>
          </p:grpSpPr>
          <p:sp>
            <p:nvSpPr>
              <p:cNvPr id="106" name="Cylinder 105">
                <a:extLst>
                  <a:ext uri="{FF2B5EF4-FFF2-40B4-BE49-F238E27FC236}">
                    <a16:creationId xmlns:a16="http://schemas.microsoft.com/office/drawing/2014/main" id="{A75C4EBE-0C45-C0E2-1DBF-3D794A67581C}"/>
                  </a:ext>
                </a:extLst>
              </p:cNvPr>
              <p:cNvSpPr/>
              <p:nvPr/>
            </p:nvSpPr>
            <p:spPr>
              <a:xfrm>
                <a:off x="4674008" y="1901796"/>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Cylinder 106">
                <a:extLst>
                  <a:ext uri="{FF2B5EF4-FFF2-40B4-BE49-F238E27FC236}">
                    <a16:creationId xmlns:a16="http://schemas.microsoft.com/office/drawing/2014/main" id="{E45A5A1B-9FFF-AB97-E6FE-8D77D32248D0}"/>
                  </a:ext>
                </a:extLst>
              </p:cNvPr>
              <p:cNvSpPr/>
              <p:nvPr/>
            </p:nvSpPr>
            <p:spPr>
              <a:xfrm>
                <a:off x="4782954" y="1911679"/>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Cylinder 87">
                <a:extLst>
                  <a:ext uri="{FF2B5EF4-FFF2-40B4-BE49-F238E27FC236}">
                    <a16:creationId xmlns:a16="http://schemas.microsoft.com/office/drawing/2014/main" id="{1C263D89-68AE-7DFA-5C69-7CB2DAD3070E}"/>
                  </a:ext>
                </a:extLst>
              </p:cNvPr>
              <p:cNvSpPr/>
              <p:nvPr/>
            </p:nvSpPr>
            <p:spPr>
              <a:xfrm>
                <a:off x="4558639" y="1914938"/>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Cylinder 103">
                <a:extLst>
                  <a:ext uri="{FF2B5EF4-FFF2-40B4-BE49-F238E27FC236}">
                    <a16:creationId xmlns:a16="http://schemas.microsoft.com/office/drawing/2014/main" id="{5373802E-8BE2-FA05-0F5B-70F46A0C3E83}"/>
                  </a:ext>
                </a:extLst>
              </p:cNvPr>
              <p:cNvSpPr/>
              <p:nvPr/>
            </p:nvSpPr>
            <p:spPr>
              <a:xfrm rot="900000">
                <a:off x="4832637" y="1917564"/>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Cylinder 104">
                <a:extLst>
                  <a:ext uri="{FF2B5EF4-FFF2-40B4-BE49-F238E27FC236}">
                    <a16:creationId xmlns:a16="http://schemas.microsoft.com/office/drawing/2014/main" id="{79CBA8E2-C973-89E6-1E35-A2582BEEF654}"/>
                  </a:ext>
                </a:extLst>
              </p:cNvPr>
              <p:cNvSpPr/>
              <p:nvPr/>
            </p:nvSpPr>
            <p:spPr>
              <a:xfrm rot="20700000">
                <a:off x="4845056" y="1971713"/>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Shape 117">
                <a:extLst>
                  <a:ext uri="{FF2B5EF4-FFF2-40B4-BE49-F238E27FC236}">
                    <a16:creationId xmlns:a16="http://schemas.microsoft.com/office/drawing/2014/main" id="{14A50D52-3AD9-7C45-6D63-84C9E39C6C62}"/>
                  </a:ext>
                </a:extLst>
              </p:cNvPr>
              <p:cNvSpPr/>
              <p:nvPr/>
            </p:nvSpPr>
            <p:spPr>
              <a:xfrm rot="2586334" flipH="1">
                <a:off x="4970390" y="1742104"/>
                <a:ext cx="61947" cy="211931"/>
              </a:xfrm>
              <a:custGeom>
                <a:avLst/>
                <a:gdLst>
                  <a:gd name="connsiteX0" fmla="*/ 0 w 61947"/>
                  <a:gd name="connsiteY0" fmla="*/ 0 h 211931"/>
                  <a:gd name="connsiteX1" fmla="*/ 4763 w 61947"/>
                  <a:gd name="connsiteY1" fmla="*/ 11906 h 211931"/>
                  <a:gd name="connsiteX2" fmla="*/ 57150 w 61947"/>
                  <a:gd name="connsiteY2" fmla="*/ 73819 h 211931"/>
                  <a:gd name="connsiteX3" fmla="*/ 61913 w 61947"/>
                  <a:gd name="connsiteY3" fmla="*/ 85725 h 211931"/>
                  <a:gd name="connsiteX4" fmla="*/ 54769 w 61947"/>
                  <a:gd name="connsiteY4" fmla="*/ 97631 h 211931"/>
                  <a:gd name="connsiteX5" fmla="*/ 28575 w 61947"/>
                  <a:gd name="connsiteY5" fmla="*/ 126206 h 211931"/>
                  <a:gd name="connsiteX6" fmla="*/ 16669 w 61947"/>
                  <a:gd name="connsiteY6" fmla="*/ 150019 h 211931"/>
                  <a:gd name="connsiteX7" fmla="*/ 14288 w 61947"/>
                  <a:gd name="connsiteY7" fmla="*/ 157163 h 211931"/>
                  <a:gd name="connsiteX8" fmla="*/ 9525 w 61947"/>
                  <a:gd name="connsiteY8" fmla="*/ 164306 h 211931"/>
                  <a:gd name="connsiteX9" fmla="*/ 7144 w 61947"/>
                  <a:gd name="connsiteY9" fmla="*/ 171450 h 211931"/>
                  <a:gd name="connsiteX10" fmla="*/ 0 w 61947"/>
                  <a:gd name="connsiteY10" fmla="*/ 188119 h 211931"/>
                  <a:gd name="connsiteX11" fmla="*/ 2382 w 61947"/>
                  <a:gd name="connsiteY11" fmla="*/ 211931 h 211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947" h="211931">
                    <a:moveTo>
                      <a:pt x="0" y="0"/>
                    </a:moveTo>
                    <a:cubicBezTo>
                      <a:pt x="1588" y="3969"/>
                      <a:pt x="2355" y="8374"/>
                      <a:pt x="4763" y="11906"/>
                    </a:cubicBezTo>
                    <a:cubicBezTo>
                      <a:pt x="29222" y="47780"/>
                      <a:pt x="31221" y="47890"/>
                      <a:pt x="57150" y="73819"/>
                    </a:cubicBezTo>
                    <a:cubicBezTo>
                      <a:pt x="58738" y="77788"/>
                      <a:pt x="62338" y="81472"/>
                      <a:pt x="61913" y="85725"/>
                    </a:cubicBezTo>
                    <a:cubicBezTo>
                      <a:pt x="61453" y="90330"/>
                      <a:pt x="57700" y="94049"/>
                      <a:pt x="54769" y="97631"/>
                    </a:cubicBezTo>
                    <a:cubicBezTo>
                      <a:pt x="43780" y="111062"/>
                      <a:pt x="37723" y="111569"/>
                      <a:pt x="28575" y="126206"/>
                    </a:cubicBezTo>
                    <a:cubicBezTo>
                      <a:pt x="23871" y="133732"/>
                      <a:pt x="19475" y="141600"/>
                      <a:pt x="16669" y="150019"/>
                    </a:cubicBezTo>
                    <a:cubicBezTo>
                      <a:pt x="15875" y="152400"/>
                      <a:pt x="15411" y="154918"/>
                      <a:pt x="14288" y="157163"/>
                    </a:cubicBezTo>
                    <a:cubicBezTo>
                      <a:pt x="13008" y="159723"/>
                      <a:pt x="11113" y="161925"/>
                      <a:pt x="9525" y="164306"/>
                    </a:cubicBezTo>
                    <a:cubicBezTo>
                      <a:pt x="8731" y="166687"/>
                      <a:pt x="8133" y="169143"/>
                      <a:pt x="7144" y="171450"/>
                    </a:cubicBezTo>
                    <a:cubicBezTo>
                      <a:pt x="-1688" y="192061"/>
                      <a:pt x="5589" y="171356"/>
                      <a:pt x="0" y="188119"/>
                    </a:cubicBezTo>
                    <a:cubicBezTo>
                      <a:pt x="2579" y="208744"/>
                      <a:pt x="2382" y="200770"/>
                      <a:pt x="2382" y="21193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reeform: Shape 120">
                <a:extLst>
                  <a:ext uri="{FF2B5EF4-FFF2-40B4-BE49-F238E27FC236}">
                    <a16:creationId xmlns:a16="http://schemas.microsoft.com/office/drawing/2014/main" id="{F36140FC-46E8-EDB7-5012-CE7FA0273D6A}"/>
                  </a:ext>
                </a:extLst>
              </p:cNvPr>
              <p:cNvSpPr/>
              <p:nvPr/>
            </p:nvSpPr>
            <p:spPr>
              <a:xfrm>
                <a:off x="4755121" y="1872827"/>
                <a:ext cx="89271" cy="63849"/>
              </a:xfrm>
              <a:custGeom>
                <a:avLst/>
                <a:gdLst>
                  <a:gd name="connsiteX0" fmla="*/ 0 w 98140"/>
                  <a:gd name="connsiteY0" fmla="*/ 61913 h 85725"/>
                  <a:gd name="connsiteX1" fmla="*/ 26194 w 98140"/>
                  <a:gd name="connsiteY1" fmla="*/ 19050 h 85725"/>
                  <a:gd name="connsiteX2" fmla="*/ 47625 w 98140"/>
                  <a:gd name="connsiteY2" fmla="*/ 2381 h 85725"/>
                  <a:gd name="connsiteX3" fmla="*/ 61912 w 98140"/>
                  <a:gd name="connsiteY3" fmla="*/ 0 h 85725"/>
                  <a:gd name="connsiteX4" fmla="*/ 95250 w 98140"/>
                  <a:gd name="connsiteY4" fmla="*/ 7144 h 85725"/>
                  <a:gd name="connsiteX5" fmla="*/ 92869 w 98140"/>
                  <a:gd name="connsiteY5" fmla="*/ 52388 h 85725"/>
                  <a:gd name="connsiteX6" fmla="*/ 95250 w 98140"/>
                  <a:gd name="connsiteY6" fmla="*/ 85725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140" h="85725">
                    <a:moveTo>
                      <a:pt x="0" y="61913"/>
                    </a:moveTo>
                    <a:cubicBezTo>
                      <a:pt x="13487" y="34938"/>
                      <a:pt x="9549" y="37359"/>
                      <a:pt x="26194" y="19050"/>
                    </a:cubicBezTo>
                    <a:cubicBezTo>
                      <a:pt x="33058" y="11500"/>
                      <a:pt x="37857" y="5312"/>
                      <a:pt x="47625" y="2381"/>
                    </a:cubicBezTo>
                    <a:cubicBezTo>
                      <a:pt x="52249" y="994"/>
                      <a:pt x="57150" y="794"/>
                      <a:pt x="61912" y="0"/>
                    </a:cubicBezTo>
                    <a:cubicBezTo>
                      <a:pt x="73025" y="2381"/>
                      <a:pt x="89468" y="-2640"/>
                      <a:pt x="95250" y="7144"/>
                    </a:cubicBezTo>
                    <a:cubicBezTo>
                      <a:pt x="102933" y="20146"/>
                      <a:pt x="92869" y="37286"/>
                      <a:pt x="92869" y="52388"/>
                    </a:cubicBezTo>
                    <a:cubicBezTo>
                      <a:pt x="92869" y="63529"/>
                      <a:pt x="94456" y="74613"/>
                      <a:pt x="95250" y="857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Freeform: Shape 123">
                <a:extLst>
                  <a:ext uri="{FF2B5EF4-FFF2-40B4-BE49-F238E27FC236}">
                    <a16:creationId xmlns:a16="http://schemas.microsoft.com/office/drawing/2014/main" id="{2EBC2526-1F62-FB46-5C19-B21319D3E065}"/>
                  </a:ext>
                </a:extLst>
              </p:cNvPr>
              <p:cNvSpPr/>
              <p:nvPr/>
            </p:nvSpPr>
            <p:spPr>
              <a:xfrm>
                <a:off x="4966185" y="2293000"/>
                <a:ext cx="80963" cy="133350"/>
              </a:xfrm>
              <a:custGeom>
                <a:avLst/>
                <a:gdLst>
                  <a:gd name="connsiteX0" fmla="*/ 0 w 80963"/>
                  <a:gd name="connsiteY0" fmla="*/ 0 h 133350"/>
                  <a:gd name="connsiteX1" fmla="*/ 66675 w 80963"/>
                  <a:gd name="connsiteY1" fmla="*/ 16669 h 133350"/>
                  <a:gd name="connsiteX2" fmla="*/ 80963 w 80963"/>
                  <a:gd name="connsiteY2" fmla="*/ 28575 h 133350"/>
                  <a:gd name="connsiteX3" fmla="*/ 73819 w 80963"/>
                  <a:gd name="connsiteY3" fmla="*/ 61913 h 133350"/>
                  <a:gd name="connsiteX4" fmla="*/ 66675 w 80963"/>
                  <a:gd name="connsiteY4" fmla="*/ 90488 h 133350"/>
                  <a:gd name="connsiteX5" fmla="*/ 73819 w 80963"/>
                  <a:gd name="connsiteY5" fmla="*/ 13335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963" h="133350">
                    <a:moveTo>
                      <a:pt x="0" y="0"/>
                    </a:moveTo>
                    <a:cubicBezTo>
                      <a:pt x="24058" y="4011"/>
                      <a:pt x="39933" y="6164"/>
                      <a:pt x="66675" y="16669"/>
                    </a:cubicBezTo>
                    <a:cubicBezTo>
                      <a:pt x="72445" y="18936"/>
                      <a:pt x="76200" y="24606"/>
                      <a:pt x="80963" y="28575"/>
                    </a:cubicBezTo>
                    <a:cubicBezTo>
                      <a:pt x="78582" y="39688"/>
                      <a:pt x="76375" y="50839"/>
                      <a:pt x="73819" y="61913"/>
                    </a:cubicBezTo>
                    <a:cubicBezTo>
                      <a:pt x="71611" y="71480"/>
                      <a:pt x="66675" y="80670"/>
                      <a:pt x="66675" y="90488"/>
                    </a:cubicBezTo>
                    <a:cubicBezTo>
                      <a:pt x="66675" y="104972"/>
                      <a:pt x="73819" y="133350"/>
                      <a:pt x="73819" y="13335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Freeform: Shape 1023">
                <a:extLst>
                  <a:ext uri="{FF2B5EF4-FFF2-40B4-BE49-F238E27FC236}">
                    <a16:creationId xmlns:a16="http://schemas.microsoft.com/office/drawing/2014/main" id="{9780267A-5653-39FF-4A6D-C37428FF2E93}"/>
                  </a:ext>
                </a:extLst>
              </p:cNvPr>
              <p:cNvSpPr/>
              <p:nvPr/>
            </p:nvSpPr>
            <p:spPr>
              <a:xfrm>
                <a:off x="4607455" y="2266951"/>
                <a:ext cx="165018" cy="114300"/>
              </a:xfrm>
              <a:custGeom>
                <a:avLst/>
                <a:gdLst>
                  <a:gd name="connsiteX0" fmla="*/ 116945 w 116945"/>
                  <a:gd name="connsiteY0" fmla="*/ 54769 h 114300"/>
                  <a:gd name="connsiteX1" fmla="*/ 114564 w 116945"/>
                  <a:gd name="connsiteY1" fmla="*/ 83344 h 114300"/>
                  <a:gd name="connsiteX2" fmla="*/ 107420 w 116945"/>
                  <a:gd name="connsiteY2" fmla="*/ 97631 h 114300"/>
                  <a:gd name="connsiteX3" fmla="*/ 71701 w 116945"/>
                  <a:gd name="connsiteY3" fmla="*/ 114300 h 114300"/>
                  <a:gd name="connsiteX4" fmla="*/ 9789 w 116945"/>
                  <a:gd name="connsiteY4" fmla="*/ 88106 h 114300"/>
                  <a:gd name="connsiteX5" fmla="*/ 5026 w 116945"/>
                  <a:gd name="connsiteY5" fmla="*/ 69056 h 114300"/>
                  <a:gd name="connsiteX6" fmla="*/ 2645 w 116945"/>
                  <a:gd name="connsiteY6" fmla="*/ 47625 h 114300"/>
                  <a:gd name="connsiteX7" fmla="*/ 264 w 116945"/>
                  <a:gd name="connsiteY7" fmla="*/ 35719 h 114300"/>
                  <a:gd name="connsiteX8" fmla="*/ 264 w 116945"/>
                  <a:gd name="connsiteY8"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945" h="114300">
                    <a:moveTo>
                      <a:pt x="116945" y="54769"/>
                    </a:moveTo>
                    <a:cubicBezTo>
                      <a:pt x="116151" y="64294"/>
                      <a:pt x="116637" y="74014"/>
                      <a:pt x="114564" y="83344"/>
                    </a:cubicBezTo>
                    <a:cubicBezTo>
                      <a:pt x="113409" y="88542"/>
                      <a:pt x="110982" y="93673"/>
                      <a:pt x="107420" y="97631"/>
                    </a:cubicBezTo>
                    <a:cubicBezTo>
                      <a:pt x="98611" y="107419"/>
                      <a:pt x="83112" y="110496"/>
                      <a:pt x="71701" y="114300"/>
                    </a:cubicBezTo>
                    <a:cubicBezTo>
                      <a:pt x="48950" y="108612"/>
                      <a:pt x="22719" y="110733"/>
                      <a:pt x="9789" y="88106"/>
                    </a:cubicBezTo>
                    <a:cubicBezTo>
                      <a:pt x="6542" y="82423"/>
                      <a:pt x="6614" y="75406"/>
                      <a:pt x="5026" y="69056"/>
                    </a:cubicBezTo>
                    <a:cubicBezTo>
                      <a:pt x="4232" y="61912"/>
                      <a:pt x="3661" y="54740"/>
                      <a:pt x="2645" y="47625"/>
                    </a:cubicBezTo>
                    <a:cubicBezTo>
                      <a:pt x="2073" y="43618"/>
                      <a:pt x="466" y="39761"/>
                      <a:pt x="264" y="35719"/>
                    </a:cubicBezTo>
                    <a:cubicBezTo>
                      <a:pt x="-331" y="23828"/>
                      <a:pt x="264" y="11906"/>
                      <a:pt x="26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Cylinder 101">
                <a:extLst>
                  <a:ext uri="{FF2B5EF4-FFF2-40B4-BE49-F238E27FC236}">
                    <a16:creationId xmlns:a16="http://schemas.microsoft.com/office/drawing/2014/main" id="{786EA4D4-E4A7-A91C-241C-D962BE53313F}"/>
                  </a:ext>
                </a:extLst>
              </p:cNvPr>
              <p:cNvSpPr/>
              <p:nvPr/>
            </p:nvSpPr>
            <p:spPr>
              <a:xfrm rot="916021">
                <a:off x="4575320" y="1976799"/>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Cylinder 102">
                <a:extLst>
                  <a:ext uri="{FF2B5EF4-FFF2-40B4-BE49-F238E27FC236}">
                    <a16:creationId xmlns:a16="http://schemas.microsoft.com/office/drawing/2014/main" id="{EF1F8F58-ED56-9220-36DB-907DAB7EFE9A}"/>
                  </a:ext>
                </a:extLst>
              </p:cNvPr>
              <p:cNvSpPr/>
              <p:nvPr/>
            </p:nvSpPr>
            <p:spPr>
              <a:xfrm>
                <a:off x="4703529" y="2026675"/>
                <a:ext cx="144429" cy="329900"/>
              </a:xfrm>
              <a:prstGeom prst="can">
                <a:avLst>
                  <a:gd name="adj" fmla="val 41488"/>
                </a:avLst>
              </a:prstGeom>
              <a:gradFill flip="none" rotWithShape="1">
                <a:gsLst>
                  <a:gs pos="33000">
                    <a:srgbClr val="9ED2EA"/>
                  </a:gs>
                  <a:gs pos="100000">
                    <a:srgbClr val="3CA2D0"/>
                  </a:gs>
                </a:gsLst>
                <a:lin ang="0" scaled="1"/>
                <a:tileRect/>
              </a:gra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Freeform: Shape 122">
                <a:extLst>
                  <a:ext uri="{FF2B5EF4-FFF2-40B4-BE49-F238E27FC236}">
                    <a16:creationId xmlns:a16="http://schemas.microsoft.com/office/drawing/2014/main" id="{B33C5436-7199-B289-76E3-13B06BDD9A7D}"/>
                  </a:ext>
                </a:extLst>
              </p:cNvPr>
              <p:cNvSpPr/>
              <p:nvPr/>
            </p:nvSpPr>
            <p:spPr>
              <a:xfrm rot="20611200">
                <a:off x="4651546" y="1899660"/>
                <a:ext cx="99289" cy="99795"/>
              </a:xfrm>
              <a:custGeom>
                <a:avLst/>
                <a:gdLst>
                  <a:gd name="connsiteX0" fmla="*/ 0 w 164306"/>
                  <a:gd name="connsiteY0" fmla="*/ 45244 h 123825"/>
                  <a:gd name="connsiteX1" fmla="*/ 16669 w 164306"/>
                  <a:gd name="connsiteY1" fmla="*/ 35719 h 123825"/>
                  <a:gd name="connsiteX2" fmla="*/ 40481 w 164306"/>
                  <a:gd name="connsiteY2" fmla="*/ 23812 h 123825"/>
                  <a:gd name="connsiteX3" fmla="*/ 64294 w 164306"/>
                  <a:gd name="connsiteY3" fmla="*/ 9525 h 123825"/>
                  <a:gd name="connsiteX4" fmla="*/ 109538 w 164306"/>
                  <a:gd name="connsiteY4" fmla="*/ 0 h 123825"/>
                  <a:gd name="connsiteX5" fmla="*/ 159544 w 164306"/>
                  <a:gd name="connsiteY5" fmla="*/ 7144 h 123825"/>
                  <a:gd name="connsiteX6" fmla="*/ 164306 w 164306"/>
                  <a:gd name="connsiteY6" fmla="*/ 14287 h 123825"/>
                  <a:gd name="connsiteX7" fmla="*/ 161925 w 164306"/>
                  <a:gd name="connsiteY7" fmla="*/ 50006 h 123825"/>
                  <a:gd name="connsiteX8" fmla="*/ 154781 w 164306"/>
                  <a:gd name="connsiteY8" fmla="*/ 61912 h 123825"/>
                  <a:gd name="connsiteX9" fmla="*/ 147638 w 164306"/>
                  <a:gd name="connsiteY9" fmla="*/ 66675 h 123825"/>
                  <a:gd name="connsiteX10" fmla="*/ 111919 w 164306"/>
                  <a:gd name="connsiteY10" fmla="*/ 78581 h 123825"/>
                  <a:gd name="connsiteX11" fmla="*/ 97631 w 164306"/>
                  <a:gd name="connsiteY11" fmla="*/ 83344 h 123825"/>
                  <a:gd name="connsiteX12" fmla="*/ 76200 w 164306"/>
                  <a:gd name="connsiteY12" fmla="*/ 95250 h 123825"/>
                  <a:gd name="connsiteX13" fmla="*/ 54769 w 164306"/>
                  <a:gd name="connsiteY13" fmla="*/ 123825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4306" h="123825">
                    <a:moveTo>
                      <a:pt x="0" y="45244"/>
                    </a:moveTo>
                    <a:cubicBezTo>
                      <a:pt x="5556" y="42069"/>
                      <a:pt x="11013" y="38713"/>
                      <a:pt x="16669" y="35719"/>
                    </a:cubicBezTo>
                    <a:cubicBezTo>
                      <a:pt x="24512" y="31567"/>
                      <a:pt x="32705" y="28089"/>
                      <a:pt x="40481" y="23812"/>
                    </a:cubicBezTo>
                    <a:cubicBezTo>
                      <a:pt x="48592" y="19351"/>
                      <a:pt x="55853" y="13324"/>
                      <a:pt x="64294" y="9525"/>
                    </a:cubicBezTo>
                    <a:cubicBezTo>
                      <a:pt x="81406" y="1825"/>
                      <a:pt x="91653" y="1987"/>
                      <a:pt x="109538" y="0"/>
                    </a:cubicBezTo>
                    <a:cubicBezTo>
                      <a:pt x="119220" y="692"/>
                      <a:pt x="147423" y="410"/>
                      <a:pt x="159544" y="7144"/>
                    </a:cubicBezTo>
                    <a:cubicBezTo>
                      <a:pt x="162045" y="8534"/>
                      <a:pt x="162719" y="11906"/>
                      <a:pt x="164306" y="14287"/>
                    </a:cubicBezTo>
                    <a:cubicBezTo>
                      <a:pt x="163512" y="26193"/>
                      <a:pt x="164265" y="38305"/>
                      <a:pt x="161925" y="50006"/>
                    </a:cubicBezTo>
                    <a:cubicBezTo>
                      <a:pt x="161017" y="54544"/>
                      <a:pt x="157793" y="58398"/>
                      <a:pt x="154781" y="61912"/>
                    </a:cubicBezTo>
                    <a:cubicBezTo>
                      <a:pt x="152919" y="64085"/>
                      <a:pt x="150305" y="65638"/>
                      <a:pt x="147638" y="66675"/>
                    </a:cubicBezTo>
                    <a:cubicBezTo>
                      <a:pt x="135941" y="71224"/>
                      <a:pt x="123825" y="74612"/>
                      <a:pt x="111919" y="78581"/>
                    </a:cubicBezTo>
                    <a:cubicBezTo>
                      <a:pt x="107156" y="80169"/>
                      <a:pt x="101936" y="80761"/>
                      <a:pt x="97631" y="83344"/>
                    </a:cubicBezTo>
                    <a:cubicBezTo>
                      <a:pt x="82681" y="92313"/>
                      <a:pt x="89864" y="88417"/>
                      <a:pt x="76200" y="95250"/>
                    </a:cubicBezTo>
                    <a:cubicBezTo>
                      <a:pt x="57774" y="118940"/>
                      <a:pt x="64551" y="109151"/>
                      <a:pt x="54769" y="1238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1" name="TextBox 100">
              <a:extLst>
                <a:ext uri="{FF2B5EF4-FFF2-40B4-BE49-F238E27FC236}">
                  <a16:creationId xmlns:a16="http://schemas.microsoft.com/office/drawing/2014/main" id="{FEFB8E46-3AB3-E117-AF06-A050324BE6A6}"/>
                </a:ext>
              </a:extLst>
            </p:cNvPr>
            <p:cNvSpPr txBox="1"/>
            <p:nvPr/>
          </p:nvSpPr>
          <p:spPr>
            <a:xfrm>
              <a:off x="6584527" y="2299395"/>
              <a:ext cx="689457" cy="205754"/>
            </a:xfrm>
            <a:prstGeom prst="rect">
              <a:avLst/>
            </a:prstGeom>
            <a:noFill/>
          </p:spPr>
          <p:txBody>
            <a:bodyPr wrap="square" rtlCol="0">
              <a:spAutoFit/>
            </a:bodyPr>
            <a:lstStyle/>
            <a:p>
              <a:pPr algn="ctr">
                <a:lnSpc>
                  <a:spcPct val="80000"/>
                </a:lnSpc>
              </a:pPr>
              <a:r>
                <a:rPr lang="en-US" sz="1000" b="1" i="1" dirty="0">
                  <a:solidFill>
                    <a:schemeClr val="accent5"/>
                  </a:solidFill>
                </a:rPr>
                <a:t>MRAP</a:t>
              </a:r>
            </a:p>
          </p:txBody>
        </p:sp>
        <p:sp>
          <p:nvSpPr>
            <p:cNvPr id="17" name="Cylinder 16">
              <a:extLst>
                <a:ext uri="{FF2B5EF4-FFF2-40B4-BE49-F238E27FC236}">
                  <a16:creationId xmlns:a16="http://schemas.microsoft.com/office/drawing/2014/main" id="{6BD22FA1-864E-4E45-B4D0-3B5314C40E26}"/>
                </a:ext>
              </a:extLst>
            </p:cNvPr>
            <p:cNvSpPr/>
            <p:nvPr/>
          </p:nvSpPr>
          <p:spPr>
            <a:xfrm rot="10800000">
              <a:off x="7135801" y="1960871"/>
              <a:ext cx="87410" cy="375220"/>
            </a:xfrm>
            <a:prstGeom prst="can">
              <a:avLst/>
            </a:prstGeom>
            <a:gradFill>
              <a:gsLst>
                <a:gs pos="33000">
                  <a:schemeClr val="tx2">
                    <a:lumMod val="20000"/>
                    <a:lumOff val="80000"/>
                  </a:schemeClr>
                </a:gs>
                <a:gs pos="100000">
                  <a:schemeClr val="tx2">
                    <a:lumMod val="60000"/>
                    <a:lumOff val="40000"/>
                  </a:schemeClr>
                </a:gs>
              </a:gsLst>
              <a:lin ang="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ylinder 4">
              <a:extLst>
                <a:ext uri="{FF2B5EF4-FFF2-40B4-BE49-F238E27FC236}">
                  <a16:creationId xmlns:a16="http://schemas.microsoft.com/office/drawing/2014/main" id="{BFC6C431-3708-47B0-0969-3C893902B63F}"/>
                </a:ext>
              </a:extLst>
            </p:cNvPr>
            <p:cNvSpPr/>
            <p:nvPr/>
          </p:nvSpPr>
          <p:spPr>
            <a:xfrm>
              <a:off x="7055024" y="1952395"/>
              <a:ext cx="87410" cy="375220"/>
            </a:xfrm>
            <a:prstGeom prst="can">
              <a:avLst/>
            </a:prstGeom>
            <a:gradFill flip="none" rotWithShape="1">
              <a:gsLst>
                <a:gs pos="33000">
                  <a:schemeClr val="tx2">
                    <a:lumMod val="20000"/>
                    <a:lumOff val="80000"/>
                  </a:schemeClr>
                </a:gs>
                <a:gs pos="100000">
                  <a:schemeClr val="tx2">
                    <a:lumMod val="60000"/>
                    <a:lumOff val="4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Freeform: Shape 1026">
              <a:extLst>
                <a:ext uri="{FF2B5EF4-FFF2-40B4-BE49-F238E27FC236}">
                  <a16:creationId xmlns:a16="http://schemas.microsoft.com/office/drawing/2014/main" id="{74FAD5C6-0410-329A-5CD2-2B9C8BBBB260}"/>
                </a:ext>
              </a:extLst>
            </p:cNvPr>
            <p:cNvSpPr/>
            <p:nvPr/>
          </p:nvSpPr>
          <p:spPr>
            <a:xfrm rot="19230028">
              <a:off x="7444751" y="1983532"/>
              <a:ext cx="97172" cy="87246"/>
            </a:xfrm>
            <a:custGeom>
              <a:avLst/>
              <a:gdLst>
                <a:gd name="connsiteX0" fmla="*/ 0 w 98140"/>
                <a:gd name="connsiteY0" fmla="*/ 61913 h 85725"/>
                <a:gd name="connsiteX1" fmla="*/ 26194 w 98140"/>
                <a:gd name="connsiteY1" fmla="*/ 19050 h 85725"/>
                <a:gd name="connsiteX2" fmla="*/ 47625 w 98140"/>
                <a:gd name="connsiteY2" fmla="*/ 2381 h 85725"/>
                <a:gd name="connsiteX3" fmla="*/ 61912 w 98140"/>
                <a:gd name="connsiteY3" fmla="*/ 0 h 85725"/>
                <a:gd name="connsiteX4" fmla="*/ 95250 w 98140"/>
                <a:gd name="connsiteY4" fmla="*/ 7144 h 85725"/>
                <a:gd name="connsiteX5" fmla="*/ 92869 w 98140"/>
                <a:gd name="connsiteY5" fmla="*/ 52388 h 85725"/>
                <a:gd name="connsiteX6" fmla="*/ 95250 w 98140"/>
                <a:gd name="connsiteY6" fmla="*/ 85725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140" h="85725">
                  <a:moveTo>
                    <a:pt x="0" y="61913"/>
                  </a:moveTo>
                  <a:cubicBezTo>
                    <a:pt x="13487" y="34938"/>
                    <a:pt x="9549" y="37359"/>
                    <a:pt x="26194" y="19050"/>
                  </a:cubicBezTo>
                  <a:cubicBezTo>
                    <a:pt x="33058" y="11500"/>
                    <a:pt x="37857" y="5312"/>
                    <a:pt x="47625" y="2381"/>
                  </a:cubicBezTo>
                  <a:cubicBezTo>
                    <a:pt x="52249" y="994"/>
                    <a:pt x="57150" y="794"/>
                    <a:pt x="61912" y="0"/>
                  </a:cubicBezTo>
                  <a:cubicBezTo>
                    <a:pt x="73025" y="2381"/>
                    <a:pt x="89468" y="-2640"/>
                    <a:pt x="95250" y="7144"/>
                  </a:cubicBezTo>
                  <a:cubicBezTo>
                    <a:pt x="102933" y="20146"/>
                    <a:pt x="92869" y="37286"/>
                    <a:pt x="92869" y="52388"/>
                  </a:cubicBezTo>
                  <a:cubicBezTo>
                    <a:pt x="92869" y="63529"/>
                    <a:pt x="94456" y="74613"/>
                    <a:pt x="95250" y="8572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2" name="Group 91">
            <a:extLst>
              <a:ext uri="{FF2B5EF4-FFF2-40B4-BE49-F238E27FC236}">
                <a16:creationId xmlns:a16="http://schemas.microsoft.com/office/drawing/2014/main" id="{E9FE39B7-2893-3F3A-EF59-236598251B9C}"/>
              </a:ext>
            </a:extLst>
          </p:cNvPr>
          <p:cNvGrpSpPr/>
          <p:nvPr/>
        </p:nvGrpSpPr>
        <p:grpSpPr>
          <a:xfrm>
            <a:off x="1261317" y="1401902"/>
            <a:ext cx="5075260" cy="4609784"/>
            <a:chOff x="1261317" y="1401902"/>
            <a:chExt cx="5075260" cy="4609784"/>
          </a:xfrm>
        </p:grpSpPr>
        <p:sp>
          <p:nvSpPr>
            <p:cNvPr id="1119" name="Rectangle 1118">
              <a:extLst>
                <a:ext uri="{FF2B5EF4-FFF2-40B4-BE49-F238E27FC236}">
                  <a16:creationId xmlns:a16="http://schemas.microsoft.com/office/drawing/2014/main" id="{BD5281C2-B592-E143-9D2C-E10D3B93E713}"/>
                </a:ext>
              </a:extLst>
            </p:cNvPr>
            <p:cNvSpPr/>
            <p:nvPr/>
          </p:nvSpPr>
          <p:spPr>
            <a:xfrm>
              <a:off x="1261317" y="2416180"/>
              <a:ext cx="590950" cy="167913"/>
            </a:xfrm>
            <a:prstGeom prst="rect">
              <a:avLst/>
            </a:prstGeom>
            <a:solidFill>
              <a:srgbClr val="F2F4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53757AEC-73AB-AC6B-46AC-ACA2B50AFA86}"/>
                </a:ext>
              </a:extLst>
            </p:cNvPr>
            <p:cNvSpPr/>
            <p:nvPr/>
          </p:nvSpPr>
          <p:spPr>
            <a:xfrm>
              <a:off x="1948698" y="2525550"/>
              <a:ext cx="516062" cy="1373574"/>
            </a:xfrm>
            <a:custGeom>
              <a:avLst/>
              <a:gdLst>
                <a:gd name="connsiteX0" fmla="*/ 0 w 317500"/>
                <a:gd name="connsiteY0" fmla="*/ 0 h 199651"/>
                <a:gd name="connsiteX1" fmla="*/ 63500 w 317500"/>
                <a:gd name="connsiteY1" fmla="*/ 177800 h 199651"/>
                <a:gd name="connsiteX2" fmla="*/ 317500 w 317500"/>
                <a:gd name="connsiteY2" fmla="*/ 190500 h 199651"/>
                <a:gd name="connsiteX0" fmla="*/ 382 w 317882"/>
                <a:gd name="connsiteY0" fmla="*/ 0 h 199651"/>
                <a:gd name="connsiteX1" fmla="*/ 6782 w 317882"/>
                <a:gd name="connsiteY1" fmla="*/ 55273 h 199651"/>
                <a:gd name="connsiteX2" fmla="*/ 63882 w 317882"/>
                <a:gd name="connsiteY2" fmla="*/ 177800 h 199651"/>
                <a:gd name="connsiteX3" fmla="*/ 317882 w 317882"/>
                <a:gd name="connsiteY3" fmla="*/ 190500 h 199651"/>
                <a:gd name="connsiteX0" fmla="*/ 96973 w 414473"/>
                <a:gd name="connsiteY0" fmla="*/ 0 h 199651"/>
                <a:gd name="connsiteX1" fmla="*/ 730 w 414473"/>
                <a:gd name="connsiteY1" fmla="*/ 33277 h 199651"/>
                <a:gd name="connsiteX2" fmla="*/ 160473 w 414473"/>
                <a:gd name="connsiteY2" fmla="*/ 177800 h 199651"/>
                <a:gd name="connsiteX3" fmla="*/ 414473 w 414473"/>
                <a:gd name="connsiteY3" fmla="*/ 190500 h 199651"/>
                <a:gd name="connsiteX0" fmla="*/ 107179 w 414414"/>
                <a:gd name="connsiteY0" fmla="*/ 0 h 196549"/>
                <a:gd name="connsiteX1" fmla="*/ 671 w 414414"/>
                <a:gd name="connsiteY1" fmla="*/ 30175 h 196549"/>
                <a:gd name="connsiteX2" fmla="*/ 160414 w 414414"/>
                <a:gd name="connsiteY2" fmla="*/ 174698 h 196549"/>
                <a:gd name="connsiteX3" fmla="*/ 414414 w 414414"/>
                <a:gd name="connsiteY3" fmla="*/ 187398 h 196549"/>
                <a:gd name="connsiteX0" fmla="*/ 107476 w 414711"/>
                <a:gd name="connsiteY0" fmla="*/ 0 h 196549"/>
                <a:gd name="connsiteX1" fmla="*/ 968 w 414711"/>
                <a:gd name="connsiteY1" fmla="*/ 30175 h 196549"/>
                <a:gd name="connsiteX2" fmla="*/ 160711 w 414711"/>
                <a:gd name="connsiteY2" fmla="*/ 174698 h 196549"/>
                <a:gd name="connsiteX3" fmla="*/ 414711 w 414711"/>
                <a:gd name="connsiteY3" fmla="*/ 187398 h 196549"/>
                <a:gd name="connsiteX0" fmla="*/ 298411 w 414046"/>
                <a:gd name="connsiteY0" fmla="*/ 0 h 205291"/>
                <a:gd name="connsiteX1" fmla="*/ 303 w 414046"/>
                <a:gd name="connsiteY1" fmla="*/ 38917 h 205291"/>
                <a:gd name="connsiteX2" fmla="*/ 160046 w 414046"/>
                <a:gd name="connsiteY2" fmla="*/ 183440 h 205291"/>
                <a:gd name="connsiteX3" fmla="*/ 414046 w 414046"/>
                <a:gd name="connsiteY3" fmla="*/ 196140 h 205291"/>
                <a:gd name="connsiteX0" fmla="*/ 298421 w 414056"/>
                <a:gd name="connsiteY0" fmla="*/ 0 h 205291"/>
                <a:gd name="connsiteX1" fmla="*/ 313 w 414056"/>
                <a:gd name="connsiteY1" fmla="*/ 38917 h 205291"/>
                <a:gd name="connsiteX2" fmla="*/ 160056 w 414056"/>
                <a:gd name="connsiteY2" fmla="*/ 183440 h 205291"/>
                <a:gd name="connsiteX3" fmla="*/ 414056 w 414056"/>
                <a:gd name="connsiteY3" fmla="*/ 196140 h 205291"/>
                <a:gd name="connsiteX0" fmla="*/ 298421 w 542360"/>
                <a:gd name="connsiteY0" fmla="*/ 0 h 203473"/>
                <a:gd name="connsiteX1" fmla="*/ 313 w 542360"/>
                <a:gd name="connsiteY1" fmla="*/ 38917 h 203473"/>
                <a:gd name="connsiteX2" fmla="*/ 160056 w 542360"/>
                <a:gd name="connsiteY2" fmla="*/ 183440 h 203473"/>
                <a:gd name="connsiteX3" fmla="*/ 542360 w 542360"/>
                <a:gd name="connsiteY3" fmla="*/ 192474 h 203473"/>
                <a:gd name="connsiteX0" fmla="*/ 298421 w 542360"/>
                <a:gd name="connsiteY0" fmla="*/ 0 h 202205"/>
                <a:gd name="connsiteX1" fmla="*/ 313 w 542360"/>
                <a:gd name="connsiteY1" fmla="*/ 38917 h 202205"/>
                <a:gd name="connsiteX2" fmla="*/ 160056 w 542360"/>
                <a:gd name="connsiteY2" fmla="*/ 183440 h 202205"/>
                <a:gd name="connsiteX3" fmla="*/ 542360 w 542360"/>
                <a:gd name="connsiteY3" fmla="*/ 192474 h 202205"/>
                <a:gd name="connsiteX0" fmla="*/ 298421 w 571442"/>
                <a:gd name="connsiteY0" fmla="*/ 0 h 201733"/>
                <a:gd name="connsiteX1" fmla="*/ 313 w 571442"/>
                <a:gd name="connsiteY1" fmla="*/ 38917 h 201733"/>
                <a:gd name="connsiteX2" fmla="*/ 160056 w 571442"/>
                <a:gd name="connsiteY2" fmla="*/ 183440 h 201733"/>
                <a:gd name="connsiteX3" fmla="*/ 571442 w 571442"/>
                <a:gd name="connsiteY3" fmla="*/ 191346 h 201733"/>
                <a:gd name="connsiteX0" fmla="*/ 298421 w 402081"/>
                <a:gd name="connsiteY0" fmla="*/ 0 h 207730"/>
                <a:gd name="connsiteX1" fmla="*/ 313 w 402081"/>
                <a:gd name="connsiteY1" fmla="*/ 38917 h 207730"/>
                <a:gd name="connsiteX2" fmla="*/ 160056 w 402081"/>
                <a:gd name="connsiteY2" fmla="*/ 183440 h 207730"/>
                <a:gd name="connsiteX3" fmla="*/ 402081 w 402081"/>
                <a:gd name="connsiteY3" fmla="*/ 202908 h 207730"/>
                <a:gd name="connsiteX0" fmla="*/ 298421 w 402081"/>
                <a:gd name="connsiteY0" fmla="*/ 0 h 206165"/>
                <a:gd name="connsiteX1" fmla="*/ 313 w 402081"/>
                <a:gd name="connsiteY1" fmla="*/ 38917 h 206165"/>
                <a:gd name="connsiteX2" fmla="*/ 160056 w 402081"/>
                <a:gd name="connsiteY2" fmla="*/ 183440 h 206165"/>
                <a:gd name="connsiteX3" fmla="*/ 402081 w 402081"/>
                <a:gd name="connsiteY3" fmla="*/ 202908 h 206165"/>
                <a:gd name="connsiteX0" fmla="*/ 298421 w 367867"/>
                <a:gd name="connsiteY0" fmla="*/ 0 h 194237"/>
                <a:gd name="connsiteX1" fmla="*/ 313 w 367867"/>
                <a:gd name="connsiteY1" fmla="*/ 38917 h 194237"/>
                <a:gd name="connsiteX2" fmla="*/ 160056 w 367867"/>
                <a:gd name="connsiteY2" fmla="*/ 183440 h 194237"/>
                <a:gd name="connsiteX3" fmla="*/ 367867 w 367867"/>
                <a:gd name="connsiteY3" fmla="*/ 164837 h 194237"/>
                <a:gd name="connsiteX0" fmla="*/ 298421 w 367867"/>
                <a:gd name="connsiteY0" fmla="*/ 0 h 173900"/>
                <a:gd name="connsiteX1" fmla="*/ 313 w 367867"/>
                <a:gd name="connsiteY1" fmla="*/ 38917 h 173900"/>
                <a:gd name="connsiteX2" fmla="*/ 118998 w 367867"/>
                <a:gd name="connsiteY2" fmla="*/ 156649 h 173900"/>
                <a:gd name="connsiteX3" fmla="*/ 367867 w 367867"/>
                <a:gd name="connsiteY3" fmla="*/ 164837 h 173900"/>
                <a:gd name="connsiteX0" fmla="*/ 298421 w 367867"/>
                <a:gd name="connsiteY0" fmla="*/ 0 h 173900"/>
                <a:gd name="connsiteX1" fmla="*/ 313 w 367867"/>
                <a:gd name="connsiteY1" fmla="*/ 38917 h 173900"/>
                <a:gd name="connsiteX2" fmla="*/ 118998 w 367867"/>
                <a:gd name="connsiteY2" fmla="*/ 156649 h 173900"/>
                <a:gd name="connsiteX3" fmla="*/ 367867 w 367867"/>
                <a:gd name="connsiteY3" fmla="*/ 164837 h 173900"/>
                <a:gd name="connsiteX0" fmla="*/ 298421 w 367867"/>
                <a:gd name="connsiteY0" fmla="*/ 0 h 175525"/>
                <a:gd name="connsiteX1" fmla="*/ 313 w 367867"/>
                <a:gd name="connsiteY1" fmla="*/ 38917 h 175525"/>
                <a:gd name="connsiteX2" fmla="*/ 118998 w 367867"/>
                <a:gd name="connsiteY2" fmla="*/ 156649 h 175525"/>
                <a:gd name="connsiteX3" fmla="*/ 367867 w 367867"/>
                <a:gd name="connsiteY3" fmla="*/ 164837 h 175525"/>
                <a:gd name="connsiteX0" fmla="*/ 298421 w 367867"/>
                <a:gd name="connsiteY0" fmla="*/ 0 h 178989"/>
                <a:gd name="connsiteX1" fmla="*/ 313 w 367867"/>
                <a:gd name="connsiteY1" fmla="*/ 38917 h 178989"/>
                <a:gd name="connsiteX2" fmla="*/ 118998 w 367867"/>
                <a:gd name="connsiteY2" fmla="*/ 156649 h 178989"/>
                <a:gd name="connsiteX3" fmla="*/ 367867 w 367867"/>
                <a:gd name="connsiteY3" fmla="*/ 171887 h 178989"/>
                <a:gd name="connsiteX0" fmla="*/ 298421 w 367867"/>
                <a:gd name="connsiteY0" fmla="*/ 0 h 176998"/>
                <a:gd name="connsiteX1" fmla="*/ 313 w 367867"/>
                <a:gd name="connsiteY1" fmla="*/ 38917 h 176998"/>
                <a:gd name="connsiteX2" fmla="*/ 118998 w 367867"/>
                <a:gd name="connsiteY2" fmla="*/ 156649 h 176998"/>
                <a:gd name="connsiteX3" fmla="*/ 367867 w 367867"/>
                <a:gd name="connsiteY3" fmla="*/ 171887 h 176998"/>
                <a:gd name="connsiteX0" fmla="*/ 298421 w 367867"/>
                <a:gd name="connsiteY0" fmla="*/ 0 h 173773"/>
                <a:gd name="connsiteX1" fmla="*/ 313 w 367867"/>
                <a:gd name="connsiteY1" fmla="*/ 38917 h 173773"/>
                <a:gd name="connsiteX2" fmla="*/ 107023 w 367867"/>
                <a:gd name="connsiteY2" fmla="*/ 148189 h 173773"/>
                <a:gd name="connsiteX3" fmla="*/ 367867 w 367867"/>
                <a:gd name="connsiteY3" fmla="*/ 171887 h 173773"/>
              </a:gdLst>
              <a:ahLst/>
              <a:cxnLst>
                <a:cxn ang="0">
                  <a:pos x="connsiteX0" y="connsiteY0"/>
                </a:cxn>
                <a:cxn ang="0">
                  <a:pos x="connsiteX1" y="connsiteY1"/>
                </a:cxn>
                <a:cxn ang="0">
                  <a:pos x="connsiteX2" y="connsiteY2"/>
                </a:cxn>
                <a:cxn ang="0">
                  <a:pos x="connsiteX3" y="connsiteY3"/>
                </a:cxn>
              </a:cxnLst>
              <a:rect l="l" t="t" r="r" b="b"/>
              <a:pathLst>
                <a:path w="367867" h="173773">
                  <a:moveTo>
                    <a:pt x="298421" y="0"/>
                  </a:moveTo>
                  <a:cubicBezTo>
                    <a:pt x="249876" y="2162"/>
                    <a:pt x="-10270" y="9284"/>
                    <a:pt x="313" y="38917"/>
                  </a:cubicBezTo>
                  <a:cubicBezTo>
                    <a:pt x="10896" y="68550"/>
                    <a:pt x="55173" y="125651"/>
                    <a:pt x="107023" y="148189"/>
                  </a:cubicBezTo>
                  <a:cubicBezTo>
                    <a:pt x="159940" y="179939"/>
                    <a:pt x="262192" y="174080"/>
                    <a:pt x="367867" y="171887"/>
                  </a:cubicBezTo>
                </a:path>
              </a:pathLst>
            </a:custGeom>
            <a:noFill/>
            <a:ln w="28575">
              <a:solidFill>
                <a:srgbClr val="0563C1"/>
              </a:solidFill>
              <a:prstDash val="solid"/>
              <a:headEnd type="triangl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5FC04FAC-BEE8-4C29-964A-53865F359B69}"/>
                </a:ext>
              </a:extLst>
            </p:cNvPr>
            <p:cNvPicPr>
              <a:picLocks noChangeAspect="1"/>
            </p:cNvPicPr>
            <p:nvPr/>
          </p:nvPicPr>
          <p:blipFill rotWithShape="1">
            <a:blip r:embed="rId3" cstate="screen">
              <a:duotone>
                <a:schemeClr val="accent1">
                  <a:shade val="45000"/>
                  <a:satMod val="135000"/>
                </a:schemeClr>
                <a:prstClr val="white"/>
              </a:duotone>
              <a:extLst>
                <a:ext uri="{28A0092B-C50C-407E-A947-70E740481C1C}">
                  <a14:useLocalDpi xmlns:a14="http://schemas.microsoft.com/office/drawing/2010/main"/>
                </a:ext>
              </a:extLst>
            </a:blip>
            <a:srcRect t="-1429"/>
            <a:stretch/>
          </p:blipFill>
          <p:spPr>
            <a:xfrm>
              <a:off x="2275032" y="1401902"/>
              <a:ext cx="4061545" cy="4609784"/>
            </a:xfrm>
            <a:prstGeom prst="rect">
              <a:avLst/>
            </a:prstGeom>
          </p:spPr>
        </p:pic>
        <p:sp>
          <p:nvSpPr>
            <p:cNvPr id="18" name="Freeform: Shape 17">
              <a:extLst>
                <a:ext uri="{FF2B5EF4-FFF2-40B4-BE49-F238E27FC236}">
                  <a16:creationId xmlns:a16="http://schemas.microsoft.com/office/drawing/2014/main" id="{46A9C0CF-3692-4091-8BD1-5ADFD467C6EE}"/>
                </a:ext>
              </a:extLst>
            </p:cNvPr>
            <p:cNvSpPr/>
            <p:nvPr/>
          </p:nvSpPr>
          <p:spPr>
            <a:xfrm rot="896008">
              <a:off x="2266505" y="3208321"/>
              <a:ext cx="238855" cy="127837"/>
            </a:xfrm>
            <a:custGeom>
              <a:avLst/>
              <a:gdLst>
                <a:gd name="connsiteX0" fmla="*/ 0 w 182880"/>
                <a:gd name="connsiteY0" fmla="*/ 91440 h 91440"/>
                <a:gd name="connsiteX1" fmla="*/ 182880 w 182880"/>
                <a:gd name="connsiteY1" fmla="*/ 0 h 91440"/>
                <a:gd name="connsiteX2" fmla="*/ 182880 w 182880"/>
                <a:gd name="connsiteY2" fmla="*/ 0 h 91440"/>
              </a:gdLst>
              <a:ahLst/>
              <a:cxnLst>
                <a:cxn ang="0">
                  <a:pos x="connsiteX0" y="connsiteY0"/>
                </a:cxn>
                <a:cxn ang="0">
                  <a:pos x="connsiteX1" y="connsiteY1"/>
                </a:cxn>
                <a:cxn ang="0">
                  <a:pos x="connsiteX2" y="connsiteY2"/>
                </a:cxn>
              </a:cxnLst>
              <a:rect l="l" t="t" r="r" b="b"/>
              <a:pathLst>
                <a:path w="182880" h="91440">
                  <a:moveTo>
                    <a:pt x="0" y="91440"/>
                  </a:moveTo>
                  <a:lnTo>
                    <a:pt x="182880" y="0"/>
                  </a:lnTo>
                  <a:lnTo>
                    <a:pt x="182880" y="0"/>
                  </a:lnTo>
                </a:path>
              </a:pathLst>
            </a:custGeom>
            <a:noFill/>
            <a:ln w="28575">
              <a:solidFill>
                <a:srgbClr val="0563C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a:extLst>
                <a:ext uri="{FF2B5EF4-FFF2-40B4-BE49-F238E27FC236}">
                  <a16:creationId xmlns:a16="http://schemas.microsoft.com/office/drawing/2014/main" id="{1534B893-7E27-4600-9D57-207950A1E19D}"/>
                </a:ext>
              </a:extLst>
            </p:cNvPr>
            <p:cNvSpPr/>
            <p:nvPr/>
          </p:nvSpPr>
          <p:spPr>
            <a:xfrm>
              <a:off x="1713440" y="4889660"/>
              <a:ext cx="1255734" cy="293934"/>
            </a:xfrm>
            <a:prstGeom prst="rect">
              <a:avLst/>
            </a:prstGeom>
          </p:spPr>
          <p:txBody>
            <a:bodyPr wrap="square">
              <a:spAutoFit/>
            </a:bodyPr>
            <a:lstStyle/>
            <a:p>
              <a:pPr algn="ctr"/>
              <a:r>
                <a:rPr lang="en-US" sz="1400" b="1" dirty="0">
                  <a:solidFill>
                    <a:schemeClr val="accent1"/>
                  </a:solidFill>
                </a:rPr>
                <a:t>Stress </a:t>
              </a:r>
            </a:p>
          </p:txBody>
        </p:sp>
        <p:sp>
          <p:nvSpPr>
            <p:cNvPr id="90" name="Rectangle 89">
              <a:extLst>
                <a:ext uri="{FF2B5EF4-FFF2-40B4-BE49-F238E27FC236}">
                  <a16:creationId xmlns:a16="http://schemas.microsoft.com/office/drawing/2014/main" id="{21B9F5A5-534C-4A91-A18B-4FB354334167}"/>
                </a:ext>
              </a:extLst>
            </p:cNvPr>
            <p:cNvSpPr/>
            <p:nvPr/>
          </p:nvSpPr>
          <p:spPr>
            <a:xfrm>
              <a:off x="3073498" y="2036250"/>
              <a:ext cx="1255734" cy="499688"/>
            </a:xfrm>
            <a:prstGeom prst="rect">
              <a:avLst/>
            </a:prstGeom>
          </p:spPr>
          <p:txBody>
            <a:bodyPr wrap="square">
              <a:spAutoFit/>
            </a:bodyPr>
            <a:lstStyle/>
            <a:p>
              <a:pPr algn="ctr"/>
              <a:r>
                <a:rPr lang="en-US" sz="1400" dirty="0" err="1"/>
                <a:t>Mineralo</a:t>
              </a:r>
              <a:r>
                <a:rPr lang="en-US" sz="1400" dirty="0"/>
                <a:t>-</a:t>
              </a:r>
              <a:br>
                <a:rPr lang="en-US" sz="1400" dirty="0"/>
              </a:br>
              <a:r>
                <a:rPr lang="en-US" sz="1400" dirty="0"/>
                <a:t>corticoids</a:t>
              </a:r>
            </a:p>
          </p:txBody>
        </p:sp>
        <p:sp>
          <p:nvSpPr>
            <p:cNvPr id="91" name="Rectangle 90">
              <a:extLst>
                <a:ext uri="{FF2B5EF4-FFF2-40B4-BE49-F238E27FC236}">
                  <a16:creationId xmlns:a16="http://schemas.microsoft.com/office/drawing/2014/main" id="{0057F342-AD76-4634-865B-42290A032145}"/>
                </a:ext>
              </a:extLst>
            </p:cNvPr>
            <p:cNvSpPr/>
            <p:nvPr/>
          </p:nvSpPr>
          <p:spPr>
            <a:xfrm>
              <a:off x="3213371" y="3022698"/>
              <a:ext cx="1255734" cy="499688"/>
            </a:xfrm>
            <a:prstGeom prst="rect">
              <a:avLst/>
            </a:prstGeom>
          </p:spPr>
          <p:txBody>
            <a:bodyPr wrap="square">
              <a:spAutoFit/>
            </a:bodyPr>
            <a:lstStyle/>
            <a:p>
              <a:pPr algn="ctr"/>
              <a:r>
                <a:rPr lang="en-US" sz="1400" dirty="0"/>
                <a:t>Gluco-</a:t>
              </a:r>
              <a:br>
                <a:rPr lang="en-US" sz="1400" dirty="0"/>
              </a:br>
              <a:r>
                <a:rPr lang="en-US" sz="1400" dirty="0"/>
                <a:t>corticoids</a:t>
              </a:r>
            </a:p>
          </p:txBody>
        </p:sp>
        <p:sp>
          <p:nvSpPr>
            <p:cNvPr id="95" name="Oval 94">
              <a:extLst>
                <a:ext uri="{FF2B5EF4-FFF2-40B4-BE49-F238E27FC236}">
                  <a16:creationId xmlns:a16="http://schemas.microsoft.com/office/drawing/2014/main" id="{BB6AED3A-24B1-419C-9843-90ADC18F46F4}"/>
                </a:ext>
              </a:extLst>
            </p:cNvPr>
            <p:cNvSpPr/>
            <p:nvPr/>
          </p:nvSpPr>
          <p:spPr>
            <a:xfrm>
              <a:off x="4469948" y="2109643"/>
              <a:ext cx="1177094" cy="563736"/>
            </a:xfrm>
            <a:prstGeom prst="ellipse">
              <a:avLst/>
            </a:prstGeom>
            <a:gradFill flip="none" rotWithShape="1">
              <a:gsLst>
                <a:gs pos="100000">
                  <a:srgbClr val="F37D71"/>
                </a:gs>
                <a:gs pos="36000">
                  <a:schemeClr val="accent2">
                    <a:lumMod val="20000"/>
                    <a:lumOff val="80000"/>
                  </a:schemeClr>
                </a:gs>
              </a:gsLst>
              <a:path path="shape">
                <a:fillToRect l="50000" t="50000" r="50000" b="50000"/>
              </a:path>
              <a:tileRect/>
            </a:gradFill>
            <a:ln>
              <a:solidFill>
                <a:srgbClr val="A22338"/>
              </a:solidFill>
            </a:ln>
          </p:spPr>
          <p:txBody>
            <a:bodyPr wrap="none" lIns="0" tIns="0" rIns="0" bIns="0" anchor="ctr" anchorCtr="0">
              <a:noAutofit/>
            </a:bodyPr>
            <a:lstStyle/>
            <a:p>
              <a:pPr algn="ctr">
                <a:lnSpc>
                  <a:spcPct val="80000"/>
                </a:lnSpc>
              </a:pPr>
              <a:r>
                <a:rPr lang="en-US" sz="1400" b="1" dirty="0"/>
                <a:t>Aldosterone</a:t>
              </a:r>
            </a:p>
          </p:txBody>
        </p:sp>
        <p:sp>
          <p:nvSpPr>
            <p:cNvPr id="4" name="Oval 3">
              <a:extLst>
                <a:ext uri="{FF2B5EF4-FFF2-40B4-BE49-F238E27FC236}">
                  <a16:creationId xmlns:a16="http://schemas.microsoft.com/office/drawing/2014/main" id="{41A0C3EC-C1C3-40F7-90A9-99B768DBAF35}"/>
                </a:ext>
              </a:extLst>
            </p:cNvPr>
            <p:cNvSpPr/>
            <p:nvPr/>
          </p:nvSpPr>
          <p:spPr>
            <a:xfrm>
              <a:off x="4384548" y="3013109"/>
              <a:ext cx="1233935" cy="506985"/>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Cortisol</a:t>
              </a:r>
            </a:p>
          </p:txBody>
        </p:sp>
        <p:sp>
          <p:nvSpPr>
            <p:cNvPr id="8" name="Freeform: Shape 7">
              <a:extLst>
                <a:ext uri="{FF2B5EF4-FFF2-40B4-BE49-F238E27FC236}">
                  <a16:creationId xmlns:a16="http://schemas.microsoft.com/office/drawing/2014/main" id="{00E91535-0416-41D1-A7B3-C8E117DE8819}"/>
                </a:ext>
              </a:extLst>
            </p:cNvPr>
            <p:cNvSpPr/>
            <p:nvPr/>
          </p:nvSpPr>
          <p:spPr>
            <a:xfrm>
              <a:off x="2380473" y="5145131"/>
              <a:ext cx="672439" cy="147792"/>
            </a:xfrm>
            <a:custGeom>
              <a:avLst/>
              <a:gdLst>
                <a:gd name="connsiteX0" fmla="*/ 0 w 317500"/>
                <a:gd name="connsiteY0" fmla="*/ 0 h 199651"/>
                <a:gd name="connsiteX1" fmla="*/ 63500 w 317500"/>
                <a:gd name="connsiteY1" fmla="*/ 177800 h 199651"/>
                <a:gd name="connsiteX2" fmla="*/ 317500 w 317500"/>
                <a:gd name="connsiteY2" fmla="*/ 190500 h 199651"/>
              </a:gdLst>
              <a:ahLst/>
              <a:cxnLst>
                <a:cxn ang="0">
                  <a:pos x="connsiteX0" y="connsiteY0"/>
                </a:cxn>
                <a:cxn ang="0">
                  <a:pos x="connsiteX1" y="connsiteY1"/>
                </a:cxn>
                <a:cxn ang="0">
                  <a:pos x="connsiteX2" y="connsiteY2"/>
                </a:cxn>
              </a:cxnLst>
              <a:rect l="l" t="t" r="r" b="b"/>
              <a:pathLst>
                <a:path w="317500" h="199651">
                  <a:moveTo>
                    <a:pt x="0" y="0"/>
                  </a:moveTo>
                  <a:cubicBezTo>
                    <a:pt x="5291" y="73025"/>
                    <a:pt x="10583" y="146050"/>
                    <a:pt x="63500" y="177800"/>
                  </a:cubicBezTo>
                  <a:cubicBezTo>
                    <a:pt x="116417" y="209550"/>
                    <a:pt x="216958" y="200025"/>
                    <a:pt x="317500" y="190500"/>
                  </a:cubicBezTo>
                </a:path>
              </a:pathLst>
            </a:custGeom>
            <a:noFill/>
            <a:ln w="28575">
              <a:solidFill>
                <a:srgbClr val="00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Freeform: Shape 112">
              <a:extLst>
                <a:ext uri="{FF2B5EF4-FFF2-40B4-BE49-F238E27FC236}">
                  <a16:creationId xmlns:a16="http://schemas.microsoft.com/office/drawing/2014/main" id="{3F03EB03-8D59-42AF-B25C-8F898F010B0B}"/>
                </a:ext>
              </a:extLst>
            </p:cNvPr>
            <p:cNvSpPr/>
            <p:nvPr/>
          </p:nvSpPr>
          <p:spPr>
            <a:xfrm>
              <a:off x="2477103" y="3513265"/>
              <a:ext cx="551350" cy="1578193"/>
            </a:xfrm>
            <a:custGeom>
              <a:avLst/>
              <a:gdLst>
                <a:gd name="connsiteX0" fmla="*/ 0 w 317500"/>
                <a:gd name="connsiteY0" fmla="*/ 0 h 199651"/>
                <a:gd name="connsiteX1" fmla="*/ 63500 w 317500"/>
                <a:gd name="connsiteY1" fmla="*/ 177800 h 199651"/>
                <a:gd name="connsiteX2" fmla="*/ 317500 w 317500"/>
                <a:gd name="connsiteY2" fmla="*/ 190500 h 199651"/>
                <a:gd name="connsiteX0" fmla="*/ 382 w 317882"/>
                <a:gd name="connsiteY0" fmla="*/ 0 h 199651"/>
                <a:gd name="connsiteX1" fmla="*/ 6782 w 317882"/>
                <a:gd name="connsiteY1" fmla="*/ 55273 h 199651"/>
                <a:gd name="connsiteX2" fmla="*/ 63882 w 317882"/>
                <a:gd name="connsiteY2" fmla="*/ 177800 h 199651"/>
                <a:gd name="connsiteX3" fmla="*/ 317882 w 317882"/>
                <a:gd name="connsiteY3" fmla="*/ 190500 h 199651"/>
                <a:gd name="connsiteX0" fmla="*/ 96973 w 414473"/>
                <a:gd name="connsiteY0" fmla="*/ 0 h 199651"/>
                <a:gd name="connsiteX1" fmla="*/ 730 w 414473"/>
                <a:gd name="connsiteY1" fmla="*/ 33277 h 199651"/>
                <a:gd name="connsiteX2" fmla="*/ 160473 w 414473"/>
                <a:gd name="connsiteY2" fmla="*/ 177800 h 199651"/>
                <a:gd name="connsiteX3" fmla="*/ 414473 w 414473"/>
                <a:gd name="connsiteY3" fmla="*/ 190500 h 199651"/>
                <a:gd name="connsiteX0" fmla="*/ 107179 w 414414"/>
                <a:gd name="connsiteY0" fmla="*/ 0 h 196549"/>
                <a:gd name="connsiteX1" fmla="*/ 671 w 414414"/>
                <a:gd name="connsiteY1" fmla="*/ 30175 h 196549"/>
                <a:gd name="connsiteX2" fmla="*/ 160414 w 414414"/>
                <a:gd name="connsiteY2" fmla="*/ 174698 h 196549"/>
                <a:gd name="connsiteX3" fmla="*/ 414414 w 414414"/>
                <a:gd name="connsiteY3" fmla="*/ 187398 h 196549"/>
                <a:gd name="connsiteX0" fmla="*/ 107476 w 414711"/>
                <a:gd name="connsiteY0" fmla="*/ 0 h 196549"/>
                <a:gd name="connsiteX1" fmla="*/ 968 w 414711"/>
                <a:gd name="connsiteY1" fmla="*/ 30175 h 196549"/>
                <a:gd name="connsiteX2" fmla="*/ 160711 w 414711"/>
                <a:gd name="connsiteY2" fmla="*/ 174698 h 196549"/>
                <a:gd name="connsiteX3" fmla="*/ 414711 w 414711"/>
                <a:gd name="connsiteY3" fmla="*/ 187398 h 196549"/>
                <a:gd name="connsiteX0" fmla="*/ 107476 w 414711"/>
                <a:gd name="connsiteY0" fmla="*/ 0 h 195703"/>
                <a:gd name="connsiteX1" fmla="*/ 968 w 414711"/>
                <a:gd name="connsiteY1" fmla="*/ 29329 h 195703"/>
                <a:gd name="connsiteX2" fmla="*/ 160711 w 414711"/>
                <a:gd name="connsiteY2" fmla="*/ 173852 h 195703"/>
                <a:gd name="connsiteX3" fmla="*/ 414711 w 414711"/>
                <a:gd name="connsiteY3" fmla="*/ 186552 h 195703"/>
                <a:gd name="connsiteX0" fmla="*/ 107514 w 414749"/>
                <a:gd name="connsiteY0" fmla="*/ 0 h 195703"/>
                <a:gd name="connsiteX1" fmla="*/ 1006 w 414749"/>
                <a:gd name="connsiteY1" fmla="*/ 29329 h 195703"/>
                <a:gd name="connsiteX2" fmla="*/ 160749 w 414749"/>
                <a:gd name="connsiteY2" fmla="*/ 173852 h 195703"/>
                <a:gd name="connsiteX3" fmla="*/ 414749 w 414749"/>
                <a:gd name="connsiteY3" fmla="*/ 186552 h 195703"/>
              </a:gdLst>
              <a:ahLst/>
              <a:cxnLst>
                <a:cxn ang="0">
                  <a:pos x="connsiteX0" y="connsiteY0"/>
                </a:cxn>
                <a:cxn ang="0">
                  <a:pos x="connsiteX1" y="connsiteY1"/>
                </a:cxn>
                <a:cxn ang="0">
                  <a:pos x="connsiteX2" y="connsiteY2"/>
                </a:cxn>
                <a:cxn ang="0">
                  <a:pos x="connsiteX3" y="connsiteY3"/>
                </a:cxn>
              </a:cxnLst>
              <a:rect l="l" t="t" r="r" b="b"/>
              <a:pathLst>
                <a:path w="414749" h="195703">
                  <a:moveTo>
                    <a:pt x="107514" y="0"/>
                  </a:moveTo>
                  <a:cubicBezTo>
                    <a:pt x="65812" y="1880"/>
                    <a:pt x="-9577" y="-304"/>
                    <a:pt x="1006" y="29329"/>
                  </a:cubicBezTo>
                  <a:cubicBezTo>
                    <a:pt x="11589" y="58962"/>
                    <a:pt x="108899" y="151314"/>
                    <a:pt x="160749" y="173852"/>
                  </a:cubicBezTo>
                  <a:cubicBezTo>
                    <a:pt x="213666" y="205602"/>
                    <a:pt x="314207" y="196077"/>
                    <a:pt x="414749" y="186552"/>
                  </a:cubicBezTo>
                </a:path>
              </a:pathLst>
            </a:custGeom>
            <a:noFill/>
            <a:ln w="28575">
              <a:solidFill>
                <a:srgbClr val="FFC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DB9ECCAD-1650-4199-A75A-6AB21EFF3E96}"/>
                </a:ext>
              </a:extLst>
            </p:cNvPr>
            <p:cNvGrpSpPr/>
            <p:nvPr/>
          </p:nvGrpSpPr>
          <p:grpSpPr>
            <a:xfrm>
              <a:off x="1926819" y="4149054"/>
              <a:ext cx="1184725" cy="418111"/>
              <a:chOff x="3716770" y="4243523"/>
              <a:chExt cx="1240519" cy="437801"/>
            </a:xfrm>
          </p:grpSpPr>
          <p:sp>
            <p:nvSpPr>
              <p:cNvPr id="120" name="Oval 119">
                <a:extLst>
                  <a:ext uri="{FF2B5EF4-FFF2-40B4-BE49-F238E27FC236}">
                    <a16:creationId xmlns:a16="http://schemas.microsoft.com/office/drawing/2014/main" id="{0170644B-A28F-4E4A-BFFA-0814E176746B}"/>
                  </a:ext>
                </a:extLst>
              </p:cNvPr>
              <p:cNvSpPr/>
              <p:nvPr/>
            </p:nvSpPr>
            <p:spPr>
              <a:xfrm>
                <a:off x="4019872" y="4317710"/>
                <a:ext cx="637871" cy="317567"/>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119" name="Oval 118">
                <a:extLst>
                  <a:ext uri="{FF2B5EF4-FFF2-40B4-BE49-F238E27FC236}">
                    <a16:creationId xmlns:a16="http://schemas.microsoft.com/office/drawing/2014/main" id="{1BE6D05E-1078-4535-BF36-D04780C10F82}"/>
                  </a:ext>
                </a:extLst>
              </p:cNvPr>
              <p:cNvSpPr/>
              <p:nvPr/>
            </p:nvSpPr>
            <p:spPr>
              <a:xfrm>
                <a:off x="3716770" y="4243523"/>
                <a:ext cx="1240519" cy="437801"/>
              </a:xfrm>
              <a:prstGeom prst="ellipse">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Cortisol</a:t>
                </a:r>
              </a:p>
            </p:txBody>
          </p:sp>
        </p:grpSp>
        <p:sp>
          <p:nvSpPr>
            <p:cNvPr id="122" name="Freeform: Shape 121">
              <a:extLst>
                <a:ext uri="{FF2B5EF4-FFF2-40B4-BE49-F238E27FC236}">
                  <a16:creationId xmlns:a16="http://schemas.microsoft.com/office/drawing/2014/main" id="{7CA94A77-DB0C-402E-AC3B-1EE9EDEEA1E4}"/>
                </a:ext>
              </a:extLst>
            </p:cNvPr>
            <p:cNvSpPr/>
            <p:nvPr/>
          </p:nvSpPr>
          <p:spPr>
            <a:xfrm rot="896008">
              <a:off x="2545390" y="3793502"/>
              <a:ext cx="198767" cy="103981"/>
            </a:xfrm>
            <a:custGeom>
              <a:avLst/>
              <a:gdLst>
                <a:gd name="connsiteX0" fmla="*/ 0 w 182880"/>
                <a:gd name="connsiteY0" fmla="*/ 91440 h 91440"/>
                <a:gd name="connsiteX1" fmla="*/ 182880 w 182880"/>
                <a:gd name="connsiteY1" fmla="*/ 0 h 91440"/>
                <a:gd name="connsiteX2" fmla="*/ 182880 w 182880"/>
                <a:gd name="connsiteY2" fmla="*/ 0 h 91440"/>
              </a:gdLst>
              <a:ahLst/>
              <a:cxnLst>
                <a:cxn ang="0">
                  <a:pos x="connsiteX0" y="connsiteY0"/>
                </a:cxn>
                <a:cxn ang="0">
                  <a:pos x="connsiteX1" y="connsiteY1"/>
                </a:cxn>
                <a:cxn ang="0">
                  <a:pos x="connsiteX2" y="connsiteY2"/>
                </a:cxn>
              </a:cxnLst>
              <a:rect l="l" t="t" r="r" b="b"/>
              <a:pathLst>
                <a:path w="182880" h="91440">
                  <a:moveTo>
                    <a:pt x="0" y="91440"/>
                  </a:moveTo>
                  <a:lnTo>
                    <a:pt x="182880" y="0"/>
                  </a:lnTo>
                  <a:lnTo>
                    <a:pt x="182880" y="0"/>
                  </a:lnTo>
                </a:path>
              </a:pathLst>
            </a:custGeom>
            <a:noFill/>
            <a:ln w="28575">
              <a:solidFill>
                <a:srgbClr val="0563C1"/>
              </a:solidFill>
              <a:prstDash val="solid"/>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ED55708-C421-407E-911A-B65F675D7D08}"/>
                </a:ext>
              </a:extLst>
            </p:cNvPr>
            <p:cNvSpPr/>
            <p:nvPr/>
          </p:nvSpPr>
          <p:spPr>
            <a:xfrm rot="21123727">
              <a:off x="3519621" y="4430941"/>
              <a:ext cx="842494" cy="149504"/>
            </a:xfrm>
            <a:prstGeom prst="rect">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185A8FF-F355-4576-9364-8577EDA4B4DC}"/>
                </a:ext>
              </a:extLst>
            </p:cNvPr>
            <p:cNvSpPr txBox="1"/>
            <p:nvPr/>
          </p:nvSpPr>
          <p:spPr>
            <a:xfrm rot="21149120">
              <a:off x="3502327" y="4321882"/>
              <a:ext cx="1796762" cy="264541"/>
            </a:xfrm>
            <a:prstGeom prst="rect">
              <a:avLst/>
            </a:prstGeom>
            <a:noFill/>
          </p:spPr>
          <p:txBody>
            <a:bodyPr wrap="square" rtlCol="0">
              <a:spAutoFit/>
            </a:bodyPr>
            <a:lstStyle/>
            <a:p>
              <a:r>
                <a:rPr lang="en-US" sz="1200" b="1" dirty="0">
                  <a:solidFill>
                    <a:srgbClr val="575757"/>
                  </a:solidFill>
                </a:rPr>
                <a:t>Zona</a:t>
              </a:r>
            </a:p>
          </p:txBody>
        </p:sp>
        <p:sp>
          <p:nvSpPr>
            <p:cNvPr id="116" name="TextBox 115">
              <a:extLst>
                <a:ext uri="{FF2B5EF4-FFF2-40B4-BE49-F238E27FC236}">
                  <a16:creationId xmlns:a16="http://schemas.microsoft.com/office/drawing/2014/main" id="{8FE1840F-2F6A-4927-92C6-DFFECD845573}"/>
                </a:ext>
              </a:extLst>
            </p:cNvPr>
            <p:cNvSpPr txBox="1"/>
            <p:nvPr/>
          </p:nvSpPr>
          <p:spPr>
            <a:xfrm>
              <a:off x="3687156" y="4490158"/>
              <a:ext cx="1796762" cy="264541"/>
            </a:xfrm>
            <a:prstGeom prst="rect">
              <a:avLst/>
            </a:prstGeom>
            <a:noFill/>
          </p:spPr>
          <p:txBody>
            <a:bodyPr wrap="square" rtlCol="0">
              <a:prstTxWarp prst="textArchUp">
                <a:avLst>
                  <a:gd name="adj" fmla="val 13743168"/>
                </a:avLst>
              </a:prstTxWarp>
              <a:spAutoFit/>
            </a:bodyPr>
            <a:lstStyle/>
            <a:p>
              <a:r>
                <a:rPr lang="en-US" sz="1200" b="1" dirty="0">
                  <a:solidFill>
                    <a:srgbClr val="575757"/>
                  </a:solidFill>
                </a:rPr>
                <a:t>reticularis</a:t>
              </a:r>
            </a:p>
          </p:txBody>
        </p:sp>
        <p:sp>
          <p:nvSpPr>
            <p:cNvPr id="22" name="Rectangle 21">
              <a:extLst>
                <a:ext uri="{FF2B5EF4-FFF2-40B4-BE49-F238E27FC236}">
                  <a16:creationId xmlns:a16="http://schemas.microsoft.com/office/drawing/2014/main" id="{F1223100-05E7-8BBA-2F49-92BB9AD75F27}"/>
                </a:ext>
              </a:extLst>
            </p:cNvPr>
            <p:cNvSpPr/>
            <p:nvPr/>
          </p:nvSpPr>
          <p:spPr>
            <a:xfrm rot="21308619">
              <a:off x="1891576" y="2506697"/>
              <a:ext cx="593437" cy="654311"/>
            </a:xfrm>
            <a:prstGeom prst="rect">
              <a:avLst/>
            </a:prstGeom>
            <a:solidFill>
              <a:srgbClr val="F2F4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Freeform: Shape 114">
              <a:extLst>
                <a:ext uri="{FF2B5EF4-FFF2-40B4-BE49-F238E27FC236}">
                  <a16:creationId xmlns:a16="http://schemas.microsoft.com/office/drawing/2014/main" id="{1F8AC73A-B103-4B2A-A143-FFB6D7EE5FC2}"/>
                </a:ext>
              </a:extLst>
            </p:cNvPr>
            <p:cNvSpPr/>
            <p:nvPr/>
          </p:nvSpPr>
          <p:spPr>
            <a:xfrm>
              <a:off x="1949215" y="2526325"/>
              <a:ext cx="516062" cy="1373575"/>
            </a:xfrm>
            <a:custGeom>
              <a:avLst/>
              <a:gdLst>
                <a:gd name="connsiteX0" fmla="*/ 0 w 317500"/>
                <a:gd name="connsiteY0" fmla="*/ 0 h 199651"/>
                <a:gd name="connsiteX1" fmla="*/ 63500 w 317500"/>
                <a:gd name="connsiteY1" fmla="*/ 177800 h 199651"/>
                <a:gd name="connsiteX2" fmla="*/ 317500 w 317500"/>
                <a:gd name="connsiteY2" fmla="*/ 190500 h 199651"/>
                <a:gd name="connsiteX0" fmla="*/ 382 w 317882"/>
                <a:gd name="connsiteY0" fmla="*/ 0 h 199651"/>
                <a:gd name="connsiteX1" fmla="*/ 6782 w 317882"/>
                <a:gd name="connsiteY1" fmla="*/ 55273 h 199651"/>
                <a:gd name="connsiteX2" fmla="*/ 63882 w 317882"/>
                <a:gd name="connsiteY2" fmla="*/ 177800 h 199651"/>
                <a:gd name="connsiteX3" fmla="*/ 317882 w 317882"/>
                <a:gd name="connsiteY3" fmla="*/ 190500 h 199651"/>
                <a:gd name="connsiteX0" fmla="*/ 96973 w 414473"/>
                <a:gd name="connsiteY0" fmla="*/ 0 h 199651"/>
                <a:gd name="connsiteX1" fmla="*/ 730 w 414473"/>
                <a:gd name="connsiteY1" fmla="*/ 33277 h 199651"/>
                <a:gd name="connsiteX2" fmla="*/ 160473 w 414473"/>
                <a:gd name="connsiteY2" fmla="*/ 177800 h 199651"/>
                <a:gd name="connsiteX3" fmla="*/ 414473 w 414473"/>
                <a:gd name="connsiteY3" fmla="*/ 190500 h 199651"/>
                <a:gd name="connsiteX0" fmla="*/ 107179 w 414414"/>
                <a:gd name="connsiteY0" fmla="*/ 0 h 196549"/>
                <a:gd name="connsiteX1" fmla="*/ 671 w 414414"/>
                <a:gd name="connsiteY1" fmla="*/ 30175 h 196549"/>
                <a:gd name="connsiteX2" fmla="*/ 160414 w 414414"/>
                <a:gd name="connsiteY2" fmla="*/ 174698 h 196549"/>
                <a:gd name="connsiteX3" fmla="*/ 414414 w 414414"/>
                <a:gd name="connsiteY3" fmla="*/ 187398 h 196549"/>
                <a:gd name="connsiteX0" fmla="*/ 107476 w 414711"/>
                <a:gd name="connsiteY0" fmla="*/ 0 h 196549"/>
                <a:gd name="connsiteX1" fmla="*/ 968 w 414711"/>
                <a:gd name="connsiteY1" fmla="*/ 30175 h 196549"/>
                <a:gd name="connsiteX2" fmla="*/ 160711 w 414711"/>
                <a:gd name="connsiteY2" fmla="*/ 174698 h 196549"/>
                <a:gd name="connsiteX3" fmla="*/ 414711 w 414711"/>
                <a:gd name="connsiteY3" fmla="*/ 187398 h 196549"/>
                <a:gd name="connsiteX0" fmla="*/ 298411 w 414046"/>
                <a:gd name="connsiteY0" fmla="*/ 0 h 205291"/>
                <a:gd name="connsiteX1" fmla="*/ 303 w 414046"/>
                <a:gd name="connsiteY1" fmla="*/ 38917 h 205291"/>
                <a:gd name="connsiteX2" fmla="*/ 160046 w 414046"/>
                <a:gd name="connsiteY2" fmla="*/ 183440 h 205291"/>
                <a:gd name="connsiteX3" fmla="*/ 414046 w 414046"/>
                <a:gd name="connsiteY3" fmla="*/ 196140 h 205291"/>
                <a:gd name="connsiteX0" fmla="*/ 298421 w 414056"/>
                <a:gd name="connsiteY0" fmla="*/ 0 h 205291"/>
                <a:gd name="connsiteX1" fmla="*/ 313 w 414056"/>
                <a:gd name="connsiteY1" fmla="*/ 38917 h 205291"/>
                <a:gd name="connsiteX2" fmla="*/ 160056 w 414056"/>
                <a:gd name="connsiteY2" fmla="*/ 183440 h 205291"/>
                <a:gd name="connsiteX3" fmla="*/ 414056 w 414056"/>
                <a:gd name="connsiteY3" fmla="*/ 196140 h 205291"/>
                <a:gd name="connsiteX0" fmla="*/ 298421 w 542360"/>
                <a:gd name="connsiteY0" fmla="*/ 0 h 203473"/>
                <a:gd name="connsiteX1" fmla="*/ 313 w 542360"/>
                <a:gd name="connsiteY1" fmla="*/ 38917 h 203473"/>
                <a:gd name="connsiteX2" fmla="*/ 160056 w 542360"/>
                <a:gd name="connsiteY2" fmla="*/ 183440 h 203473"/>
                <a:gd name="connsiteX3" fmla="*/ 542360 w 542360"/>
                <a:gd name="connsiteY3" fmla="*/ 192474 h 203473"/>
                <a:gd name="connsiteX0" fmla="*/ 298421 w 542360"/>
                <a:gd name="connsiteY0" fmla="*/ 0 h 202205"/>
                <a:gd name="connsiteX1" fmla="*/ 313 w 542360"/>
                <a:gd name="connsiteY1" fmla="*/ 38917 h 202205"/>
                <a:gd name="connsiteX2" fmla="*/ 160056 w 542360"/>
                <a:gd name="connsiteY2" fmla="*/ 183440 h 202205"/>
                <a:gd name="connsiteX3" fmla="*/ 542360 w 542360"/>
                <a:gd name="connsiteY3" fmla="*/ 192474 h 202205"/>
                <a:gd name="connsiteX0" fmla="*/ 298421 w 571442"/>
                <a:gd name="connsiteY0" fmla="*/ 0 h 201733"/>
                <a:gd name="connsiteX1" fmla="*/ 313 w 571442"/>
                <a:gd name="connsiteY1" fmla="*/ 38917 h 201733"/>
                <a:gd name="connsiteX2" fmla="*/ 160056 w 571442"/>
                <a:gd name="connsiteY2" fmla="*/ 183440 h 201733"/>
                <a:gd name="connsiteX3" fmla="*/ 571442 w 571442"/>
                <a:gd name="connsiteY3" fmla="*/ 191346 h 201733"/>
                <a:gd name="connsiteX0" fmla="*/ 298421 w 402081"/>
                <a:gd name="connsiteY0" fmla="*/ 0 h 207730"/>
                <a:gd name="connsiteX1" fmla="*/ 313 w 402081"/>
                <a:gd name="connsiteY1" fmla="*/ 38917 h 207730"/>
                <a:gd name="connsiteX2" fmla="*/ 160056 w 402081"/>
                <a:gd name="connsiteY2" fmla="*/ 183440 h 207730"/>
                <a:gd name="connsiteX3" fmla="*/ 402081 w 402081"/>
                <a:gd name="connsiteY3" fmla="*/ 202908 h 207730"/>
                <a:gd name="connsiteX0" fmla="*/ 298421 w 402081"/>
                <a:gd name="connsiteY0" fmla="*/ 0 h 206165"/>
                <a:gd name="connsiteX1" fmla="*/ 313 w 402081"/>
                <a:gd name="connsiteY1" fmla="*/ 38917 h 206165"/>
                <a:gd name="connsiteX2" fmla="*/ 160056 w 402081"/>
                <a:gd name="connsiteY2" fmla="*/ 183440 h 206165"/>
                <a:gd name="connsiteX3" fmla="*/ 402081 w 402081"/>
                <a:gd name="connsiteY3" fmla="*/ 202908 h 206165"/>
                <a:gd name="connsiteX0" fmla="*/ 298421 w 367867"/>
                <a:gd name="connsiteY0" fmla="*/ 0 h 194237"/>
                <a:gd name="connsiteX1" fmla="*/ 313 w 367867"/>
                <a:gd name="connsiteY1" fmla="*/ 38917 h 194237"/>
                <a:gd name="connsiteX2" fmla="*/ 160056 w 367867"/>
                <a:gd name="connsiteY2" fmla="*/ 183440 h 194237"/>
                <a:gd name="connsiteX3" fmla="*/ 367867 w 367867"/>
                <a:gd name="connsiteY3" fmla="*/ 164837 h 194237"/>
                <a:gd name="connsiteX0" fmla="*/ 298421 w 367867"/>
                <a:gd name="connsiteY0" fmla="*/ 0 h 173900"/>
                <a:gd name="connsiteX1" fmla="*/ 313 w 367867"/>
                <a:gd name="connsiteY1" fmla="*/ 38917 h 173900"/>
                <a:gd name="connsiteX2" fmla="*/ 118998 w 367867"/>
                <a:gd name="connsiteY2" fmla="*/ 156649 h 173900"/>
                <a:gd name="connsiteX3" fmla="*/ 367867 w 367867"/>
                <a:gd name="connsiteY3" fmla="*/ 164837 h 173900"/>
                <a:gd name="connsiteX0" fmla="*/ 298421 w 367867"/>
                <a:gd name="connsiteY0" fmla="*/ 0 h 173900"/>
                <a:gd name="connsiteX1" fmla="*/ 313 w 367867"/>
                <a:gd name="connsiteY1" fmla="*/ 38917 h 173900"/>
                <a:gd name="connsiteX2" fmla="*/ 118998 w 367867"/>
                <a:gd name="connsiteY2" fmla="*/ 156649 h 173900"/>
                <a:gd name="connsiteX3" fmla="*/ 367867 w 367867"/>
                <a:gd name="connsiteY3" fmla="*/ 164837 h 173900"/>
                <a:gd name="connsiteX0" fmla="*/ 298421 w 367867"/>
                <a:gd name="connsiteY0" fmla="*/ 0 h 175525"/>
                <a:gd name="connsiteX1" fmla="*/ 313 w 367867"/>
                <a:gd name="connsiteY1" fmla="*/ 38917 h 175525"/>
                <a:gd name="connsiteX2" fmla="*/ 118998 w 367867"/>
                <a:gd name="connsiteY2" fmla="*/ 156649 h 175525"/>
                <a:gd name="connsiteX3" fmla="*/ 367867 w 367867"/>
                <a:gd name="connsiteY3" fmla="*/ 164837 h 175525"/>
                <a:gd name="connsiteX0" fmla="*/ 298421 w 367867"/>
                <a:gd name="connsiteY0" fmla="*/ 0 h 178989"/>
                <a:gd name="connsiteX1" fmla="*/ 313 w 367867"/>
                <a:gd name="connsiteY1" fmla="*/ 38917 h 178989"/>
                <a:gd name="connsiteX2" fmla="*/ 118998 w 367867"/>
                <a:gd name="connsiteY2" fmla="*/ 156649 h 178989"/>
                <a:gd name="connsiteX3" fmla="*/ 367867 w 367867"/>
                <a:gd name="connsiteY3" fmla="*/ 171887 h 178989"/>
                <a:gd name="connsiteX0" fmla="*/ 298421 w 367867"/>
                <a:gd name="connsiteY0" fmla="*/ 0 h 176998"/>
                <a:gd name="connsiteX1" fmla="*/ 313 w 367867"/>
                <a:gd name="connsiteY1" fmla="*/ 38917 h 176998"/>
                <a:gd name="connsiteX2" fmla="*/ 118998 w 367867"/>
                <a:gd name="connsiteY2" fmla="*/ 156649 h 176998"/>
                <a:gd name="connsiteX3" fmla="*/ 367867 w 367867"/>
                <a:gd name="connsiteY3" fmla="*/ 171887 h 176998"/>
                <a:gd name="connsiteX0" fmla="*/ 298421 w 367867"/>
                <a:gd name="connsiteY0" fmla="*/ 0 h 173773"/>
                <a:gd name="connsiteX1" fmla="*/ 313 w 367867"/>
                <a:gd name="connsiteY1" fmla="*/ 38917 h 173773"/>
                <a:gd name="connsiteX2" fmla="*/ 107023 w 367867"/>
                <a:gd name="connsiteY2" fmla="*/ 148189 h 173773"/>
                <a:gd name="connsiteX3" fmla="*/ 367867 w 367867"/>
                <a:gd name="connsiteY3" fmla="*/ 171887 h 173773"/>
              </a:gdLst>
              <a:ahLst/>
              <a:cxnLst>
                <a:cxn ang="0">
                  <a:pos x="connsiteX0" y="connsiteY0"/>
                </a:cxn>
                <a:cxn ang="0">
                  <a:pos x="connsiteX1" y="connsiteY1"/>
                </a:cxn>
                <a:cxn ang="0">
                  <a:pos x="connsiteX2" y="connsiteY2"/>
                </a:cxn>
                <a:cxn ang="0">
                  <a:pos x="connsiteX3" y="connsiteY3"/>
                </a:cxn>
              </a:cxnLst>
              <a:rect l="l" t="t" r="r" b="b"/>
              <a:pathLst>
                <a:path w="367867" h="173773">
                  <a:moveTo>
                    <a:pt x="298421" y="0"/>
                  </a:moveTo>
                  <a:cubicBezTo>
                    <a:pt x="249876" y="2162"/>
                    <a:pt x="-10270" y="9284"/>
                    <a:pt x="313" y="38917"/>
                  </a:cubicBezTo>
                  <a:cubicBezTo>
                    <a:pt x="10896" y="68550"/>
                    <a:pt x="55173" y="125651"/>
                    <a:pt x="107023" y="148189"/>
                  </a:cubicBezTo>
                  <a:cubicBezTo>
                    <a:pt x="159940" y="179939"/>
                    <a:pt x="262192" y="174080"/>
                    <a:pt x="367867" y="171887"/>
                  </a:cubicBezTo>
                </a:path>
              </a:pathLst>
            </a:custGeom>
            <a:noFill/>
            <a:ln w="28575">
              <a:solidFill>
                <a:srgbClr val="0563C1"/>
              </a:solidFill>
              <a:prstDash val="dash"/>
              <a:headEnd type="triangl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B61E5D7C-61E0-4DFF-B43D-653E4C23FCB0}"/>
                </a:ext>
              </a:extLst>
            </p:cNvPr>
            <p:cNvGrpSpPr/>
            <p:nvPr/>
          </p:nvGrpSpPr>
          <p:grpSpPr>
            <a:xfrm>
              <a:off x="1710784" y="3185388"/>
              <a:ext cx="566748" cy="342898"/>
              <a:chOff x="3968573" y="3226699"/>
              <a:chExt cx="593438" cy="359046"/>
            </a:xfrm>
          </p:grpSpPr>
          <p:sp>
            <p:nvSpPr>
              <p:cNvPr id="10" name="Oval 9">
                <a:extLst>
                  <a:ext uri="{FF2B5EF4-FFF2-40B4-BE49-F238E27FC236}">
                    <a16:creationId xmlns:a16="http://schemas.microsoft.com/office/drawing/2014/main" id="{DB1A44E9-3BD4-4B8E-8989-EE0A2AFF2B33}"/>
                  </a:ext>
                </a:extLst>
              </p:cNvPr>
              <p:cNvSpPr/>
              <p:nvPr/>
            </p:nvSpPr>
            <p:spPr>
              <a:xfrm rot="20731182">
                <a:off x="3968573" y="3226699"/>
                <a:ext cx="593438" cy="3590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531FEF65-0943-4D13-8EBB-E08BF01C4F5B}"/>
                  </a:ext>
                </a:extLst>
              </p:cNvPr>
              <p:cNvSpPr txBox="1"/>
              <p:nvPr/>
            </p:nvSpPr>
            <p:spPr>
              <a:xfrm rot="20991071">
                <a:off x="4018002" y="3266952"/>
                <a:ext cx="526354" cy="278540"/>
              </a:xfrm>
              <a:prstGeom prst="ellipse">
                <a:avLst/>
              </a:prstGeom>
              <a:solidFill>
                <a:schemeClr val="bg1"/>
              </a:solidFill>
              <a:ln w="28575">
                <a:solidFill>
                  <a:schemeClr val="accent4"/>
                </a:solidFill>
              </a:ln>
            </p:spPr>
            <p:txBody>
              <a:bodyPr wrap="none" lIns="0" tIns="0" rIns="0" bIns="0" rtlCol="0" anchor="ctr" anchorCtr="0">
                <a:noAutofit/>
              </a:bodyPr>
              <a:lstStyle/>
              <a:p>
                <a:pPr algn="ctr"/>
                <a:r>
                  <a:rPr lang="en-US" sz="1100" b="1" dirty="0">
                    <a:solidFill>
                      <a:schemeClr val="accent4"/>
                    </a:solidFill>
                    <a:latin typeface="+mj-lt"/>
                  </a:rPr>
                  <a:t>ACTH</a:t>
                </a:r>
              </a:p>
            </p:txBody>
          </p:sp>
        </p:grpSp>
        <p:sp>
          <p:nvSpPr>
            <p:cNvPr id="94" name="Oval 93">
              <a:extLst>
                <a:ext uri="{FF2B5EF4-FFF2-40B4-BE49-F238E27FC236}">
                  <a16:creationId xmlns:a16="http://schemas.microsoft.com/office/drawing/2014/main" id="{7965FBEF-912C-4150-B510-7A157F97B9A4}"/>
                </a:ext>
              </a:extLst>
            </p:cNvPr>
            <p:cNvSpPr/>
            <p:nvPr/>
          </p:nvSpPr>
          <p:spPr>
            <a:xfrm>
              <a:off x="3977747" y="3869392"/>
              <a:ext cx="1603445" cy="482826"/>
            </a:xfrm>
            <a:prstGeom prst="ellipse">
              <a:avLst/>
            </a:prstGeom>
            <a:gradFill flip="none" rotWithShape="1">
              <a:gsLst>
                <a:gs pos="100000">
                  <a:schemeClr val="accent2">
                    <a:lumMod val="60000"/>
                    <a:lumOff val="40000"/>
                  </a:schemeClr>
                </a:gs>
                <a:gs pos="36000">
                  <a:schemeClr val="accent2">
                    <a:lumMod val="20000"/>
                    <a:lumOff val="80000"/>
                  </a:schemeClr>
                </a:gs>
              </a:gsLst>
              <a:path path="shape">
                <a:fillToRect l="50000" t="50000" r="50000" b="50000"/>
              </a:path>
              <a:tileRect/>
            </a:gradFill>
            <a:ln>
              <a:solidFill>
                <a:schemeClr val="accent2"/>
              </a:solidFill>
            </a:ln>
          </p:spPr>
          <p:txBody>
            <a:bodyPr wrap="none" lIns="0" tIns="0" rIns="0" bIns="0" anchor="b" anchorCtr="0">
              <a:noAutofit/>
            </a:bodyPr>
            <a:lstStyle/>
            <a:p>
              <a:pPr algn="ctr">
                <a:lnSpc>
                  <a:spcPct val="80000"/>
                </a:lnSpc>
              </a:pPr>
              <a:r>
                <a:rPr lang="en-US" sz="1300" b="1" dirty="0"/>
                <a:t>Androgens and </a:t>
              </a:r>
            </a:p>
            <a:p>
              <a:pPr algn="ctr">
                <a:lnSpc>
                  <a:spcPct val="80000"/>
                </a:lnSpc>
              </a:pPr>
              <a:r>
                <a:rPr lang="en-US" sz="1300" b="1" dirty="0"/>
                <a:t>estrogens</a:t>
              </a:r>
            </a:p>
          </p:txBody>
        </p:sp>
        <p:sp>
          <p:nvSpPr>
            <p:cNvPr id="1141" name="Oval 1140">
              <a:extLst>
                <a:ext uri="{FF2B5EF4-FFF2-40B4-BE49-F238E27FC236}">
                  <a16:creationId xmlns:a16="http://schemas.microsoft.com/office/drawing/2014/main" id="{D06070C4-B6D2-498E-DE79-1DB4D2CA33EB}"/>
                </a:ext>
              </a:extLst>
            </p:cNvPr>
            <p:cNvSpPr/>
            <p:nvPr/>
          </p:nvSpPr>
          <p:spPr>
            <a:xfrm>
              <a:off x="3751867" y="4999504"/>
              <a:ext cx="1604652" cy="702709"/>
            </a:xfrm>
            <a:prstGeom prst="ellipse">
              <a:avLst/>
            </a:prstGeom>
            <a:gradFill flip="none" rotWithShape="1">
              <a:gsLst>
                <a:gs pos="100000">
                  <a:schemeClr val="accent3">
                    <a:tint val="66000"/>
                    <a:satMod val="160000"/>
                  </a:schemeClr>
                </a:gs>
                <a:gs pos="36000">
                  <a:schemeClr val="accent3">
                    <a:tint val="23500"/>
                    <a:satMod val="160000"/>
                  </a:schemeClr>
                </a:gs>
              </a:gsLst>
              <a:path path="shape">
                <a:fillToRect l="50000" t="50000" r="50000" b="50000"/>
              </a:path>
              <a:tileRect/>
            </a:gradFill>
            <a:ln>
              <a:solidFill>
                <a:schemeClr val="accent3"/>
              </a:solidFill>
            </a:ln>
          </p:spPr>
          <p:txBody>
            <a:bodyPr wrap="none" lIns="0" tIns="0" rIns="0" bIns="0" anchor="ctr" anchorCtr="0">
              <a:noAutofit/>
            </a:bodyPr>
            <a:lstStyle/>
            <a:p>
              <a:pPr algn="ctr"/>
              <a:r>
                <a:rPr lang="en-US" sz="1400" b="1" dirty="0"/>
                <a:t>Epinephrine</a:t>
              </a:r>
              <a:br>
                <a:rPr lang="en-US" sz="1400" b="1" dirty="0"/>
              </a:br>
              <a:r>
                <a:rPr lang="en-US" sz="1400" b="1" dirty="0"/>
                <a:t>Norepinephrine</a:t>
              </a:r>
            </a:p>
          </p:txBody>
        </p:sp>
      </p:grpSp>
      <p:cxnSp>
        <p:nvCxnSpPr>
          <p:cNvPr id="25" name="Straight Connector 24">
            <a:extLst>
              <a:ext uri="{FF2B5EF4-FFF2-40B4-BE49-F238E27FC236}">
                <a16:creationId xmlns:a16="http://schemas.microsoft.com/office/drawing/2014/main" id="{96760154-87FB-C239-5935-70C7943696BC}"/>
              </a:ext>
            </a:extLst>
          </p:cNvPr>
          <p:cNvCxnSpPr>
            <a:cxnSpLocks/>
            <a:stCxn id="19" idx="6"/>
          </p:cNvCxnSpPr>
          <p:nvPr/>
        </p:nvCxnSpPr>
        <p:spPr>
          <a:xfrm flipH="1" flipV="1">
            <a:off x="5855424" y="3874293"/>
            <a:ext cx="870887" cy="1839662"/>
          </a:xfrm>
          <a:prstGeom prst="line">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244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8125AF9-1341-BD8C-5229-562FFF9E83D4}"/>
              </a:ext>
            </a:extLst>
          </p:cNvPr>
          <p:cNvSpPr/>
          <p:nvPr/>
        </p:nvSpPr>
        <p:spPr>
          <a:xfrm>
            <a:off x="1900064" y="1609725"/>
            <a:ext cx="2043286" cy="3390900"/>
          </a:xfrm>
          <a:custGeom>
            <a:avLst/>
            <a:gdLst>
              <a:gd name="connsiteX0" fmla="*/ 304800 w 2124075"/>
              <a:gd name="connsiteY0" fmla="*/ 0 h 3390900"/>
              <a:gd name="connsiteX1" fmla="*/ 0 w 2124075"/>
              <a:gd name="connsiteY1" fmla="*/ 933450 h 3390900"/>
              <a:gd name="connsiteX2" fmla="*/ 1438275 w 2124075"/>
              <a:gd name="connsiteY2" fmla="*/ 3390900 h 3390900"/>
              <a:gd name="connsiteX3" fmla="*/ 2124075 w 2124075"/>
              <a:gd name="connsiteY3" fmla="*/ 1343025 h 3390900"/>
              <a:gd name="connsiteX4" fmla="*/ 1447800 w 2124075"/>
              <a:gd name="connsiteY4" fmla="*/ 47625 h 3390900"/>
              <a:gd name="connsiteX5" fmla="*/ 304800 w 2124075"/>
              <a:gd name="connsiteY5" fmla="*/ 0 h 3390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4075" h="3390900">
                <a:moveTo>
                  <a:pt x="304800" y="0"/>
                </a:moveTo>
                <a:lnTo>
                  <a:pt x="0" y="933450"/>
                </a:lnTo>
                <a:lnTo>
                  <a:pt x="1438275" y="3390900"/>
                </a:lnTo>
                <a:lnTo>
                  <a:pt x="2124075" y="1343025"/>
                </a:lnTo>
                <a:lnTo>
                  <a:pt x="1447800" y="47625"/>
                </a:lnTo>
                <a:lnTo>
                  <a:pt x="304800" y="0"/>
                </a:lnTo>
                <a:close/>
              </a:path>
            </a:pathLst>
          </a:custGeom>
          <a:gradFill>
            <a:gsLst>
              <a:gs pos="100000">
                <a:schemeClr val="tx2">
                  <a:lumMod val="40000"/>
                  <a:lumOff val="60000"/>
                </a:schemeClr>
              </a:gs>
              <a:gs pos="43000">
                <a:schemeClr val="tx2">
                  <a:lumMod val="20000"/>
                  <a:lumOff val="80000"/>
                  <a:alpha val="32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7A869B18-05BF-CDDB-709B-1DDC68A9ACF4}"/>
              </a:ext>
            </a:extLst>
          </p:cNvPr>
          <p:cNvSpPr/>
          <p:nvPr/>
        </p:nvSpPr>
        <p:spPr>
          <a:xfrm>
            <a:off x="3261126" y="1664533"/>
            <a:ext cx="1643074" cy="3335335"/>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6">
            <a:extLst>
              <a:ext uri="{FF2B5EF4-FFF2-40B4-BE49-F238E27FC236}">
                <a16:creationId xmlns:a16="http://schemas.microsoft.com/office/drawing/2014/main" id="{4AA5D332-D601-FAC7-5B55-357707702D11}"/>
              </a:ext>
            </a:extLst>
          </p:cNvPr>
          <p:cNvPicPr>
            <a:picLocks noChangeAspect="1"/>
          </p:cNvPicPr>
          <p:nvPr/>
        </p:nvPicPr>
        <p:blipFill rotWithShape="1">
          <a:blip r:embed="rId3" cstate="screen">
            <a:duotone>
              <a:schemeClr val="accent1">
                <a:shade val="45000"/>
                <a:satMod val="135000"/>
              </a:schemeClr>
              <a:prstClr val="white"/>
            </a:duotone>
            <a:extLst>
              <a:ext uri="{28A0092B-C50C-407E-A947-70E740481C1C}">
                <a14:useLocalDpi xmlns:a14="http://schemas.microsoft.com/office/drawing/2010/main"/>
              </a:ext>
            </a:extLst>
          </a:blip>
          <a:srcRect t="-1429"/>
          <a:stretch/>
        </p:blipFill>
        <p:spPr>
          <a:xfrm>
            <a:off x="116288" y="1313995"/>
            <a:ext cx="2102351" cy="2386133"/>
          </a:xfrm>
          <a:prstGeom prst="rect">
            <a:avLst/>
          </a:prstGeom>
        </p:spPr>
      </p:pic>
      <p:sp>
        <p:nvSpPr>
          <p:cNvPr id="2" name="Title 1">
            <a:extLst>
              <a:ext uri="{FF2B5EF4-FFF2-40B4-BE49-F238E27FC236}">
                <a16:creationId xmlns:a16="http://schemas.microsoft.com/office/drawing/2014/main" id="{6E674C2D-A0D9-8E93-45AC-93B7BB8A73A2}"/>
              </a:ext>
            </a:extLst>
          </p:cNvPr>
          <p:cNvSpPr>
            <a:spLocks noGrp="1"/>
          </p:cNvSpPr>
          <p:nvPr>
            <p:ph type="title"/>
          </p:nvPr>
        </p:nvSpPr>
        <p:spPr/>
        <p:txBody>
          <a:bodyPr/>
          <a:lstStyle/>
          <a:p>
            <a:r>
              <a:rPr lang="en-US" dirty="0"/>
              <a:t>Synthesis pathway for cortisol production</a:t>
            </a:r>
            <a:r>
              <a:rPr lang="en-US" baseline="30000" dirty="0"/>
              <a:t>1-3</a:t>
            </a:r>
          </a:p>
        </p:txBody>
      </p:sp>
      <p:sp>
        <p:nvSpPr>
          <p:cNvPr id="3" name="Slide Number Placeholder 2">
            <a:extLst>
              <a:ext uri="{FF2B5EF4-FFF2-40B4-BE49-F238E27FC236}">
                <a16:creationId xmlns:a16="http://schemas.microsoft.com/office/drawing/2014/main" id="{944599E2-1A95-DB0C-9479-582EEA8F8839}"/>
              </a:ext>
            </a:extLst>
          </p:cNvPr>
          <p:cNvSpPr>
            <a:spLocks noGrp="1"/>
          </p:cNvSpPr>
          <p:nvPr>
            <p:ph type="sldNum" sz="quarter" idx="4"/>
          </p:nvPr>
        </p:nvSpPr>
        <p:spPr/>
        <p:txBody>
          <a:bodyPr/>
          <a:lstStyle/>
          <a:p>
            <a:fld id="{26C7E364-F216-45CA-BEA7-E5358E0A659A}" type="slidenum">
              <a:rPr lang="en-US" smtClean="0"/>
              <a:pPr/>
              <a:t>5</a:t>
            </a:fld>
            <a:endParaRPr lang="en-US"/>
          </a:p>
        </p:txBody>
      </p:sp>
      <p:sp>
        <p:nvSpPr>
          <p:cNvPr id="4" name="Footer Placeholder 3">
            <a:extLst>
              <a:ext uri="{FF2B5EF4-FFF2-40B4-BE49-F238E27FC236}">
                <a16:creationId xmlns:a16="http://schemas.microsoft.com/office/drawing/2014/main" id="{865796FD-ACF3-5E2C-4E60-992448DE9FEF}"/>
              </a:ext>
            </a:extLst>
          </p:cNvPr>
          <p:cNvSpPr>
            <a:spLocks noGrp="1"/>
          </p:cNvSpPr>
          <p:nvPr>
            <p:ph type="ftr" sz="quarter" idx="3"/>
          </p:nvPr>
        </p:nvSpPr>
        <p:spPr>
          <a:xfrm>
            <a:off x="512172" y="6327590"/>
            <a:ext cx="10094867" cy="521493"/>
          </a:xfrm>
        </p:spPr>
        <p:txBody>
          <a:bodyPr/>
          <a:lstStyle/>
          <a:p>
            <a:r>
              <a:rPr lang="en-GB" sz="800" dirty="0"/>
              <a:t>DHEA=dehydroepiandrosterone; ER=endoplasmic reticulum; GR=glucocorticoid receptor; HSD=hydroxysteroid dehydrogenase</a:t>
            </a:r>
            <a:r>
              <a:rPr lang="en-GB" sz="900" dirty="0"/>
              <a:t>.</a:t>
            </a:r>
          </a:p>
          <a:p>
            <a:r>
              <a:rPr lang="en-GB" sz="900" dirty="0"/>
              <a:t>1. </a:t>
            </a:r>
            <a:r>
              <a:rPr lang="en-GB" sz="900" dirty="0" err="1"/>
              <a:t>Bollag</a:t>
            </a:r>
            <a:r>
              <a:rPr lang="en-GB" sz="900" dirty="0"/>
              <a:t> WB. </a:t>
            </a:r>
            <a:r>
              <a:rPr lang="en-GB" sz="900" i="1" dirty="0" err="1"/>
              <a:t>Compr</a:t>
            </a:r>
            <a:r>
              <a:rPr lang="en-GB" sz="900" i="1" dirty="0"/>
              <a:t> Physiol. </a:t>
            </a:r>
            <a:r>
              <a:rPr lang="en-GB" sz="900" dirty="0"/>
              <a:t>2014;4:1017-1055. 2. Ahmed A, et al. </a:t>
            </a:r>
            <a:r>
              <a:rPr lang="en-GB" sz="900" i="1" dirty="0"/>
              <a:t>Front Immunol. </a:t>
            </a:r>
            <a:r>
              <a:rPr lang="en-GB" sz="900" dirty="0"/>
              <a:t>2019;10:1438. doi:10.3389/fimmu.2019.01438  3. Rainey WE, Nakamura Y. </a:t>
            </a:r>
            <a:r>
              <a:rPr lang="en-GB" sz="900" i="1" dirty="0"/>
              <a:t>J Steroid </a:t>
            </a:r>
            <a:r>
              <a:rPr lang="en-GB" sz="900" i="1" dirty="0" err="1"/>
              <a:t>Biochem</a:t>
            </a:r>
            <a:r>
              <a:rPr lang="en-GB" sz="900" i="1" dirty="0"/>
              <a:t> Mol Biol. </a:t>
            </a:r>
            <a:r>
              <a:rPr lang="en-GB" sz="900" dirty="0"/>
              <a:t>2008;108:281-286.</a:t>
            </a:r>
          </a:p>
        </p:txBody>
      </p:sp>
      <p:grpSp>
        <p:nvGrpSpPr>
          <p:cNvPr id="45" name="Group 44">
            <a:extLst>
              <a:ext uri="{FF2B5EF4-FFF2-40B4-BE49-F238E27FC236}">
                <a16:creationId xmlns:a16="http://schemas.microsoft.com/office/drawing/2014/main" id="{08023579-754A-1961-E2AB-44FC617FE947}"/>
              </a:ext>
            </a:extLst>
          </p:cNvPr>
          <p:cNvGrpSpPr/>
          <p:nvPr/>
        </p:nvGrpSpPr>
        <p:grpSpPr>
          <a:xfrm>
            <a:off x="3258907" y="1077962"/>
            <a:ext cx="7557615" cy="5359842"/>
            <a:chOff x="2428986" y="1125587"/>
            <a:chExt cx="7557615" cy="5359842"/>
          </a:xfrm>
        </p:grpSpPr>
        <p:sp>
          <p:nvSpPr>
            <p:cNvPr id="217" name="Rectangle: Rounded Corners 216">
              <a:extLst>
                <a:ext uri="{FF2B5EF4-FFF2-40B4-BE49-F238E27FC236}">
                  <a16:creationId xmlns:a16="http://schemas.microsoft.com/office/drawing/2014/main" id="{1132A444-89BF-964B-460A-F6300B0363A3}"/>
                </a:ext>
              </a:extLst>
            </p:cNvPr>
            <p:cNvSpPr/>
            <p:nvPr/>
          </p:nvSpPr>
          <p:spPr>
            <a:xfrm>
              <a:off x="2431204" y="1705689"/>
              <a:ext cx="6245594" cy="868145"/>
            </a:xfrm>
            <a:prstGeom prst="roundRect">
              <a:avLst>
                <a:gd name="adj" fmla="val 5044"/>
              </a:avLst>
            </a:prstGeom>
            <a:solidFill>
              <a:srgbClr val="F0F0F0"/>
            </a:solid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3" name="Rectangle: Rounded Corners 222">
              <a:extLst>
                <a:ext uri="{FF2B5EF4-FFF2-40B4-BE49-F238E27FC236}">
                  <a16:creationId xmlns:a16="http://schemas.microsoft.com/office/drawing/2014/main" id="{5BBA8143-AB3B-039B-44B7-EFA46B65DE44}"/>
                </a:ext>
              </a:extLst>
            </p:cNvPr>
            <p:cNvSpPr/>
            <p:nvPr/>
          </p:nvSpPr>
          <p:spPr>
            <a:xfrm>
              <a:off x="2430586" y="2622794"/>
              <a:ext cx="6253411" cy="1581458"/>
            </a:xfrm>
            <a:prstGeom prst="roundRect">
              <a:avLst>
                <a:gd name="adj" fmla="val 1904"/>
              </a:avLst>
            </a:prstGeom>
            <a:solidFill>
              <a:srgbClr val="F0F0F0"/>
            </a:solid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3" name="Rectangle: Rounded Corners 232">
              <a:extLst>
                <a:ext uri="{FF2B5EF4-FFF2-40B4-BE49-F238E27FC236}">
                  <a16:creationId xmlns:a16="http://schemas.microsoft.com/office/drawing/2014/main" id="{4BA7063E-C4EF-BE34-8FCE-9A4A3E48ED19}"/>
                </a:ext>
              </a:extLst>
            </p:cNvPr>
            <p:cNvSpPr/>
            <p:nvPr/>
          </p:nvSpPr>
          <p:spPr>
            <a:xfrm>
              <a:off x="2430586" y="4261719"/>
              <a:ext cx="6253411" cy="805110"/>
            </a:xfrm>
            <a:prstGeom prst="roundRect">
              <a:avLst>
                <a:gd name="adj" fmla="val 1904"/>
              </a:avLst>
            </a:prstGeom>
            <a:solidFill>
              <a:srgbClr val="F0F0F0"/>
            </a:solid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4" name="Rectangle: Rounded Corners 233">
              <a:extLst>
                <a:ext uri="{FF2B5EF4-FFF2-40B4-BE49-F238E27FC236}">
                  <a16:creationId xmlns:a16="http://schemas.microsoft.com/office/drawing/2014/main" id="{387E7155-CEFD-F515-C832-8CA28B1E4EDC}"/>
                </a:ext>
              </a:extLst>
            </p:cNvPr>
            <p:cNvSpPr/>
            <p:nvPr/>
          </p:nvSpPr>
          <p:spPr>
            <a:xfrm>
              <a:off x="2428986" y="5292017"/>
              <a:ext cx="6273655" cy="939878"/>
            </a:xfrm>
            <a:prstGeom prst="roundRect">
              <a:avLst>
                <a:gd name="adj" fmla="val 1904"/>
              </a:avLst>
            </a:prstGeom>
            <a:no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8" name="Group 87">
              <a:extLst>
                <a:ext uri="{FF2B5EF4-FFF2-40B4-BE49-F238E27FC236}">
                  <a16:creationId xmlns:a16="http://schemas.microsoft.com/office/drawing/2014/main" id="{1F342656-AA95-B6A3-3DA4-F6A7378CDD70}"/>
                </a:ext>
              </a:extLst>
            </p:cNvPr>
            <p:cNvGrpSpPr/>
            <p:nvPr/>
          </p:nvGrpSpPr>
          <p:grpSpPr>
            <a:xfrm>
              <a:off x="4630379" y="2627179"/>
              <a:ext cx="2388803" cy="1541513"/>
              <a:chOff x="5126977" y="4133480"/>
              <a:chExt cx="1980161" cy="1277814"/>
            </a:xfrm>
          </p:grpSpPr>
          <p:sp>
            <p:nvSpPr>
              <p:cNvPr id="89" name="Freeform: Shape 88">
                <a:extLst>
                  <a:ext uri="{FF2B5EF4-FFF2-40B4-BE49-F238E27FC236}">
                    <a16:creationId xmlns:a16="http://schemas.microsoft.com/office/drawing/2014/main" id="{15DF012A-4230-35DD-8BFA-AE049A668F33}"/>
                  </a:ext>
                </a:extLst>
              </p:cNvPr>
              <p:cNvSpPr/>
              <p:nvPr/>
            </p:nvSpPr>
            <p:spPr>
              <a:xfrm>
                <a:off x="5312766" y="4133480"/>
                <a:ext cx="1240138" cy="527468"/>
              </a:xfrm>
              <a:custGeom>
                <a:avLst/>
                <a:gdLst>
                  <a:gd name="connsiteX0" fmla="*/ 641960 w 1240138"/>
                  <a:gd name="connsiteY0" fmla="*/ 232992 h 527468"/>
                  <a:gd name="connsiteX1" fmla="*/ 229680 w 1240138"/>
                  <a:gd name="connsiteY1" fmla="*/ 60425 h 527468"/>
                  <a:gd name="connsiteX2" fmla="*/ 88488 w 1240138"/>
                  <a:gd name="connsiteY2" fmla="*/ 16628 h 527468"/>
                  <a:gd name="connsiteX3" fmla="*/ 257921 w 1240138"/>
                  <a:gd name="connsiteY3" fmla="*/ 206653 h 527468"/>
                  <a:gd name="connsiteX4" fmla="*/ 448174 w 1240138"/>
                  <a:gd name="connsiteY4" fmla="*/ 283537 h 527468"/>
                  <a:gd name="connsiteX5" fmla="*/ 622839 w 1240138"/>
                  <a:gd name="connsiteY5" fmla="*/ 352147 h 527468"/>
                  <a:gd name="connsiteX6" fmla="*/ 630938 w 1240138"/>
                  <a:gd name="connsiteY6" fmla="*/ 364632 h 527468"/>
                  <a:gd name="connsiteX7" fmla="*/ 623289 w 1240138"/>
                  <a:gd name="connsiteY7" fmla="*/ 380645 h 527468"/>
                  <a:gd name="connsiteX8" fmla="*/ 605927 w 1240138"/>
                  <a:gd name="connsiteY8" fmla="*/ 387210 h 527468"/>
                  <a:gd name="connsiteX9" fmla="*/ 142141 w 1240138"/>
                  <a:gd name="connsiteY9" fmla="*/ 254629 h 527468"/>
                  <a:gd name="connsiteX10" fmla="*/ 34835 w 1240138"/>
                  <a:gd name="connsiteY10" fmla="*/ 296962 h 527468"/>
                  <a:gd name="connsiteX11" fmla="*/ 619369 w 1240138"/>
                  <a:gd name="connsiteY11" fmla="*/ 502985 h 527468"/>
                  <a:gd name="connsiteX12" fmla="*/ 1170018 w 1240138"/>
                  <a:gd name="connsiteY12" fmla="*/ 517096 h 527468"/>
                  <a:gd name="connsiteX13" fmla="*/ 1170014 w 1240138"/>
                  <a:gd name="connsiteY13" fmla="*/ 463473 h 527468"/>
                  <a:gd name="connsiteX14" fmla="*/ 989370 w 1240138"/>
                  <a:gd name="connsiteY14" fmla="*/ 466548 h 527468"/>
                  <a:gd name="connsiteX15" fmla="*/ 799153 w 1240138"/>
                  <a:gd name="connsiteY15" fmla="*/ 450417 h 527468"/>
                  <a:gd name="connsiteX16" fmla="*/ 733567 w 1240138"/>
                  <a:gd name="connsiteY16" fmla="*/ 390961 h 527468"/>
                  <a:gd name="connsiteX17" fmla="*/ 729441 w 1240138"/>
                  <a:gd name="connsiteY17" fmla="*/ 349537 h 527468"/>
                  <a:gd name="connsiteX18" fmla="*/ 765769 w 1240138"/>
                  <a:gd name="connsiteY18" fmla="*/ 324715 h 527468"/>
                  <a:gd name="connsiteX19" fmla="*/ 934301 w 1240138"/>
                  <a:gd name="connsiteY19" fmla="*/ 322264 h 527468"/>
                  <a:gd name="connsiteX20" fmla="*/ 1096128 w 1240138"/>
                  <a:gd name="connsiteY20" fmla="*/ 332285 h 527468"/>
                  <a:gd name="connsiteX21" fmla="*/ 1163614 w 1240138"/>
                  <a:gd name="connsiteY21" fmla="*/ 299879 h 527468"/>
                  <a:gd name="connsiteX22" fmla="*/ 1168711 w 1240138"/>
                  <a:gd name="connsiteY22" fmla="*/ 277688 h 527468"/>
                  <a:gd name="connsiteX23" fmla="*/ 1159928 w 1240138"/>
                  <a:gd name="connsiteY23" fmla="*/ 271950 h 527468"/>
                  <a:gd name="connsiteX24" fmla="*/ 1099422 w 1240138"/>
                  <a:gd name="connsiteY24" fmla="*/ 263510 h 527468"/>
                  <a:gd name="connsiteX25" fmla="*/ 641960 w 1240138"/>
                  <a:gd name="connsiteY25" fmla="*/ 232992 h 527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40138" h="527468">
                    <a:moveTo>
                      <a:pt x="641960" y="232992"/>
                    </a:moveTo>
                    <a:cubicBezTo>
                      <a:pt x="427898" y="165377"/>
                      <a:pt x="308748" y="111755"/>
                      <a:pt x="229680" y="60425"/>
                    </a:cubicBezTo>
                    <a:cubicBezTo>
                      <a:pt x="150613" y="9096"/>
                      <a:pt x="96960" y="-20995"/>
                      <a:pt x="88488" y="16628"/>
                    </a:cubicBezTo>
                    <a:cubicBezTo>
                      <a:pt x="80017" y="54252"/>
                      <a:pt x="80017" y="116340"/>
                      <a:pt x="257921" y="206653"/>
                    </a:cubicBezTo>
                    <a:cubicBezTo>
                      <a:pt x="318623" y="238540"/>
                      <a:pt x="382356" y="264296"/>
                      <a:pt x="448174" y="283537"/>
                    </a:cubicBezTo>
                    <a:cubicBezTo>
                      <a:pt x="510251" y="300718"/>
                      <a:pt x="574291" y="304820"/>
                      <a:pt x="622839" y="352147"/>
                    </a:cubicBezTo>
                    <a:cubicBezTo>
                      <a:pt x="626779" y="355359"/>
                      <a:pt x="629611" y="359726"/>
                      <a:pt x="630938" y="364632"/>
                    </a:cubicBezTo>
                    <a:cubicBezTo>
                      <a:pt x="631544" y="370972"/>
                      <a:pt x="628603" y="377130"/>
                      <a:pt x="623289" y="380645"/>
                    </a:cubicBezTo>
                    <a:cubicBezTo>
                      <a:pt x="618024" y="384021"/>
                      <a:pt x="612109" y="386258"/>
                      <a:pt x="605927" y="387210"/>
                    </a:cubicBezTo>
                    <a:cubicBezTo>
                      <a:pt x="445835" y="421228"/>
                      <a:pt x="275790" y="331961"/>
                      <a:pt x="142141" y="254629"/>
                    </a:cubicBezTo>
                    <a:cubicBezTo>
                      <a:pt x="88488" y="223585"/>
                      <a:pt x="-69647" y="203829"/>
                      <a:pt x="34835" y="296962"/>
                    </a:cubicBezTo>
                    <a:cubicBezTo>
                      <a:pt x="139317" y="390096"/>
                      <a:pt x="379343" y="471940"/>
                      <a:pt x="619369" y="502985"/>
                    </a:cubicBezTo>
                    <a:cubicBezTo>
                      <a:pt x="859395" y="534029"/>
                      <a:pt x="1085303" y="531207"/>
                      <a:pt x="1170018" y="517096"/>
                    </a:cubicBezTo>
                    <a:cubicBezTo>
                      <a:pt x="1254733" y="502985"/>
                      <a:pt x="1271676" y="463473"/>
                      <a:pt x="1170014" y="463473"/>
                    </a:cubicBezTo>
                    <a:cubicBezTo>
                      <a:pt x="1109792" y="463473"/>
                      <a:pt x="1049589" y="465997"/>
                      <a:pt x="989370" y="466548"/>
                    </a:cubicBezTo>
                    <a:cubicBezTo>
                      <a:pt x="929031" y="467100"/>
                      <a:pt x="855698" y="474466"/>
                      <a:pt x="799153" y="450417"/>
                    </a:cubicBezTo>
                    <a:cubicBezTo>
                      <a:pt x="770904" y="439037"/>
                      <a:pt x="747647" y="417953"/>
                      <a:pt x="733567" y="390961"/>
                    </a:cubicBezTo>
                    <a:cubicBezTo>
                      <a:pt x="726297" y="378388"/>
                      <a:pt x="724794" y="363296"/>
                      <a:pt x="729441" y="349537"/>
                    </a:cubicBezTo>
                    <a:cubicBezTo>
                      <a:pt x="736818" y="335876"/>
                      <a:pt x="750354" y="326627"/>
                      <a:pt x="765769" y="324715"/>
                    </a:cubicBezTo>
                    <a:cubicBezTo>
                      <a:pt x="821567" y="316165"/>
                      <a:pt x="878277" y="315340"/>
                      <a:pt x="934301" y="322264"/>
                    </a:cubicBezTo>
                    <a:cubicBezTo>
                      <a:pt x="986627" y="326877"/>
                      <a:pt x="1043708" y="339056"/>
                      <a:pt x="1096128" y="332285"/>
                    </a:cubicBezTo>
                    <a:cubicBezTo>
                      <a:pt x="1121782" y="329914"/>
                      <a:pt x="1145731" y="318414"/>
                      <a:pt x="1163614" y="299879"/>
                    </a:cubicBezTo>
                    <a:cubicBezTo>
                      <a:pt x="1169058" y="293711"/>
                      <a:pt x="1173566" y="284330"/>
                      <a:pt x="1168711" y="277688"/>
                    </a:cubicBezTo>
                    <a:cubicBezTo>
                      <a:pt x="1166380" y="274990"/>
                      <a:pt x="1163337" y="273001"/>
                      <a:pt x="1159928" y="271950"/>
                    </a:cubicBezTo>
                    <a:cubicBezTo>
                      <a:pt x="1140466" y="265377"/>
                      <a:pt x="1119941" y="262514"/>
                      <a:pt x="1099422" y="263510"/>
                    </a:cubicBezTo>
                    <a:cubicBezTo>
                      <a:pt x="955406" y="263096"/>
                      <a:pt x="702680" y="252171"/>
                      <a:pt x="641960" y="232992"/>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90" name="Freeform: Shape 89">
                <a:extLst>
                  <a:ext uri="{FF2B5EF4-FFF2-40B4-BE49-F238E27FC236}">
                    <a16:creationId xmlns:a16="http://schemas.microsoft.com/office/drawing/2014/main" id="{836F3E06-B40D-BF5B-14B9-7E55DF89117C}"/>
                  </a:ext>
                </a:extLst>
              </p:cNvPr>
              <p:cNvSpPr/>
              <p:nvPr/>
            </p:nvSpPr>
            <p:spPr>
              <a:xfrm>
                <a:off x="6095401" y="4354692"/>
                <a:ext cx="925586" cy="209996"/>
              </a:xfrm>
              <a:custGeom>
                <a:avLst/>
                <a:gdLst>
                  <a:gd name="connsiteX0" fmla="*/ 442918 w 925586"/>
                  <a:gd name="connsiteY0" fmla="*/ 122788 h 209996"/>
                  <a:gd name="connsiteX1" fmla="*/ 849551 w 925586"/>
                  <a:gd name="connsiteY1" fmla="*/ 11780 h 209996"/>
                  <a:gd name="connsiteX2" fmla="*/ 924853 w 925586"/>
                  <a:gd name="connsiteY2" fmla="*/ 11780 h 209996"/>
                  <a:gd name="connsiteX3" fmla="*/ 866493 w 925586"/>
                  <a:gd name="connsiteY3" fmla="*/ 81396 h 209996"/>
                  <a:gd name="connsiteX4" fmla="*/ 566025 w 925586"/>
                  <a:gd name="connsiteY4" fmla="*/ 177148 h 209996"/>
                  <a:gd name="connsiteX5" fmla="*/ 275754 w 925586"/>
                  <a:gd name="connsiteY5" fmla="*/ 206661 h 209996"/>
                  <a:gd name="connsiteX6" fmla="*/ 14027 w 925586"/>
                  <a:gd name="connsiteY6" fmla="*/ 174600 h 209996"/>
                  <a:gd name="connsiteX7" fmla="*/ -83 w 925586"/>
                  <a:gd name="connsiteY7" fmla="*/ 157194 h 209996"/>
                  <a:gd name="connsiteX8" fmla="*/ 18157 w 925586"/>
                  <a:gd name="connsiteY8" fmla="*/ 140998 h 209996"/>
                  <a:gd name="connsiteX9" fmla="*/ 67306 w 925586"/>
                  <a:gd name="connsiteY9" fmla="*/ 137037 h 209996"/>
                  <a:gd name="connsiteX10" fmla="*/ 272024 w 925586"/>
                  <a:gd name="connsiteY10" fmla="*/ 143883 h 209996"/>
                  <a:gd name="connsiteX11" fmla="*/ 442918 w 925586"/>
                  <a:gd name="connsiteY11" fmla="*/ 122788 h 209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25586" h="209996">
                    <a:moveTo>
                      <a:pt x="442918" y="122788"/>
                    </a:moveTo>
                    <a:cubicBezTo>
                      <a:pt x="542027" y="105298"/>
                      <a:pt x="811899" y="26832"/>
                      <a:pt x="849551" y="11780"/>
                    </a:cubicBezTo>
                    <a:cubicBezTo>
                      <a:pt x="887203" y="-3271"/>
                      <a:pt x="922971" y="-5153"/>
                      <a:pt x="924853" y="11780"/>
                    </a:cubicBezTo>
                    <a:cubicBezTo>
                      <a:pt x="926736" y="28713"/>
                      <a:pt x="928618" y="55055"/>
                      <a:pt x="866493" y="81396"/>
                    </a:cubicBezTo>
                    <a:cubicBezTo>
                      <a:pt x="770216" y="124394"/>
                      <a:pt x="669436" y="156510"/>
                      <a:pt x="566025" y="177148"/>
                    </a:cubicBezTo>
                    <a:cubicBezTo>
                      <a:pt x="470057" y="193605"/>
                      <a:pt x="373072" y="203466"/>
                      <a:pt x="275754" y="206661"/>
                    </a:cubicBezTo>
                    <a:cubicBezTo>
                      <a:pt x="189024" y="209993"/>
                      <a:pt x="92589" y="219248"/>
                      <a:pt x="14027" y="174600"/>
                    </a:cubicBezTo>
                    <a:cubicBezTo>
                      <a:pt x="7187" y="170713"/>
                      <a:pt x="-299" y="165055"/>
                      <a:pt x="-83" y="157194"/>
                    </a:cubicBezTo>
                    <a:cubicBezTo>
                      <a:pt x="159" y="148456"/>
                      <a:pt x="9698" y="143217"/>
                      <a:pt x="18157" y="140998"/>
                    </a:cubicBezTo>
                    <a:cubicBezTo>
                      <a:pt x="34288" y="137479"/>
                      <a:pt x="50819" y="136146"/>
                      <a:pt x="67306" y="137037"/>
                    </a:cubicBezTo>
                    <a:cubicBezTo>
                      <a:pt x="135363" y="137914"/>
                      <a:pt x="204066" y="146154"/>
                      <a:pt x="272024" y="143883"/>
                    </a:cubicBezTo>
                    <a:cubicBezTo>
                      <a:pt x="329415" y="140890"/>
                      <a:pt x="386523" y="133841"/>
                      <a:pt x="442918" y="122788"/>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91" name="Freeform: Shape 90">
                <a:extLst>
                  <a:ext uri="{FF2B5EF4-FFF2-40B4-BE49-F238E27FC236}">
                    <a16:creationId xmlns:a16="http://schemas.microsoft.com/office/drawing/2014/main" id="{3168884D-A454-02B8-D77B-64E36257DA85}"/>
                  </a:ext>
                </a:extLst>
              </p:cNvPr>
              <p:cNvSpPr/>
              <p:nvPr/>
            </p:nvSpPr>
            <p:spPr>
              <a:xfrm>
                <a:off x="5126977" y="4403412"/>
                <a:ext cx="807204" cy="493862"/>
              </a:xfrm>
              <a:custGeom>
                <a:avLst/>
                <a:gdLst>
                  <a:gd name="connsiteX0" fmla="*/ 409817 w 807204"/>
                  <a:gd name="connsiteY0" fmla="*/ 200125 h 493862"/>
                  <a:gd name="connsiteX1" fmla="*/ 237966 w 807204"/>
                  <a:gd name="connsiteY1" fmla="*/ 105154 h 493862"/>
                  <a:gd name="connsiteX2" fmla="*/ 147395 w 807204"/>
                  <a:gd name="connsiteY2" fmla="*/ 51473 h 493862"/>
                  <a:gd name="connsiteX3" fmla="*/ 58667 w 807204"/>
                  <a:gd name="connsiteY3" fmla="*/ 709 h 493862"/>
                  <a:gd name="connsiteX4" fmla="*/ 40494 w 807204"/>
                  <a:gd name="connsiteY4" fmla="*/ 27848 h 493862"/>
                  <a:gd name="connsiteX5" fmla="*/ 75247 w 807204"/>
                  <a:gd name="connsiteY5" fmla="*/ 84827 h 493862"/>
                  <a:gd name="connsiteX6" fmla="*/ 267897 w 807204"/>
                  <a:gd name="connsiteY6" fmla="*/ 222899 h 493862"/>
                  <a:gd name="connsiteX7" fmla="*/ 281284 w 807204"/>
                  <a:gd name="connsiteY7" fmla="*/ 253767 h 493862"/>
                  <a:gd name="connsiteX8" fmla="*/ 262600 w 807204"/>
                  <a:gd name="connsiteY8" fmla="*/ 265041 h 493862"/>
                  <a:gd name="connsiteX9" fmla="*/ 182570 w 807204"/>
                  <a:gd name="connsiteY9" fmla="*/ 244654 h 493862"/>
                  <a:gd name="connsiteX10" fmla="*/ 117420 w 807204"/>
                  <a:gd name="connsiteY10" fmla="*/ 190750 h 493862"/>
                  <a:gd name="connsiteX11" fmla="*/ 8710 w 807204"/>
                  <a:gd name="connsiteY11" fmla="*/ 134497 h 493862"/>
                  <a:gd name="connsiteX12" fmla="*/ -35 w 807204"/>
                  <a:gd name="connsiteY12" fmla="*/ 155654 h 493862"/>
                  <a:gd name="connsiteX13" fmla="*/ 26248 w 807204"/>
                  <a:gd name="connsiteY13" fmla="*/ 202129 h 493862"/>
                  <a:gd name="connsiteX14" fmla="*/ 294985 w 807204"/>
                  <a:gd name="connsiteY14" fmla="*/ 369461 h 493862"/>
                  <a:gd name="connsiteX15" fmla="*/ 631964 w 807204"/>
                  <a:gd name="connsiteY15" fmla="*/ 487994 h 493862"/>
                  <a:gd name="connsiteX16" fmla="*/ 767508 w 807204"/>
                  <a:gd name="connsiteY16" fmla="*/ 487994 h 493862"/>
                  <a:gd name="connsiteX17" fmla="*/ 767508 w 807204"/>
                  <a:gd name="connsiteY17" fmla="*/ 435633 h 493862"/>
                  <a:gd name="connsiteX18" fmla="*/ 534070 w 807204"/>
                  <a:gd name="connsiteY18" fmla="*/ 388275 h 493862"/>
                  <a:gd name="connsiteX19" fmla="*/ 364640 w 807204"/>
                  <a:gd name="connsiteY19" fmla="*/ 313016 h 493862"/>
                  <a:gd name="connsiteX20" fmla="*/ 400483 w 807204"/>
                  <a:gd name="connsiteY20" fmla="*/ 279149 h 493862"/>
                  <a:gd name="connsiteX21" fmla="*/ 656437 w 807204"/>
                  <a:gd name="connsiteY21" fmla="*/ 361934 h 493862"/>
                  <a:gd name="connsiteX22" fmla="*/ 800702 w 807204"/>
                  <a:gd name="connsiteY22" fmla="*/ 361934 h 493862"/>
                  <a:gd name="connsiteX23" fmla="*/ 709148 w 807204"/>
                  <a:gd name="connsiteY23" fmla="*/ 297964 h 493862"/>
                  <a:gd name="connsiteX24" fmla="*/ 409817 w 807204"/>
                  <a:gd name="connsiteY24" fmla="*/ 200125 h 493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07204" h="493862">
                    <a:moveTo>
                      <a:pt x="409817" y="200125"/>
                    </a:moveTo>
                    <a:cubicBezTo>
                      <a:pt x="351453" y="170603"/>
                      <a:pt x="294590" y="137846"/>
                      <a:pt x="237966" y="105154"/>
                    </a:cubicBezTo>
                    <a:cubicBezTo>
                      <a:pt x="207578" y="87610"/>
                      <a:pt x="177282" y="69879"/>
                      <a:pt x="147395" y="51473"/>
                    </a:cubicBezTo>
                    <a:cubicBezTo>
                      <a:pt x="124053" y="37091"/>
                      <a:pt x="89647" y="-7178"/>
                      <a:pt x="58667" y="709"/>
                    </a:cubicBezTo>
                    <a:cubicBezTo>
                      <a:pt x="47273" y="4746"/>
                      <a:pt x="39883" y="15782"/>
                      <a:pt x="40494" y="27848"/>
                    </a:cubicBezTo>
                    <a:cubicBezTo>
                      <a:pt x="40654" y="50894"/>
                      <a:pt x="58705" y="70917"/>
                      <a:pt x="75247" y="84827"/>
                    </a:cubicBezTo>
                    <a:cubicBezTo>
                      <a:pt x="135759" y="135713"/>
                      <a:pt x="208410" y="170818"/>
                      <a:pt x="267897" y="222899"/>
                    </a:cubicBezTo>
                    <a:cubicBezTo>
                      <a:pt x="277002" y="230870"/>
                      <a:pt x="286577" y="242887"/>
                      <a:pt x="281284" y="253767"/>
                    </a:cubicBezTo>
                    <a:cubicBezTo>
                      <a:pt x="277138" y="260213"/>
                      <a:pt x="270238" y="264376"/>
                      <a:pt x="262600" y="265041"/>
                    </a:cubicBezTo>
                    <a:cubicBezTo>
                      <a:pt x="234301" y="268646"/>
                      <a:pt x="205689" y="261358"/>
                      <a:pt x="182570" y="244654"/>
                    </a:cubicBezTo>
                    <a:cubicBezTo>
                      <a:pt x="159775" y="228029"/>
                      <a:pt x="138018" y="210027"/>
                      <a:pt x="117420" y="190750"/>
                    </a:cubicBezTo>
                    <a:cubicBezTo>
                      <a:pt x="99716" y="175868"/>
                      <a:pt x="34075" y="114985"/>
                      <a:pt x="8710" y="134497"/>
                    </a:cubicBezTo>
                    <a:cubicBezTo>
                      <a:pt x="2684" y="139822"/>
                      <a:pt x="-544" y="147630"/>
                      <a:pt x="-35" y="155654"/>
                    </a:cubicBezTo>
                    <a:cubicBezTo>
                      <a:pt x="1882" y="174123"/>
                      <a:pt x="11405" y="190961"/>
                      <a:pt x="26248" y="202129"/>
                    </a:cubicBezTo>
                    <a:cubicBezTo>
                      <a:pt x="105424" y="273080"/>
                      <a:pt x="196363" y="329704"/>
                      <a:pt x="294985" y="369461"/>
                    </a:cubicBezTo>
                    <a:cubicBezTo>
                      <a:pt x="441825" y="427786"/>
                      <a:pt x="566074" y="480468"/>
                      <a:pt x="631964" y="487994"/>
                    </a:cubicBezTo>
                    <a:cubicBezTo>
                      <a:pt x="697853" y="495520"/>
                      <a:pt x="737387" y="495520"/>
                      <a:pt x="767508" y="487994"/>
                    </a:cubicBezTo>
                    <a:cubicBezTo>
                      <a:pt x="797629" y="480468"/>
                      <a:pt x="823984" y="454768"/>
                      <a:pt x="767508" y="435633"/>
                    </a:cubicBezTo>
                    <a:cubicBezTo>
                      <a:pt x="711031" y="416497"/>
                      <a:pt x="575487" y="405209"/>
                      <a:pt x="534070" y="388275"/>
                    </a:cubicBezTo>
                    <a:cubicBezTo>
                      <a:pt x="492654" y="371342"/>
                      <a:pt x="372171" y="326186"/>
                      <a:pt x="364640" y="313016"/>
                    </a:cubicBezTo>
                    <a:cubicBezTo>
                      <a:pt x="357110" y="299846"/>
                      <a:pt x="351612" y="267860"/>
                      <a:pt x="400483" y="279149"/>
                    </a:cubicBezTo>
                    <a:cubicBezTo>
                      <a:pt x="449355" y="290438"/>
                      <a:pt x="618785" y="348764"/>
                      <a:pt x="656437" y="361934"/>
                    </a:cubicBezTo>
                    <a:cubicBezTo>
                      <a:pt x="694088" y="375104"/>
                      <a:pt x="783067" y="397682"/>
                      <a:pt x="800702" y="361934"/>
                    </a:cubicBezTo>
                    <a:cubicBezTo>
                      <a:pt x="818337" y="326186"/>
                      <a:pt x="803276" y="311134"/>
                      <a:pt x="709148" y="297964"/>
                    </a:cubicBezTo>
                    <a:cubicBezTo>
                      <a:pt x="615021" y="284795"/>
                      <a:pt x="445808" y="218330"/>
                      <a:pt x="409817" y="200125"/>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92" name="Freeform: Shape 91">
                <a:extLst>
                  <a:ext uri="{FF2B5EF4-FFF2-40B4-BE49-F238E27FC236}">
                    <a16:creationId xmlns:a16="http://schemas.microsoft.com/office/drawing/2014/main" id="{434457FC-B104-4545-CC3A-7C2A7EFB16F3}"/>
                  </a:ext>
                </a:extLst>
              </p:cNvPr>
              <p:cNvSpPr/>
              <p:nvPr/>
            </p:nvSpPr>
            <p:spPr>
              <a:xfrm>
                <a:off x="5958865" y="4472860"/>
                <a:ext cx="1148273" cy="629495"/>
              </a:xfrm>
              <a:custGeom>
                <a:avLst/>
                <a:gdLst>
                  <a:gd name="connsiteX0" fmla="*/ 566276 w 1148273"/>
                  <a:gd name="connsiteY0" fmla="*/ 200294 h 629495"/>
                  <a:gd name="connsiteX1" fmla="*/ 363256 w 1148273"/>
                  <a:gd name="connsiteY1" fmla="*/ 224384 h 629495"/>
                  <a:gd name="connsiteX2" fmla="*/ 163420 w 1148273"/>
                  <a:gd name="connsiteY2" fmla="*/ 227526 h 629495"/>
                  <a:gd name="connsiteX3" fmla="*/ 74117 w 1148273"/>
                  <a:gd name="connsiteY3" fmla="*/ 214573 h 629495"/>
                  <a:gd name="connsiteX4" fmla="*/ 14686 w 1148273"/>
                  <a:gd name="connsiteY4" fmla="*/ 216256 h 629495"/>
                  <a:gd name="connsiteX5" fmla="*/ 73047 w 1148273"/>
                  <a:gd name="connsiteY5" fmla="*/ 311302 h 629495"/>
                  <a:gd name="connsiteX6" fmla="*/ 311561 w 1148273"/>
                  <a:gd name="connsiteY6" fmla="*/ 328890 h 629495"/>
                  <a:gd name="connsiteX7" fmla="*/ 426310 w 1148273"/>
                  <a:gd name="connsiteY7" fmla="*/ 325635 h 629495"/>
                  <a:gd name="connsiteX8" fmla="*/ 516254 w 1148273"/>
                  <a:gd name="connsiteY8" fmla="*/ 338936 h 629495"/>
                  <a:gd name="connsiteX9" fmla="*/ 516476 w 1148273"/>
                  <a:gd name="connsiteY9" fmla="*/ 359624 h 629495"/>
                  <a:gd name="connsiteX10" fmla="*/ 466414 w 1148273"/>
                  <a:gd name="connsiteY10" fmla="*/ 392031 h 629495"/>
                  <a:gd name="connsiteX11" fmla="*/ 261834 w 1148273"/>
                  <a:gd name="connsiteY11" fmla="*/ 397302 h 629495"/>
                  <a:gd name="connsiteX12" fmla="*/ 116344 w 1148273"/>
                  <a:gd name="connsiteY12" fmla="*/ 392205 h 629495"/>
                  <a:gd name="connsiteX13" fmla="*/ 22215 w 1148273"/>
                  <a:gd name="connsiteY13" fmla="*/ 416661 h 629495"/>
                  <a:gd name="connsiteX14" fmla="*/ 203425 w 1148273"/>
                  <a:gd name="connsiteY14" fmla="*/ 501315 h 629495"/>
                  <a:gd name="connsiteX15" fmla="*/ 484866 w 1148273"/>
                  <a:gd name="connsiteY15" fmla="*/ 487371 h 629495"/>
                  <a:gd name="connsiteX16" fmla="*/ 520925 w 1148273"/>
                  <a:gd name="connsiteY16" fmla="*/ 498396 h 629495"/>
                  <a:gd name="connsiteX17" fmla="*/ 524568 w 1148273"/>
                  <a:gd name="connsiteY17" fmla="*/ 514677 h 629495"/>
                  <a:gd name="connsiteX18" fmla="*/ 484730 w 1148273"/>
                  <a:gd name="connsiteY18" fmla="*/ 552143 h 629495"/>
                  <a:gd name="connsiteX19" fmla="*/ 405755 w 1148273"/>
                  <a:gd name="connsiteY19" fmla="*/ 558860 h 629495"/>
                  <a:gd name="connsiteX20" fmla="*/ 239910 w 1148273"/>
                  <a:gd name="connsiteY20" fmla="*/ 557448 h 629495"/>
                  <a:gd name="connsiteX21" fmla="*/ 127640 w 1148273"/>
                  <a:gd name="connsiteY21" fmla="*/ 570945 h 629495"/>
                  <a:gd name="connsiteX22" fmla="*/ 236828 w 1148273"/>
                  <a:gd name="connsiteY22" fmla="*/ 629271 h 629495"/>
                  <a:gd name="connsiteX23" fmla="*/ 743236 w 1148273"/>
                  <a:gd name="connsiteY23" fmla="*/ 585997 h 629495"/>
                  <a:gd name="connsiteX24" fmla="*/ 1040681 w 1148273"/>
                  <a:gd name="connsiteY24" fmla="*/ 452412 h 629495"/>
                  <a:gd name="connsiteX25" fmla="*/ 1040681 w 1148273"/>
                  <a:gd name="connsiteY25" fmla="*/ 394086 h 629495"/>
                  <a:gd name="connsiteX26" fmla="*/ 890076 w 1148273"/>
                  <a:gd name="connsiteY26" fmla="*/ 461819 h 629495"/>
                  <a:gd name="connsiteX27" fmla="*/ 709350 w 1148273"/>
                  <a:gd name="connsiteY27" fmla="*/ 505093 h 629495"/>
                  <a:gd name="connsiteX28" fmla="*/ 679230 w 1148273"/>
                  <a:gd name="connsiteY28" fmla="*/ 448649 h 629495"/>
                  <a:gd name="connsiteX29" fmla="*/ 1003030 w 1148273"/>
                  <a:gd name="connsiteY29" fmla="*/ 337642 h 629495"/>
                  <a:gd name="connsiteX30" fmla="*/ 1146104 w 1148273"/>
                  <a:gd name="connsiteY30" fmla="*/ 234160 h 629495"/>
                  <a:gd name="connsiteX31" fmla="*/ 1108452 w 1148273"/>
                  <a:gd name="connsiteY31" fmla="*/ 168308 h 629495"/>
                  <a:gd name="connsiteX32" fmla="*/ 856190 w 1148273"/>
                  <a:gd name="connsiteY32" fmla="*/ 281198 h 629495"/>
                  <a:gd name="connsiteX33" fmla="*/ 690525 w 1148273"/>
                  <a:gd name="connsiteY33" fmla="*/ 343287 h 629495"/>
                  <a:gd name="connsiteX34" fmla="*/ 641578 w 1148273"/>
                  <a:gd name="connsiteY34" fmla="*/ 300013 h 629495"/>
                  <a:gd name="connsiteX35" fmla="*/ 903254 w 1148273"/>
                  <a:gd name="connsiteY35" fmla="*/ 187865 h 629495"/>
                  <a:gd name="connsiteX36" fmla="*/ 1102805 w 1148273"/>
                  <a:gd name="connsiteY36" fmla="*/ 72353 h 629495"/>
                  <a:gd name="connsiteX37" fmla="*/ 1048211 w 1148273"/>
                  <a:gd name="connsiteY37" fmla="*/ 8383 h 629495"/>
                  <a:gd name="connsiteX38" fmla="*/ 566276 w 1148273"/>
                  <a:gd name="connsiteY38" fmla="*/ 200294 h 629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48273" h="629495">
                    <a:moveTo>
                      <a:pt x="566276" y="200294"/>
                    </a:moveTo>
                    <a:cubicBezTo>
                      <a:pt x="499207" y="212765"/>
                      <a:pt x="430769" y="215997"/>
                      <a:pt x="363256" y="224384"/>
                    </a:cubicBezTo>
                    <a:cubicBezTo>
                      <a:pt x="296950" y="232601"/>
                      <a:pt x="229952" y="233655"/>
                      <a:pt x="163420" y="227526"/>
                    </a:cubicBezTo>
                    <a:cubicBezTo>
                      <a:pt x="133235" y="224747"/>
                      <a:pt x="104048" y="218448"/>
                      <a:pt x="74117" y="214573"/>
                    </a:cubicBezTo>
                    <a:cubicBezTo>
                      <a:pt x="59673" y="212703"/>
                      <a:pt x="27125" y="204578"/>
                      <a:pt x="14686" y="216256"/>
                    </a:cubicBezTo>
                    <a:cubicBezTo>
                      <a:pt x="-374" y="230398"/>
                      <a:pt x="-26730" y="281198"/>
                      <a:pt x="73047" y="311302"/>
                    </a:cubicBezTo>
                    <a:cubicBezTo>
                      <a:pt x="147986" y="333912"/>
                      <a:pt x="234212" y="329666"/>
                      <a:pt x="311561" y="328890"/>
                    </a:cubicBezTo>
                    <a:cubicBezTo>
                      <a:pt x="349825" y="328506"/>
                      <a:pt x="388074" y="327421"/>
                      <a:pt x="426310" y="325635"/>
                    </a:cubicBezTo>
                    <a:cubicBezTo>
                      <a:pt x="450352" y="324535"/>
                      <a:pt x="504073" y="312203"/>
                      <a:pt x="516254" y="338936"/>
                    </a:cubicBezTo>
                    <a:cubicBezTo>
                      <a:pt x="518972" y="345550"/>
                      <a:pt x="519052" y="352954"/>
                      <a:pt x="516476" y="359624"/>
                    </a:cubicBezTo>
                    <a:cubicBezTo>
                      <a:pt x="509480" y="379378"/>
                      <a:pt x="487236" y="389580"/>
                      <a:pt x="466414" y="392031"/>
                    </a:cubicBezTo>
                    <a:cubicBezTo>
                      <a:pt x="399637" y="399893"/>
                      <a:pt x="329082" y="396985"/>
                      <a:pt x="261834" y="397302"/>
                    </a:cubicBezTo>
                    <a:cubicBezTo>
                      <a:pt x="216368" y="397516"/>
                      <a:pt x="160771" y="404538"/>
                      <a:pt x="116344" y="392205"/>
                    </a:cubicBezTo>
                    <a:cubicBezTo>
                      <a:pt x="82459" y="382797"/>
                      <a:pt x="9043" y="382797"/>
                      <a:pt x="22215" y="416661"/>
                    </a:cubicBezTo>
                    <a:cubicBezTo>
                      <a:pt x="52856" y="495430"/>
                      <a:pt x="128282" y="499429"/>
                      <a:pt x="203425" y="501315"/>
                    </a:cubicBezTo>
                    <a:cubicBezTo>
                      <a:pt x="297472" y="503676"/>
                      <a:pt x="391044" y="491483"/>
                      <a:pt x="484866" y="487371"/>
                    </a:cubicBezTo>
                    <a:cubicBezTo>
                      <a:pt x="498019" y="486794"/>
                      <a:pt x="513539" y="487504"/>
                      <a:pt x="520925" y="498396"/>
                    </a:cubicBezTo>
                    <a:cubicBezTo>
                      <a:pt x="523981" y="503242"/>
                      <a:pt x="525267" y="508993"/>
                      <a:pt x="524568" y="514677"/>
                    </a:cubicBezTo>
                    <a:cubicBezTo>
                      <a:pt x="522512" y="535954"/>
                      <a:pt x="503818" y="547795"/>
                      <a:pt x="484730" y="552143"/>
                    </a:cubicBezTo>
                    <a:cubicBezTo>
                      <a:pt x="458710" y="557122"/>
                      <a:pt x="432242" y="559373"/>
                      <a:pt x="405755" y="558860"/>
                    </a:cubicBezTo>
                    <a:cubicBezTo>
                      <a:pt x="350482" y="559707"/>
                      <a:pt x="295132" y="560576"/>
                      <a:pt x="239910" y="557448"/>
                    </a:cubicBezTo>
                    <a:cubicBezTo>
                      <a:pt x="212386" y="555890"/>
                      <a:pt x="134727" y="528449"/>
                      <a:pt x="127640" y="570945"/>
                    </a:cubicBezTo>
                    <a:cubicBezTo>
                      <a:pt x="121993" y="604812"/>
                      <a:pt x="174704" y="629271"/>
                      <a:pt x="236828" y="629271"/>
                    </a:cubicBezTo>
                    <a:cubicBezTo>
                      <a:pt x="298953" y="629271"/>
                      <a:pt x="583219" y="623627"/>
                      <a:pt x="743236" y="585997"/>
                    </a:cubicBezTo>
                    <a:cubicBezTo>
                      <a:pt x="903254" y="548367"/>
                      <a:pt x="991734" y="503212"/>
                      <a:pt x="1040681" y="452412"/>
                    </a:cubicBezTo>
                    <a:cubicBezTo>
                      <a:pt x="1089627" y="401612"/>
                      <a:pt x="1057624" y="394086"/>
                      <a:pt x="1040681" y="394086"/>
                    </a:cubicBezTo>
                    <a:cubicBezTo>
                      <a:pt x="1023738" y="394086"/>
                      <a:pt x="946553" y="443005"/>
                      <a:pt x="890076" y="461819"/>
                    </a:cubicBezTo>
                    <a:cubicBezTo>
                      <a:pt x="833599" y="480634"/>
                      <a:pt x="741354" y="503212"/>
                      <a:pt x="709350" y="505093"/>
                    </a:cubicBezTo>
                    <a:cubicBezTo>
                      <a:pt x="677347" y="506975"/>
                      <a:pt x="596397" y="484397"/>
                      <a:pt x="679230" y="448649"/>
                    </a:cubicBezTo>
                    <a:cubicBezTo>
                      <a:pt x="762062" y="412901"/>
                      <a:pt x="950318" y="356456"/>
                      <a:pt x="1003030" y="337642"/>
                    </a:cubicBezTo>
                    <a:cubicBezTo>
                      <a:pt x="1055741" y="318827"/>
                      <a:pt x="1140456" y="268027"/>
                      <a:pt x="1146104" y="234160"/>
                    </a:cubicBezTo>
                    <a:cubicBezTo>
                      <a:pt x="1151752" y="200293"/>
                      <a:pt x="1147987" y="160782"/>
                      <a:pt x="1108452" y="168308"/>
                    </a:cubicBezTo>
                    <a:cubicBezTo>
                      <a:pt x="1068918" y="175834"/>
                      <a:pt x="910784" y="256739"/>
                      <a:pt x="856190" y="281198"/>
                    </a:cubicBezTo>
                    <a:cubicBezTo>
                      <a:pt x="801595" y="305657"/>
                      <a:pt x="716880" y="343287"/>
                      <a:pt x="690525" y="343287"/>
                    </a:cubicBezTo>
                    <a:cubicBezTo>
                      <a:pt x="664170" y="343287"/>
                      <a:pt x="607692" y="337642"/>
                      <a:pt x="641578" y="300013"/>
                    </a:cubicBezTo>
                    <a:cubicBezTo>
                      <a:pt x="675464" y="262383"/>
                      <a:pt x="820421" y="226235"/>
                      <a:pt x="903254" y="187865"/>
                    </a:cubicBezTo>
                    <a:cubicBezTo>
                      <a:pt x="986087" y="149494"/>
                      <a:pt x="1093393" y="111865"/>
                      <a:pt x="1102805" y="72353"/>
                    </a:cubicBezTo>
                    <a:cubicBezTo>
                      <a:pt x="1112217" y="32842"/>
                      <a:pt x="1089157" y="-21480"/>
                      <a:pt x="1048211" y="8383"/>
                    </a:cubicBezTo>
                    <a:cubicBezTo>
                      <a:pt x="908901" y="109983"/>
                      <a:pt x="630965" y="188267"/>
                      <a:pt x="566276" y="200294"/>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93" name="Freeform: Shape 92">
                <a:extLst>
                  <a:ext uri="{FF2B5EF4-FFF2-40B4-BE49-F238E27FC236}">
                    <a16:creationId xmlns:a16="http://schemas.microsoft.com/office/drawing/2014/main" id="{9D31EE4A-3D3B-CE26-1EFF-1ADFA55FD47A}"/>
                  </a:ext>
                </a:extLst>
              </p:cNvPr>
              <p:cNvSpPr/>
              <p:nvPr/>
            </p:nvSpPr>
            <p:spPr>
              <a:xfrm>
                <a:off x="5226169" y="4730891"/>
                <a:ext cx="833391" cy="339797"/>
              </a:xfrm>
              <a:custGeom>
                <a:avLst/>
                <a:gdLst>
                  <a:gd name="connsiteX0" fmla="*/ 442408 w 833391"/>
                  <a:gd name="connsiteY0" fmla="*/ 183092 h 339797"/>
                  <a:gd name="connsiteX1" fmla="*/ 56483 w 833391"/>
                  <a:gd name="connsiteY1" fmla="*/ 9996 h 339797"/>
                  <a:gd name="connsiteX2" fmla="*/ 13185 w 833391"/>
                  <a:gd name="connsiteY2" fmla="*/ 66441 h 339797"/>
                  <a:gd name="connsiteX3" fmla="*/ 346397 w 833391"/>
                  <a:gd name="connsiteY3" fmla="*/ 239537 h 339797"/>
                  <a:gd name="connsiteX4" fmla="*/ 649489 w 833391"/>
                  <a:gd name="connsiteY4" fmla="*/ 326085 h 339797"/>
                  <a:gd name="connsiteX5" fmla="*/ 818919 w 833391"/>
                  <a:gd name="connsiteY5" fmla="*/ 326085 h 339797"/>
                  <a:gd name="connsiteX6" fmla="*/ 785033 w 833391"/>
                  <a:gd name="connsiteY6" fmla="*/ 265877 h 339797"/>
                  <a:gd name="connsiteX7" fmla="*/ 442408 w 833391"/>
                  <a:gd name="connsiteY7" fmla="*/ 183092 h 339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3391" h="339797">
                    <a:moveTo>
                      <a:pt x="442408" y="183092"/>
                    </a:moveTo>
                    <a:cubicBezTo>
                      <a:pt x="329631" y="147530"/>
                      <a:pt x="124256" y="47625"/>
                      <a:pt x="56483" y="9996"/>
                    </a:cubicBezTo>
                    <a:cubicBezTo>
                      <a:pt x="-11289" y="-27634"/>
                      <a:pt x="-7523" y="49507"/>
                      <a:pt x="13185" y="66441"/>
                    </a:cubicBezTo>
                    <a:cubicBezTo>
                      <a:pt x="113309" y="143113"/>
                      <a:pt x="226079" y="201694"/>
                      <a:pt x="346397" y="239537"/>
                    </a:cubicBezTo>
                    <a:cubicBezTo>
                      <a:pt x="534653" y="299744"/>
                      <a:pt x="594895" y="311033"/>
                      <a:pt x="649489" y="326085"/>
                    </a:cubicBezTo>
                    <a:cubicBezTo>
                      <a:pt x="704083" y="341137"/>
                      <a:pt x="785033" y="346781"/>
                      <a:pt x="818919" y="326085"/>
                    </a:cubicBezTo>
                    <a:cubicBezTo>
                      <a:pt x="852806" y="305388"/>
                      <a:pt x="820802" y="271522"/>
                      <a:pt x="785033" y="265877"/>
                    </a:cubicBezTo>
                    <a:cubicBezTo>
                      <a:pt x="749265" y="260233"/>
                      <a:pt x="508041" y="203788"/>
                      <a:pt x="442408" y="183092"/>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sp>
            <p:nvSpPr>
              <p:cNvPr id="94" name="Freeform: Shape 93">
                <a:extLst>
                  <a:ext uri="{FF2B5EF4-FFF2-40B4-BE49-F238E27FC236}">
                    <a16:creationId xmlns:a16="http://schemas.microsoft.com/office/drawing/2014/main" id="{B80BD264-2064-2593-D167-C04E376687AE}"/>
                  </a:ext>
                </a:extLst>
              </p:cNvPr>
              <p:cNvSpPr/>
              <p:nvPr/>
            </p:nvSpPr>
            <p:spPr>
              <a:xfrm>
                <a:off x="5684310" y="5052892"/>
                <a:ext cx="1261923" cy="358402"/>
              </a:xfrm>
              <a:custGeom>
                <a:avLst/>
                <a:gdLst>
                  <a:gd name="connsiteX0" fmla="*/ 189466 w 1261923"/>
                  <a:gd name="connsiteY0" fmla="*/ 36069 h 358402"/>
                  <a:gd name="connsiteX1" fmla="*/ 703407 w 1261923"/>
                  <a:gd name="connsiteY1" fmla="*/ 94394 h 358402"/>
                  <a:gd name="connsiteX2" fmla="*/ 972847 w 1261923"/>
                  <a:gd name="connsiteY2" fmla="*/ 51300 h 358402"/>
                  <a:gd name="connsiteX3" fmla="*/ 1181341 w 1261923"/>
                  <a:gd name="connsiteY3" fmla="*/ 1478 h 358402"/>
                  <a:gd name="connsiteX4" fmla="*/ 1206497 w 1261923"/>
                  <a:gd name="connsiteY4" fmla="*/ 6805 h 358402"/>
                  <a:gd name="connsiteX5" fmla="*/ 1215239 w 1261923"/>
                  <a:gd name="connsiteY5" fmla="*/ 24119 h 358402"/>
                  <a:gd name="connsiteX6" fmla="*/ 1212202 w 1261923"/>
                  <a:gd name="connsiteY6" fmla="*/ 72474 h 358402"/>
                  <a:gd name="connsiteX7" fmla="*/ 1069938 w 1261923"/>
                  <a:gd name="connsiteY7" fmla="*/ 141799 h 358402"/>
                  <a:gd name="connsiteX8" fmla="*/ 886011 w 1261923"/>
                  <a:gd name="connsiteY8" fmla="*/ 182825 h 358402"/>
                  <a:gd name="connsiteX9" fmla="*/ 669518 w 1261923"/>
                  <a:gd name="connsiteY9" fmla="*/ 199758 h 358402"/>
                  <a:gd name="connsiteX10" fmla="*/ 667635 w 1261923"/>
                  <a:gd name="connsiteY10" fmla="*/ 252439 h 358402"/>
                  <a:gd name="connsiteX11" fmla="*/ 953784 w 1261923"/>
                  <a:gd name="connsiteY11" fmla="*/ 252439 h 358402"/>
                  <a:gd name="connsiteX12" fmla="*/ 1249346 w 1261923"/>
                  <a:gd name="connsiteY12" fmla="*/ 235506 h 358402"/>
                  <a:gd name="connsiteX13" fmla="*/ 1168393 w 1261923"/>
                  <a:gd name="connsiteY13" fmla="*/ 335225 h 358402"/>
                  <a:gd name="connsiteX14" fmla="*/ 657222 w 1261923"/>
                  <a:gd name="connsiteY14" fmla="*/ 357391 h 358402"/>
                  <a:gd name="connsiteX15" fmla="*/ 120256 w 1261923"/>
                  <a:gd name="connsiteY15" fmla="*/ 248604 h 358402"/>
                  <a:gd name="connsiteX16" fmla="*/ 104172 w 1261923"/>
                  <a:gd name="connsiteY16" fmla="*/ 220416 h 358402"/>
                  <a:gd name="connsiteX17" fmla="*/ 115949 w 1261923"/>
                  <a:gd name="connsiteY17" fmla="*/ 208299 h 358402"/>
                  <a:gd name="connsiteX18" fmla="*/ 202900 w 1261923"/>
                  <a:gd name="connsiteY18" fmla="*/ 199533 h 358402"/>
                  <a:gd name="connsiteX19" fmla="*/ 287227 w 1261923"/>
                  <a:gd name="connsiteY19" fmla="*/ 229231 h 358402"/>
                  <a:gd name="connsiteX20" fmla="*/ 487178 w 1261923"/>
                  <a:gd name="connsiteY20" fmla="*/ 257377 h 358402"/>
                  <a:gd name="connsiteX21" fmla="*/ 526509 w 1261923"/>
                  <a:gd name="connsiteY21" fmla="*/ 229710 h 358402"/>
                  <a:gd name="connsiteX22" fmla="*/ 485024 w 1261923"/>
                  <a:gd name="connsiteY22" fmla="*/ 194111 h 358402"/>
                  <a:gd name="connsiteX23" fmla="*/ 243109 w 1261923"/>
                  <a:gd name="connsiteY23" fmla="*/ 141815 h 358402"/>
                  <a:gd name="connsiteX24" fmla="*/ 4075 w 1261923"/>
                  <a:gd name="connsiteY24" fmla="*/ 26814 h 358402"/>
                  <a:gd name="connsiteX25" fmla="*/ 1398 w 1261923"/>
                  <a:gd name="connsiteY25" fmla="*/ 6951 h 358402"/>
                  <a:gd name="connsiteX26" fmla="*/ 15027 w 1261923"/>
                  <a:gd name="connsiteY26" fmla="*/ 93 h 358402"/>
                  <a:gd name="connsiteX27" fmla="*/ 47754 w 1261923"/>
                  <a:gd name="connsiteY27" fmla="*/ 2595 h 358402"/>
                  <a:gd name="connsiteX28" fmla="*/ 189466 w 1261923"/>
                  <a:gd name="connsiteY28" fmla="*/ 36069 h 358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61923" h="358402">
                    <a:moveTo>
                      <a:pt x="189466" y="36069"/>
                    </a:moveTo>
                    <a:cubicBezTo>
                      <a:pt x="273663" y="59919"/>
                      <a:pt x="501970" y="107565"/>
                      <a:pt x="703407" y="94394"/>
                    </a:cubicBezTo>
                    <a:cubicBezTo>
                      <a:pt x="794346" y="88261"/>
                      <a:pt x="884534" y="73836"/>
                      <a:pt x="972847" y="51300"/>
                    </a:cubicBezTo>
                    <a:cubicBezTo>
                      <a:pt x="1042014" y="33791"/>
                      <a:pt x="1109542" y="5557"/>
                      <a:pt x="1181341" y="1478"/>
                    </a:cubicBezTo>
                    <a:cubicBezTo>
                      <a:pt x="1190099" y="-10"/>
                      <a:pt x="1199095" y="1895"/>
                      <a:pt x="1206497" y="6805"/>
                    </a:cubicBezTo>
                    <a:cubicBezTo>
                      <a:pt x="1211145" y="11525"/>
                      <a:pt x="1214201" y="17578"/>
                      <a:pt x="1215239" y="24119"/>
                    </a:cubicBezTo>
                    <a:cubicBezTo>
                      <a:pt x="1219865" y="40102"/>
                      <a:pt x="1218792" y="57195"/>
                      <a:pt x="1212202" y="72474"/>
                    </a:cubicBezTo>
                    <a:cubicBezTo>
                      <a:pt x="1191630" y="113681"/>
                      <a:pt x="1110427" y="128913"/>
                      <a:pt x="1069938" y="141799"/>
                    </a:cubicBezTo>
                    <a:cubicBezTo>
                      <a:pt x="1010258" y="161954"/>
                      <a:pt x="948602" y="175706"/>
                      <a:pt x="886011" y="182825"/>
                    </a:cubicBezTo>
                    <a:cubicBezTo>
                      <a:pt x="767410" y="194113"/>
                      <a:pt x="684578" y="195994"/>
                      <a:pt x="669518" y="199758"/>
                    </a:cubicBezTo>
                    <a:cubicBezTo>
                      <a:pt x="654458" y="203521"/>
                      <a:pt x="613041" y="237388"/>
                      <a:pt x="667635" y="252439"/>
                    </a:cubicBezTo>
                    <a:cubicBezTo>
                      <a:pt x="722229" y="267491"/>
                      <a:pt x="863421" y="267491"/>
                      <a:pt x="953784" y="252439"/>
                    </a:cubicBezTo>
                    <a:cubicBezTo>
                      <a:pt x="1044147" y="237387"/>
                      <a:pt x="1226755" y="197876"/>
                      <a:pt x="1249346" y="235506"/>
                    </a:cubicBezTo>
                    <a:cubicBezTo>
                      <a:pt x="1271936" y="273135"/>
                      <a:pt x="1273819" y="320172"/>
                      <a:pt x="1168393" y="335225"/>
                    </a:cubicBezTo>
                    <a:cubicBezTo>
                      <a:pt x="1000782" y="359154"/>
                      <a:pt x="826221" y="354362"/>
                      <a:pt x="657222" y="357391"/>
                    </a:cubicBezTo>
                    <a:cubicBezTo>
                      <a:pt x="475988" y="360639"/>
                      <a:pt x="273943" y="358890"/>
                      <a:pt x="120256" y="248604"/>
                    </a:cubicBezTo>
                    <a:cubicBezTo>
                      <a:pt x="110804" y="241821"/>
                      <a:pt x="100443" y="231433"/>
                      <a:pt x="104172" y="220416"/>
                    </a:cubicBezTo>
                    <a:cubicBezTo>
                      <a:pt x="106527" y="215103"/>
                      <a:pt x="110704" y="210806"/>
                      <a:pt x="115949" y="208299"/>
                    </a:cubicBezTo>
                    <a:cubicBezTo>
                      <a:pt x="142822" y="194633"/>
                      <a:pt x="173837" y="191506"/>
                      <a:pt x="202900" y="199533"/>
                    </a:cubicBezTo>
                    <a:cubicBezTo>
                      <a:pt x="231622" y="207598"/>
                      <a:pt x="259790" y="217519"/>
                      <a:pt x="287227" y="229231"/>
                    </a:cubicBezTo>
                    <a:cubicBezTo>
                      <a:pt x="341633" y="249210"/>
                      <a:pt x="429521" y="275345"/>
                      <a:pt x="487178" y="257377"/>
                    </a:cubicBezTo>
                    <a:cubicBezTo>
                      <a:pt x="497229" y="254244"/>
                      <a:pt x="523533" y="241634"/>
                      <a:pt x="526509" y="229710"/>
                    </a:cubicBezTo>
                    <a:cubicBezTo>
                      <a:pt x="531704" y="208893"/>
                      <a:pt x="499516" y="199031"/>
                      <a:pt x="485024" y="194111"/>
                    </a:cubicBezTo>
                    <a:cubicBezTo>
                      <a:pt x="407345" y="167746"/>
                      <a:pt x="323181" y="158531"/>
                      <a:pt x="243109" y="141815"/>
                    </a:cubicBezTo>
                    <a:cubicBezTo>
                      <a:pt x="159118" y="124282"/>
                      <a:pt x="50836" y="109606"/>
                      <a:pt x="4075" y="26814"/>
                    </a:cubicBezTo>
                    <a:cubicBezTo>
                      <a:pt x="-278" y="21136"/>
                      <a:pt x="-1297" y="13578"/>
                      <a:pt x="1398" y="6951"/>
                    </a:cubicBezTo>
                    <a:cubicBezTo>
                      <a:pt x="4708" y="2770"/>
                      <a:pt x="9695" y="261"/>
                      <a:pt x="15027" y="93"/>
                    </a:cubicBezTo>
                    <a:cubicBezTo>
                      <a:pt x="26000" y="-752"/>
                      <a:pt x="37037" y="92"/>
                      <a:pt x="47754" y="2595"/>
                    </a:cubicBezTo>
                    <a:cubicBezTo>
                      <a:pt x="95490" y="11399"/>
                      <a:pt x="142843" y="22552"/>
                      <a:pt x="189466" y="36069"/>
                    </a:cubicBezTo>
                    <a:close/>
                  </a:path>
                </a:pathLst>
              </a:custGeom>
              <a:gradFill>
                <a:gsLst>
                  <a:gs pos="69000">
                    <a:srgbClr val="D77227">
                      <a:lumMod val="20000"/>
                      <a:lumOff val="80000"/>
                    </a:srgbClr>
                  </a:gs>
                  <a:gs pos="0">
                    <a:srgbClr val="D77227">
                      <a:lumMod val="40000"/>
                      <a:lumOff val="60000"/>
                    </a:srgbClr>
                  </a:gs>
                </a:gsLst>
                <a:path path="shape">
                  <a:fillToRect l="50000" t="50000" r="50000" b="50000"/>
                </a:path>
              </a:gradFill>
              <a:ln w="12707" cap="flat">
                <a:solidFill>
                  <a:srgbClr val="D77227">
                    <a:lumMod val="60000"/>
                    <a:lumOff val="40000"/>
                  </a:srgbClr>
                </a:solid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grpSp>
        <p:sp>
          <p:nvSpPr>
            <p:cNvPr id="87" name="Freeform: Shape 86">
              <a:extLst>
                <a:ext uri="{FF2B5EF4-FFF2-40B4-BE49-F238E27FC236}">
                  <a16:creationId xmlns:a16="http://schemas.microsoft.com/office/drawing/2014/main" id="{0B1185FE-AA06-C155-0FE5-1B9958D18851}"/>
                </a:ext>
              </a:extLst>
            </p:cNvPr>
            <p:cNvSpPr/>
            <p:nvPr/>
          </p:nvSpPr>
          <p:spPr>
            <a:xfrm>
              <a:off x="4445181" y="4269268"/>
              <a:ext cx="2885460" cy="789629"/>
            </a:xfrm>
            <a:custGeom>
              <a:avLst/>
              <a:gdLst>
                <a:gd name="connsiteX0" fmla="*/ 2854994 w 2885460"/>
                <a:gd name="connsiteY0" fmla="*/ 274109 h 1038492"/>
                <a:gd name="connsiteX1" fmla="*/ 2644148 w 2885460"/>
                <a:gd name="connsiteY1" fmla="*/ 119827 h 1038492"/>
                <a:gd name="connsiteX2" fmla="*/ 2518017 w 2885460"/>
                <a:gd name="connsiteY2" fmla="*/ 117945 h 1038492"/>
                <a:gd name="connsiteX3" fmla="*/ 2455892 w 2885460"/>
                <a:gd name="connsiteY3" fmla="*/ 129235 h 1038492"/>
                <a:gd name="connsiteX4" fmla="*/ 2320347 w 2885460"/>
                <a:gd name="connsiteY4" fmla="*/ 18227 h 1038492"/>
                <a:gd name="connsiteX5" fmla="*/ 2128327 w 2885460"/>
                <a:gd name="connsiteY5" fmla="*/ 18227 h 1038492"/>
                <a:gd name="connsiteX6" fmla="*/ 2165978 w 2885460"/>
                <a:gd name="connsiteY6" fmla="*/ 157457 h 1038492"/>
                <a:gd name="connsiteX7" fmla="*/ 2305287 w 2885460"/>
                <a:gd name="connsiteY7" fmla="*/ 388879 h 1038492"/>
                <a:gd name="connsiteX8" fmla="*/ 2307170 w 2885460"/>
                <a:gd name="connsiteY8" fmla="*/ 473545 h 1038492"/>
                <a:gd name="connsiteX9" fmla="*/ 2241280 w 2885460"/>
                <a:gd name="connsiteY9" fmla="*/ 291042 h 1038492"/>
                <a:gd name="connsiteX10" fmla="*/ 2002196 w 2885460"/>
                <a:gd name="connsiteY10" fmla="*/ 70909 h 1038492"/>
                <a:gd name="connsiteX11" fmla="*/ 1778171 w 2885460"/>
                <a:gd name="connsiteY11" fmla="*/ 65264 h 1038492"/>
                <a:gd name="connsiteX12" fmla="*/ 1795114 w 2885460"/>
                <a:gd name="connsiteY12" fmla="*/ 317383 h 1038492"/>
                <a:gd name="connsiteX13" fmla="*/ 1940071 w 2885460"/>
                <a:gd name="connsiteY13" fmla="*/ 471664 h 1038492"/>
                <a:gd name="connsiteX14" fmla="*/ 1941953 w 2885460"/>
                <a:gd name="connsiteY14" fmla="*/ 519022 h 1038492"/>
                <a:gd name="connsiteX15" fmla="*/ 1753697 w 2885460"/>
                <a:gd name="connsiteY15" fmla="*/ 324909 h 1038492"/>
                <a:gd name="connsiteX16" fmla="*/ 1636979 w 2885460"/>
                <a:gd name="connsiteY16" fmla="*/ 106657 h 1038492"/>
                <a:gd name="connsiteX17" fmla="*/ 1352713 w 2885460"/>
                <a:gd name="connsiteY17" fmla="*/ 153694 h 1038492"/>
                <a:gd name="connsiteX18" fmla="*/ 1338594 w 2885460"/>
                <a:gd name="connsiteY18" fmla="*/ 430271 h 1038492"/>
                <a:gd name="connsiteX19" fmla="*/ 1311296 w 2885460"/>
                <a:gd name="connsiteY19" fmla="*/ 560094 h 1038492"/>
                <a:gd name="connsiteX20" fmla="*/ 1271763 w 2885460"/>
                <a:gd name="connsiteY20" fmla="*/ 535635 h 1038492"/>
                <a:gd name="connsiteX21" fmla="*/ 1294354 w 2885460"/>
                <a:gd name="connsiteY21" fmla="*/ 330553 h 1038492"/>
                <a:gd name="connsiteX22" fmla="*/ 1205873 w 2885460"/>
                <a:gd name="connsiteY22" fmla="*/ 117945 h 1038492"/>
                <a:gd name="connsiteX23" fmla="*/ 959258 w 2885460"/>
                <a:gd name="connsiteY23" fmla="*/ 108538 h 1038492"/>
                <a:gd name="connsiteX24" fmla="*/ 855718 w 2885460"/>
                <a:gd name="connsiteY24" fmla="*/ 257176 h 1038492"/>
                <a:gd name="connsiteX25" fmla="*/ 910312 w 2885460"/>
                <a:gd name="connsiteY25" fmla="*/ 565738 h 1038492"/>
                <a:gd name="connsiteX26" fmla="*/ 859483 w 2885460"/>
                <a:gd name="connsiteY26" fmla="*/ 780227 h 1038492"/>
                <a:gd name="connsiteX27" fmla="*/ 808654 w 2885460"/>
                <a:gd name="connsiteY27" fmla="*/ 778345 h 1038492"/>
                <a:gd name="connsiteX28" fmla="*/ 867013 w 2885460"/>
                <a:gd name="connsiteY28" fmla="*/ 541279 h 1038492"/>
                <a:gd name="connsiteX29" fmla="*/ 814301 w 2885460"/>
                <a:gd name="connsiteY29" fmla="*/ 236479 h 1038492"/>
                <a:gd name="connsiteX30" fmla="*/ 658049 w 2885460"/>
                <a:gd name="connsiteY30" fmla="*/ 61501 h 1038492"/>
                <a:gd name="connsiteX31" fmla="*/ 449085 w 2885460"/>
                <a:gd name="connsiteY31" fmla="*/ 91605 h 1038492"/>
                <a:gd name="connsiteX32" fmla="*/ 418965 w 2885460"/>
                <a:gd name="connsiteY32" fmla="*/ 292924 h 1038492"/>
                <a:gd name="connsiteX33" fmla="*/ 392608 w 2885460"/>
                <a:gd name="connsiteY33" fmla="*/ 507412 h 1038492"/>
                <a:gd name="connsiteX34" fmla="*/ 400139 w 2885460"/>
                <a:gd name="connsiteY34" fmla="*/ 242124 h 1038492"/>
                <a:gd name="connsiteX35" fmla="*/ 270242 w 2885460"/>
                <a:gd name="connsiteY35" fmla="*/ 104776 h 1038492"/>
                <a:gd name="connsiteX36" fmla="*/ 70691 w 2885460"/>
                <a:gd name="connsiteY36" fmla="*/ 210138 h 1038492"/>
                <a:gd name="connsiteX37" fmla="*/ 19862 w 2885460"/>
                <a:gd name="connsiteY37" fmla="*/ 443442 h 1038492"/>
                <a:gd name="connsiteX38" fmla="*/ 127167 w 2885460"/>
                <a:gd name="connsiteY38" fmla="*/ 490479 h 1038492"/>
                <a:gd name="connsiteX39" fmla="*/ 204353 w 2885460"/>
                <a:gd name="connsiteY39" fmla="*/ 368183 h 1038492"/>
                <a:gd name="connsiteX40" fmla="*/ 277772 w 2885460"/>
                <a:gd name="connsiteY40" fmla="*/ 315502 h 1038492"/>
                <a:gd name="connsiteX41" fmla="*/ 202470 w 2885460"/>
                <a:gd name="connsiteY41" fmla="*/ 417102 h 1038492"/>
                <a:gd name="connsiteX42" fmla="*/ 179880 w 2885460"/>
                <a:gd name="connsiteY42" fmla="*/ 481071 h 1038492"/>
                <a:gd name="connsiteX43" fmla="*/ 81986 w 2885460"/>
                <a:gd name="connsiteY43" fmla="*/ 614657 h 1038492"/>
                <a:gd name="connsiteX44" fmla="*/ 250005 w 2885460"/>
                <a:gd name="connsiteY44" fmla="*/ 800924 h 1038492"/>
                <a:gd name="connsiteX45" fmla="*/ 439672 w 2885460"/>
                <a:gd name="connsiteY45" fmla="*/ 725664 h 1038492"/>
                <a:gd name="connsiteX46" fmla="*/ 650518 w 2885460"/>
                <a:gd name="connsiteY46" fmla="*/ 631590 h 1038492"/>
                <a:gd name="connsiteX47" fmla="*/ 710761 w 2885460"/>
                <a:gd name="connsiteY47" fmla="*/ 654167 h 1038492"/>
                <a:gd name="connsiteX48" fmla="*/ 541330 w 2885460"/>
                <a:gd name="connsiteY48" fmla="*/ 714375 h 1038492"/>
                <a:gd name="connsiteX49" fmla="*/ 377548 w 2885460"/>
                <a:gd name="connsiteY49" fmla="*/ 834789 h 1038492"/>
                <a:gd name="connsiteX50" fmla="*/ 577099 w 2885460"/>
                <a:gd name="connsiteY50" fmla="*/ 1017294 h 1038492"/>
                <a:gd name="connsiteX51" fmla="*/ 972436 w 2885460"/>
                <a:gd name="connsiteY51" fmla="*/ 972137 h 1038492"/>
                <a:gd name="connsiteX52" fmla="*/ 1064681 w 2885460"/>
                <a:gd name="connsiteY52" fmla="*/ 614657 h 1038492"/>
                <a:gd name="connsiteX53" fmla="*/ 1100450 w 2885460"/>
                <a:gd name="connsiteY53" fmla="*/ 362538 h 1038492"/>
                <a:gd name="connsiteX54" fmla="*/ 1117393 w 2885460"/>
                <a:gd name="connsiteY54" fmla="*/ 571521 h 1038492"/>
                <a:gd name="connsiteX55" fmla="*/ 1042090 w 2885460"/>
                <a:gd name="connsiteY55" fmla="*/ 881827 h 1038492"/>
                <a:gd name="connsiteX56" fmla="*/ 1096685 w 2885460"/>
                <a:gd name="connsiteY56" fmla="*/ 1028582 h 1038492"/>
                <a:gd name="connsiteX57" fmla="*/ 1275527 w 2885460"/>
                <a:gd name="connsiteY57" fmla="*/ 989071 h 1038492"/>
                <a:gd name="connsiteX58" fmla="*/ 1458136 w 2885460"/>
                <a:gd name="connsiteY58" fmla="*/ 934508 h 1038492"/>
                <a:gd name="connsiteX59" fmla="*/ 1412954 w 2885460"/>
                <a:gd name="connsiteY59" fmla="*/ 767057 h 1038492"/>
                <a:gd name="connsiteX60" fmla="*/ 1420484 w 2885460"/>
                <a:gd name="connsiteY60" fmla="*/ 703086 h 1038492"/>
                <a:gd name="connsiteX61" fmla="*/ 1458135 w 2885460"/>
                <a:gd name="connsiteY61" fmla="*/ 795279 h 1038492"/>
                <a:gd name="connsiteX62" fmla="*/ 1674629 w 2885460"/>
                <a:gd name="connsiteY62" fmla="*/ 925102 h 1038492"/>
                <a:gd name="connsiteX63" fmla="*/ 1876063 w 2885460"/>
                <a:gd name="connsiteY63" fmla="*/ 785871 h 1038492"/>
                <a:gd name="connsiteX64" fmla="*/ 1772523 w 2885460"/>
                <a:gd name="connsiteY64" fmla="*/ 627827 h 1038492"/>
                <a:gd name="connsiteX65" fmla="*/ 1780054 w 2885460"/>
                <a:gd name="connsiteY65" fmla="*/ 582671 h 1038492"/>
                <a:gd name="connsiteX66" fmla="*/ 1879242 w 2885460"/>
                <a:gd name="connsiteY66" fmla="*/ 699324 h 1038492"/>
                <a:gd name="connsiteX67" fmla="*/ 1915598 w 2885460"/>
                <a:gd name="connsiteY67" fmla="*/ 874302 h 1038492"/>
                <a:gd name="connsiteX68" fmla="*/ 2066202 w 2885460"/>
                <a:gd name="connsiteY68" fmla="*/ 947679 h 1038492"/>
                <a:gd name="connsiteX69" fmla="*/ 2218689 w 2885460"/>
                <a:gd name="connsiteY69" fmla="*/ 810331 h 1038492"/>
                <a:gd name="connsiteX70" fmla="*/ 2169743 w 2885460"/>
                <a:gd name="connsiteY70" fmla="*/ 571522 h 1038492"/>
                <a:gd name="connsiteX71" fmla="*/ 2103853 w 2885460"/>
                <a:gd name="connsiteY71" fmla="*/ 411457 h 1038492"/>
                <a:gd name="connsiteX72" fmla="*/ 2062437 w 2885460"/>
                <a:gd name="connsiteY72" fmla="*/ 323027 h 1038492"/>
                <a:gd name="connsiteX73" fmla="*/ 2165977 w 2885460"/>
                <a:gd name="connsiteY73" fmla="*/ 449086 h 1038492"/>
                <a:gd name="connsiteX74" fmla="*/ 2241279 w 2885460"/>
                <a:gd name="connsiteY74" fmla="*/ 782109 h 1038492"/>
                <a:gd name="connsiteX75" fmla="*/ 2502956 w 2885460"/>
                <a:gd name="connsiteY75" fmla="*/ 823502 h 1038492"/>
                <a:gd name="connsiteX76" fmla="*/ 2644147 w 2885460"/>
                <a:gd name="connsiteY76" fmla="*/ 672983 h 1038492"/>
                <a:gd name="connsiteX77" fmla="*/ 2593318 w 2885460"/>
                <a:gd name="connsiteY77" fmla="*/ 522464 h 1038492"/>
                <a:gd name="connsiteX78" fmla="*/ 2455891 w 2885460"/>
                <a:gd name="connsiteY78" fmla="*/ 413338 h 1038492"/>
                <a:gd name="connsiteX79" fmla="*/ 2463422 w 2885460"/>
                <a:gd name="connsiteY79" fmla="*/ 371945 h 1038492"/>
                <a:gd name="connsiteX80" fmla="*/ 2614026 w 2885460"/>
                <a:gd name="connsiteY80" fmla="*/ 518702 h 1038492"/>
                <a:gd name="connsiteX81" fmla="*/ 2819225 w 2885460"/>
                <a:gd name="connsiteY81" fmla="*/ 554450 h 1038492"/>
                <a:gd name="connsiteX82" fmla="*/ 2854994 w 2885460"/>
                <a:gd name="connsiteY82" fmla="*/ 274109 h 1038492"/>
                <a:gd name="connsiteX83" fmla="*/ 646755 w 2885460"/>
                <a:gd name="connsiteY83" fmla="*/ 338072 h 1038492"/>
                <a:gd name="connsiteX84" fmla="*/ 612124 w 2885460"/>
                <a:gd name="connsiteY84" fmla="*/ 451452 h 1038492"/>
                <a:gd name="connsiteX85" fmla="*/ 583774 w 2885460"/>
                <a:gd name="connsiteY85" fmla="*/ 507806 h 1038492"/>
                <a:gd name="connsiteX86" fmla="*/ 551070 w 2885460"/>
                <a:gd name="connsiteY86" fmla="*/ 537234 h 1038492"/>
                <a:gd name="connsiteX87" fmla="*/ 554898 w 2885460"/>
                <a:gd name="connsiteY87" fmla="*/ 495587 h 1038492"/>
                <a:gd name="connsiteX88" fmla="*/ 583469 w 2885460"/>
                <a:gd name="connsiteY88" fmla="*/ 425650 h 1038492"/>
                <a:gd name="connsiteX89" fmla="*/ 607002 w 2885460"/>
                <a:gd name="connsiteY89" fmla="*/ 319751 h 1038492"/>
                <a:gd name="connsiteX90" fmla="*/ 609365 w 2885460"/>
                <a:gd name="connsiteY90" fmla="*/ 220589 h 1038492"/>
                <a:gd name="connsiteX91" fmla="*/ 646760 w 2885460"/>
                <a:gd name="connsiteY91" fmla="*/ 181920 h 1038492"/>
                <a:gd name="connsiteX92" fmla="*/ 646755 w 2885460"/>
                <a:gd name="connsiteY92" fmla="*/ 338072 h 1038492"/>
                <a:gd name="connsiteX93" fmla="*/ 1616271 w 2885460"/>
                <a:gd name="connsiteY93" fmla="*/ 704968 h 1038492"/>
                <a:gd name="connsiteX94" fmla="*/ 1544734 w 2885460"/>
                <a:gd name="connsiteY94" fmla="*/ 603368 h 1038492"/>
                <a:gd name="connsiteX95" fmla="*/ 1484492 w 2885460"/>
                <a:gd name="connsiteY95" fmla="*/ 420864 h 1038492"/>
                <a:gd name="connsiteX96" fmla="*/ 1475079 w 2885460"/>
                <a:gd name="connsiteY96" fmla="*/ 309857 h 1038492"/>
                <a:gd name="connsiteX97" fmla="*/ 1539086 w 2885460"/>
                <a:gd name="connsiteY97" fmla="*/ 347487 h 1038492"/>
                <a:gd name="connsiteX98" fmla="*/ 1574854 w 2885460"/>
                <a:gd name="connsiteY98" fmla="*/ 499887 h 1038492"/>
                <a:gd name="connsiteX99" fmla="*/ 1636978 w 2885460"/>
                <a:gd name="connsiteY99" fmla="*/ 646642 h 1038492"/>
                <a:gd name="connsiteX100" fmla="*/ 1616271 w 2885460"/>
                <a:gd name="connsiteY100" fmla="*/ 704968 h 103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885460" h="1038492">
                  <a:moveTo>
                    <a:pt x="2854994" y="274109"/>
                  </a:moveTo>
                  <a:cubicBezTo>
                    <a:pt x="2809813" y="221427"/>
                    <a:pt x="2689329" y="136760"/>
                    <a:pt x="2644148" y="119827"/>
                  </a:cubicBezTo>
                  <a:cubicBezTo>
                    <a:pt x="2598966" y="102894"/>
                    <a:pt x="2551902" y="78435"/>
                    <a:pt x="2518017" y="117945"/>
                  </a:cubicBezTo>
                  <a:cubicBezTo>
                    <a:pt x="2484130" y="157457"/>
                    <a:pt x="2459657" y="213901"/>
                    <a:pt x="2455892" y="129235"/>
                  </a:cubicBezTo>
                  <a:cubicBezTo>
                    <a:pt x="2452127" y="44568"/>
                    <a:pt x="2384355" y="38924"/>
                    <a:pt x="2320347" y="18227"/>
                  </a:cubicBezTo>
                  <a:cubicBezTo>
                    <a:pt x="2256341" y="-2469"/>
                    <a:pt x="2167860" y="-9995"/>
                    <a:pt x="2128327" y="18227"/>
                  </a:cubicBezTo>
                  <a:cubicBezTo>
                    <a:pt x="2088793" y="46450"/>
                    <a:pt x="2090676" y="85960"/>
                    <a:pt x="2165978" y="157457"/>
                  </a:cubicBezTo>
                  <a:cubicBezTo>
                    <a:pt x="2241280" y="228953"/>
                    <a:pt x="2295874" y="347486"/>
                    <a:pt x="2305287" y="388879"/>
                  </a:cubicBezTo>
                  <a:cubicBezTo>
                    <a:pt x="2314700" y="430271"/>
                    <a:pt x="2318464" y="505531"/>
                    <a:pt x="2307170" y="473545"/>
                  </a:cubicBezTo>
                  <a:cubicBezTo>
                    <a:pt x="2295874" y="441560"/>
                    <a:pt x="2284579" y="358776"/>
                    <a:pt x="2241280" y="291042"/>
                  </a:cubicBezTo>
                  <a:cubicBezTo>
                    <a:pt x="2197982" y="223309"/>
                    <a:pt x="2058672" y="91605"/>
                    <a:pt x="2002196" y="70909"/>
                  </a:cubicBezTo>
                  <a:cubicBezTo>
                    <a:pt x="1945719" y="50212"/>
                    <a:pt x="1815822" y="16345"/>
                    <a:pt x="1778171" y="65264"/>
                  </a:cubicBezTo>
                  <a:cubicBezTo>
                    <a:pt x="1740520" y="114183"/>
                    <a:pt x="1700986" y="215783"/>
                    <a:pt x="1795114" y="317383"/>
                  </a:cubicBezTo>
                  <a:cubicBezTo>
                    <a:pt x="1889242" y="418983"/>
                    <a:pt x="1925011" y="458493"/>
                    <a:pt x="1940071" y="471664"/>
                  </a:cubicBezTo>
                  <a:cubicBezTo>
                    <a:pt x="1955131" y="484835"/>
                    <a:pt x="2021021" y="558853"/>
                    <a:pt x="1941953" y="519022"/>
                  </a:cubicBezTo>
                  <a:cubicBezTo>
                    <a:pt x="1862886" y="479190"/>
                    <a:pt x="1780054" y="392642"/>
                    <a:pt x="1753697" y="324909"/>
                  </a:cubicBezTo>
                  <a:cubicBezTo>
                    <a:pt x="1727343" y="257176"/>
                    <a:pt x="1719812" y="134878"/>
                    <a:pt x="1636979" y="106657"/>
                  </a:cubicBezTo>
                  <a:cubicBezTo>
                    <a:pt x="1554147" y="78435"/>
                    <a:pt x="1431780" y="48331"/>
                    <a:pt x="1352713" y="153694"/>
                  </a:cubicBezTo>
                  <a:cubicBezTo>
                    <a:pt x="1273645" y="259056"/>
                    <a:pt x="1320710" y="371945"/>
                    <a:pt x="1338594" y="430271"/>
                  </a:cubicBezTo>
                  <a:cubicBezTo>
                    <a:pt x="1356478" y="488598"/>
                    <a:pt x="1350830" y="522464"/>
                    <a:pt x="1311296" y="560094"/>
                  </a:cubicBezTo>
                  <a:cubicBezTo>
                    <a:pt x="1271763" y="597724"/>
                    <a:pt x="1228464" y="631590"/>
                    <a:pt x="1271763" y="535635"/>
                  </a:cubicBezTo>
                  <a:cubicBezTo>
                    <a:pt x="1315062" y="439679"/>
                    <a:pt x="1298119" y="402050"/>
                    <a:pt x="1294354" y="330553"/>
                  </a:cubicBezTo>
                  <a:cubicBezTo>
                    <a:pt x="1290589" y="259057"/>
                    <a:pt x="1316944" y="132998"/>
                    <a:pt x="1205873" y="117945"/>
                  </a:cubicBezTo>
                  <a:cubicBezTo>
                    <a:pt x="1094803" y="102894"/>
                    <a:pt x="1006322" y="99131"/>
                    <a:pt x="959258" y="108538"/>
                  </a:cubicBezTo>
                  <a:cubicBezTo>
                    <a:pt x="892954" y="126018"/>
                    <a:pt x="849108" y="188962"/>
                    <a:pt x="855718" y="257176"/>
                  </a:cubicBezTo>
                  <a:cubicBezTo>
                    <a:pt x="861365" y="343724"/>
                    <a:pt x="900899" y="471664"/>
                    <a:pt x="910312" y="565738"/>
                  </a:cubicBezTo>
                  <a:cubicBezTo>
                    <a:pt x="919724" y="659812"/>
                    <a:pt x="904664" y="738835"/>
                    <a:pt x="859483" y="780227"/>
                  </a:cubicBezTo>
                  <a:cubicBezTo>
                    <a:pt x="814301" y="821619"/>
                    <a:pt x="748412" y="857367"/>
                    <a:pt x="808654" y="778345"/>
                  </a:cubicBezTo>
                  <a:cubicBezTo>
                    <a:pt x="868895" y="699324"/>
                    <a:pt x="900899" y="684271"/>
                    <a:pt x="867013" y="541279"/>
                  </a:cubicBezTo>
                  <a:cubicBezTo>
                    <a:pt x="833127" y="398286"/>
                    <a:pt x="825597" y="283516"/>
                    <a:pt x="814301" y="236479"/>
                  </a:cubicBezTo>
                  <a:cubicBezTo>
                    <a:pt x="803006" y="189442"/>
                    <a:pt x="761590" y="87842"/>
                    <a:pt x="658049" y="61501"/>
                  </a:cubicBezTo>
                  <a:cubicBezTo>
                    <a:pt x="554508" y="35160"/>
                    <a:pt x="471676" y="53976"/>
                    <a:pt x="449085" y="91605"/>
                  </a:cubicBezTo>
                  <a:cubicBezTo>
                    <a:pt x="426495" y="129235"/>
                    <a:pt x="415199" y="193205"/>
                    <a:pt x="418965" y="292924"/>
                  </a:cubicBezTo>
                  <a:cubicBezTo>
                    <a:pt x="422729" y="392642"/>
                    <a:pt x="437790" y="518702"/>
                    <a:pt x="392608" y="507412"/>
                  </a:cubicBezTo>
                  <a:cubicBezTo>
                    <a:pt x="347427" y="496124"/>
                    <a:pt x="409551" y="287279"/>
                    <a:pt x="400139" y="242124"/>
                  </a:cubicBezTo>
                  <a:cubicBezTo>
                    <a:pt x="390726" y="196968"/>
                    <a:pt x="405786" y="101012"/>
                    <a:pt x="270242" y="104776"/>
                  </a:cubicBezTo>
                  <a:cubicBezTo>
                    <a:pt x="236317" y="105717"/>
                    <a:pt x="110225" y="146168"/>
                    <a:pt x="70691" y="210138"/>
                  </a:cubicBezTo>
                  <a:cubicBezTo>
                    <a:pt x="31157" y="274109"/>
                    <a:pt x="-32850" y="386998"/>
                    <a:pt x="19862" y="443442"/>
                  </a:cubicBezTo>
                  <a:cubicBezTo>
                    <a:pt x="72574" y="499886"/>
                    <a:pt x="100812" y="507412"/>
                    <a:pt x="127167" y="490479"/>
                  </a:cubicBezTo>
                  <a:cubicBezTo>
                    <a:pt x="153524" y="473545"/>
                    <a:pt x="174232" y="409576"/>
                    <a:pt x="204353" y="368183"/>
                  </a:cubicBezTo>
                  <a:cubicBezTo>
                    <a:pt x="234473" y="326790"/>
                    <a:pt x="266477" y="292924"/>
                    <a:pt x="277772" y="315502"/>
                  </a:cubicBezTo>
                  <a:cubicBezTo>
                    <a:pt x="289068" y="338079"/>
                    <a:pt x="210000" y="385116"/>
                    <a:pt x="202470" y="417102"/>
                  </a:cubicBezTo>
                  <a:cubicBezTo>
                    <a:pt x="194940" y="449086"/>
                    <a:pt x="221295" y="449086"/>
                    <a:pt x="179880" y="481071"/>
                  </a:cubicBezTo>
                  <a:cubicBezTo>
                    <a:pt x="138463" y="513057"/>
                    <a:pt x="51865" y="528109"/>
                    <a:pt x="81986" y="614657"/>
                  </a:cubicBezTo>
                  <a:cubicBezTo>
                    <a:pt x="112107" y="701205"/>
                    <a:pt x="199646" y="785871"/>
                    <a:pt x="250005" y="800924"/>
                  </a:cubicBezTo>
                  <a:cubicBezTo>
                    <a:pt x="300363" y="815976"/>
                    <a:pt x="326719" y="814094"/>
                    <a:pt x="439672" y="725664"/>
                  </a:cubicBezTo>
                  <a:cubicBezTo>
                    <a:pt x="552626" y="637233"/>
                    <a:pt x="610985" y="640998"/>
                    <a:pt x="650518" y="631590"/>
                  </a:cubicBezTo>
                  <a:cubicBezTo>
                    <a:pt x="690053" y="622182"/>
                    <a:pt x="780415" y="616538"/>
                    <a:pt x="710761" y="654167"/>
                  </a:cubicBezTo>
                  <a:cubicBezTo>
                    <a:pt x="641106" y="691798"/>
                    <a:pt x="624163" y="701205"/>
                    <a:pt x="541330" y="714375"/>
                  </a:cubicBezTo>
                  <a:cubicBezTo>
                    <a:pt x="458498" y="727545"/>
                    <a:pt x="379430" y="808449"/>
                    <a:pt x="377548" y="834789"/>
                  </a:cubicBezTo>
                  <a:cubicBezTo>
                    <a:pt x="375666" y="861130"/>
                    <a:pt x="292833" y="987189"/>
                    <a:pt x="577099" y="1017294"/>
                  </a:cubicBezTo>
                  <a:cubicBezTo>
                    <a:pt x="861365" y="1047398"/>
                    <a:pt x="900899" y="1054923"/>
                    <a:pt x="972436" y="972137"/>
                  </a:cubicBezTo>
                  <a:cubicBezTo>
                    <a:pt x="1043974" y="889353"/>
                    <a:pt x="1066564" y="727545"/>
                    <a:pt x="1064681" y="614657"/>
                  </a:cubicBezTo>
                  <a:cubicBezTo>
                    <a:pt x="1062799" y="501767"/>
                    <a:pt x="1042091" y="349367"/>
                    <a:pt x="1100450" y="362538"/>
                  </a:cubicBezTo>
                  <a:cubicBezTo>
                    <a:pt x="1158809" y="375708"/>
                    <a:pt x="1130571" y="481349"/>
                    <a:pt x="1117393" y="571521"/>
                  </a:cubicBezTo>
                  <a:cubicBezTo>
                    <a:pt x="1104215" y="661693"/>
                    <a:pt x="1049621" y="829145"/>
                    <a:pt x="1042090" y="881827"/>
                  </a:cubicBezTo>
                  <a:cubicBezTo>
                    <a:pt x="1034560" y="934508"/>
                    <a:pt x="1013852" y="1004124"/>
                    <a:pt x="1096685" y="1028582"/>
                  </a:cubicBezTo>
                  <a:cubicBezTo>
                    <a:pt x="1179517" y="1053041"/>
                    <a:pt x="1190813" y="990953"/>
                    <a:pt x="1275527" y="989071"/>
                  </a:cubicBezTo>
                  <a:cubicBezTo>
                    <a:pt x="1360242" y="987189"/>
                    <a:pt x="1458136" y="987189"/>
                    <a:pt x="1458136" y="934508"/>
                  </a:cubicBezTo>
                  <a:cubicBezTo>
                    <a:pt x="1458136" y="881827"/>
                    <a:pt x="1433662" y="797160"/>
                    <a:pt x="1412954" y="767057"/>
                  </a:cubicBezTo>
                  <a:cubicBezTo>
                    <a:pt x="1392246" y="736953"/>
                    <a:pt x="1409189" y="703086"/>
                    <a:pt x="1420484" y="703086"/>
                  </a:cubicBezTo>
                  <a:cubicBezTo>
                    <a:pt x="1431780" y="703086"/>
                    <a:pt x="1444958" y="716257"/>
                    <a:pt x="1458135" y="795279"/>
                  </a:cubicBezTo>
                  <a:cubicBezTo>
                    <a:pt x="1471313" y="874302"/>
                    <a:pt x="1492021" y="964612"/>
                    <a:pt x="1674629" y="925102"/>
                  </a:cubicBezTo>
                  <a:cubicBezTo>
                    <a:pt x="1857238" y="885589"/>
                    <a:pt x="1891123" y="883708"/>
                    <a:pt x="1876063" y="785871"/>
                  </a:cubicBezTo>
                  <a:cubicBezTo>
                    <a:pt x="1861003" y="688034"/>
                    <a:pt x="1787584" y="640998"/>
                    <a:pt x="1772523" y="627827"/>
                  </a:cubicBezTo>
                  <a:cubicBezTo>
                    <a:pt x="1757463" y="614657"/>
                    <a:pt x="1721694" y="558212"/>
                    <a:pt x="1780054" y="582671"/>
                  </a:cubicBezTo>
                  <a:cubicBezTo>
                    <a:pt x="1838413" y="607130"/>
                    <a:pt x="1871124" y="648524"/>
                    <a:pt x="1879242" y="699324"/>
                  </a:cubicBezTo>
                  <a:cubicBezTo>
                    <a:pt x="1887360" y="750124"/>
                    <a:pt x="1898654" y="847960"/>
                    <a:pt x="1915598" y="874302"/>
                  </a:cubicBezTo>
                  <a:cubicBezTo>
                    <a:pt x="1932540" y="900641"/>
                    <a:pt x="1943836" y="962731"/>
                    <a:pt x="2066202" y="947679"/>
                  </a:cubicBezTo>
                  <a:cubicBezTo>
                    <a:pt x="2188568" y="932627"/>
                    <a:pt x="2235632" y="919457"/>
                    <a:pt x="2218689" y="810331"/>
                  </a:cubicBezTo>
                  <a:cubicBezTo>
                    <a:pt x="2201746" y="701205"/>
                    <a:pt x="2175390" y="616816"/>
                    <a:pt x="2169743" y="571522"/>
                  </a:cubicBezTo>
                  <a:cubicBezTo>
                    <a:pt x="2164095" y="526227"/>
                    <a:pt x="2126444" y="434035"/>
                    <a:pt x="2103853" y="411457"/>
                  </a:cubicBezTo>
                  <a:cubicBezTo>
                    <a:pt x="2081262" y="388879"/>
                    <a:pt x="2030433" y="315502"/>
                    <a:pt x="2062437" y="323027"/>
                  </a:cubicBezTo>
                  <a:cubicBezTo>
                    <a:pt x="2094440" y="330553"/>
                    <a:pt x="2137739" y="355012"/>
                    <a:pt x="2165977" y="449086"/>
                  </a:cubicBezTo>
                  <a:cubicBezTo>
                    <a:pt x="2194216" y="543160"/>
                    <a:pt x="2201746" y="723783"/>
                    <a:pt x="2241279" y="782109"/>
                  </a:cubicBezTo>
                  <a:cubicBezTo>
                    <a:pt x="2280814" y="840435"/>
                    <a:pt x="2365529" y="926983"/>
                    <a:pt x="2502956" y="823502"/>
                  </a:cubicBezTo>
                  <a:cubicBezTo>
                    <a:pt x="2640382" y="720019"/>
                    <a:pt x="2632852" y="706850"/>
                    <a:pt x="2644147" y="672983"/>
                  </a:cubicBezTo>
                  <a:cubicBezTo>
                    <a:pt x="2659207" y="617154"/>
                    <a:pt x="2639149" y="557754"/>
                    <a:pt x="2593318" y="522464"/>
                  </a:cubicBezTo>
                  <a:cubicBezTo>
                    <a:pt x="2534959" y="479190"/>
                    <a:pt x="2484130" y="428390"/>
                    <a:pt x="2455891" y="413338"/>
                  </a:cubicBezTo>
                  <a:cubicBezTo>
                    <a:pt x="2427653" y="398286"/>
                    <a:pt x="2408828" y="334316"/>
                    <a:pt x="2463422" y="371945"/>
                  </a:cubicBezTo>
                  <a:cubicBezTo>
                    <a:pt x="2518016" y="409576"/>
                    <a:pt x="2578258" y="481071"/>
                    <a:pt x="2614026" y="518702"/>
                  </a:cubicBezTo>
                  <a:cubicBezTo>
                    <a:pt x="2649795" y="556331"/>
                    <a:pt x="2738275" y="654168"/>
                    <a:pt x="2819225" y="554450"/>
                  </a:cubicBezTo>
                  <a:cubicBezTo>
                    <a:pt x="2900175" y="454731"/>
                    <a:pt x="2900175" y="326790"/>
                    <a:pt x="2854994" y="274109"/>
                  </a:cubicBezTo>
                  <a:close/>
                  <a:moveTo>
                    <a:pt x="646755" y="338072"/>
                  </a:moveTo>
                  <a:cubicBezTo>
                    <a:pt x="638968" y="376911"/>
                    <a:pt x="627368" y="414888"/>
                    <a:pt x="612124" y="451452"/>
                  </a:cubicBezTo>
                  <a:cubicBezTo>
                    <a:pt x="603870" y="470814"/>
                    <a:pt x="594401" y="489636"/>
                    <a:pt x="583774" y="507806"/>
                  </a:cubicBezTo>
                  <a:cubicBezTo>
                    <a:pt x="580721" y="513025"/>
                    <a:pt x="552567" y="560358"/>
                    <a:pt x="551070" y="537234"/>
                  </a:cubicBezTo>
                  <a:cubicBezTo>
                    <a:pt x="550211" y="523238"/>
                    <a:pt x="551502" y="509193"/>
                    <a:pt x="554898" y="495587"/>
                  </a:cubicBezTo>
                  <a:cubicBezTo>
                    <a:pt x="562633" y="471584"/>
                    <a:pt x="572185" y="448205"/>
                    <a:pt x="583469" y="425650"/>
                  </a:cubicBezTo>
                  <a:cubicBezTo>
                    <a:pt x="597528" y="392022"/>
                    <a:pt x="605497" y="356165"/>
                    <a:pt x="607002" y="319751"/>
                  </a:cubicBezTo>
                  <a:cubicBezTo>
                    <a:pt x="608418" y="285910"/>
                    <a:pt x="602335" y="254255"/>
                    <a:pt x="609365" y="220589"/>
                  </a:cubicBezTo>
                  <a:cubicBezTo>
                    <a:pt x="612840" y="203949"/>
                    <a:pt x="622519" y="167766"/>
                    <a:pt x="646760" y="181920"/>
                  </a:cubicBezTo>
                  <a:cubicBezTo>
                    <a:pt x="669340" y="195104"/>
                    <a:pt x="656633" y="290719"/>
                    <a:pt x="646755" y="338072"/>
                  </a:cubicBezTo>
                  <a:close/>
                  <a:moveTo>
                    <a:pt x="1616271" y="704968"/>
                  </a:moveTo>
                  <a:cubicBezTo>
                    <a:pt x="1584268" y="704968"/>
                    <a:pt x="1557911" y="657931"/>
                    <a:pt x="1544734" y="603368"/>
                  </a:cubicBezTo>
                  <a:cubicBezTo>
                    <a:pt x="1531557" y="548805"/>
                    <a:pt x="1525908" y="496124"/>
                    <a:pt x="1484492" y="420864"/>
                  </a:cubicBezTo>
                  <a:cubicBezTo>
                    <a:pt x="1443076" y="345605"/>
                    <a:pt x="1450606" y="326790"/>
                    <a:pt x="1475079" y="309857"/>
                  </a:cubicBezTo>
                  <a:cubicBezTo>
                    <a:pt x="1499552" y="292924"/>
                    <a:pt x="1518378" y="323028"/>
                    <a:pt x="1539086" y="347487"/>
                  </a:cubicBezTo>
                  <a:cubicBezTo>
                    <a:pt x="1559793" y="371945"/>
                    <a:pt x="1561676" y="418983"/>
                    <a:pt x="1574854" y="499887"/>
                  </a:cubicBezTo>
                  <a:cubicBezTo>
                    <a:pt x="1574854" y="499887"/>
                    <a:pt x="1569206" y="569502"/>
                    <a:pt x="1636978" y="646642"/>
                  </a:cubicBezTo>
                  <a:cubicBezTo>
                    <a:pt x="1704752" y="723784"/>
                    <a:pt x="1648275" y="704968"/>
                    <a:pt x="1616271" y="704968"/>
                  </a:cubicBezTo>
                  <a:close/>
                </a:path>
              </a:pathLst>
            </a:custGeom>
            <a:gradFill>
              <a:gsLst>
                <a:gs pos="69000">
                  <a:schemeClr val="accent3">
                    <a:lumMod val="20000"/>
                    <a:lumOff val="80000"/>
                  </a:schemeClr>
                </a:gs>
                <a:gs pos="0">
                  <a:schemeClr val="accent3">
                    <a:lumMod val="40000"/>
                    <a:lumOff val="60000"/>
                  </a:schemeClr>
                </a:gs>
              </a:gsLst>
              <a:path path="shape">
                <a:fillToRect l="50000" t="50000" r="50000" b="50000"/>
              </a:path>
            </a:gradFill>
            <a:ln w="12707" cap="flat">
              <a:solidFill>
                <a:schemeClr val="accent3">
                  <a:lumMod val="60000"/>
                  <a:lumOff val="40000"/>
                </a:schemeClr>
              </a:solidFill>
              <a:prstDash val="solid"/>
              <a:miter/>
            </a:ln>
          </p:spPr>
          <p:txBody>
            <a:bodyPr rtlCol="0" anchor="ctr"/>
            <a:lstStyle/>
            <a:p>
              <a:endParaRPr lang="en-US" dirty="0"/>
            </a:p>
          </p:txBody>
        </p:sp>
        <p:sp>
          <p:nvSpPr>
            <p:cNvPr id="176" name="Rectangle: Rounded Corners 175">
              <a:extLst>
                <a:ext uri="{FF2B5EF4-FFF2-40B4-BE49-F238E27FC236}">
                  <a16:creationId xmlns:a16="http://schemas.microsoft.com/office/drawing/2014/main" id="{6A87584F-FE90-8A62-804E-549D154D4497}"/>
                </a:ext>
              </a:extLst>
            </p:cNvPr>
            <p:cNvSpPr/>
            <p:nvPr/>
          </p:nvSpPr>
          <p:spPr>
            <a:xfrm>
              <a:off x="8817666" y="1697724"/>
              <a:ext cx="1122551" cy="3375547"/>
            </a:xfrm>
            <a:prstGeom prst="roundRect">
              <a:avLst>
                <a:gd name="adj" fmla="val 1231"/>
              </a:avLst>
            </a:prstGeom>
            <a:solidFill>
              <a:srgbClr val="E6E6E6"/>
            </a:solid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8" name="TextBox 177">
              <a:extLst>
                <a:ext uri="{FF2B5EF4-FFF2-40B4-BE49-F238E27FC236}">
                  <a16:creationId xmlns:a16="http://schemas.microsoft.com/office/drawing/2014/main" id="{573B855D-12E8-CC0D-C485-FD79316ABC9A}"/>
                </a:ext>
              </a:extLst>
            </p:cNvPr>
            <p:cNvSpPr txBox="1"/>
            <p:nvPr/>
          </p:nvSpPr>
          <p:spPr>
            <a:xfrm>
              <a:off x="4773218" y="1362548"/>
              <a:ext cx="1560446" cy="261610"/>
            </a:xfrm>
            <a:prstGeom prst="rect">
              <a:avLst/>
            </a:prstGeom>
            <a:noFill/>
          </p:spPr>
          <p:txBody>
            <a:bodyPr wrap="square" rtlCol="0" anchor="b">
              <a:spAutoFit/>
            </a:bodyPr>
            <a:lstStyle/>
            <a:p>
              <a:pPr algn="ctr"/>
              <a:r>
                <a:rPr lang="en-US" sz="1100" b="1" dirty="0"/>
                <a:t>Cholesterol</a:t>
              </a:r>
            </a:p>
          </p:txBody>
        </p:sp>
        <p:sp>
          <p:nvSpPr>
            <p:cNvPr id="180" name="Freeform: Shape 179">
              <a:extLst>
                <a:ext uri="{FF2B5EF4-FFF2-40B4-BE49-F238E27FC236}">
                  <a16:creationId xmlns:a16="http://schemas.microsoft.com/office/drawing/2014/main" id="{2C11AFD9-2878-4401-60DB-C528A23427CC}"/>
                </a:ext>
              </a:extLst>
            </p:cNvPr>
            <p:cNvSpPr/>
            <p:nvPr/>
          </p:nvSpPr>
          <p:spPr>
            <a:xfrm rot="19824930" flipH="1">
              <a:off x="3588427" y="6116454"/>
              <a:ext cx="470778" cy="358926"/>
            </a:xfrm>
            <a:custGeom>
              <a:avLst/>
              <a:gdLst>
                <a:gd name="connsiteX0" fmla="*/ 30480 w 39946"/>
                <a:gd name="connsiteY0" fmla="*/ 0 h 274320"/>
                <a:gd name="connsiteX1" fmla="*/ 38100 w 39946"/>
                <a:gd name="connsiteY1" fmla="*/ 167640 h 274320"/>
                <a:gd name="connsiteX2" fmla="*/ 0 w 39946"/>
                <a:gd name="connsiteY2" fmla="*/ 274320 h 274320"/>
              </a:gdLst>
              <a:ahLst/>
              <a:cxnLst>
                <a:cxn ang="0">
                  <a:pos x="connsiteX0" y="connsiteY0"/>
                </a:cxn>
                <a:cxn ang="0">
                  <a:pos x="connsiteX1" y="connsiteY1"/>
                </a:cxn>
                <a:cxn ang="0">
                  <a:pos x="connsiteX2" y="connsiteY2"/>
                </a:cxn>
              </a:cxnLst>
              <a:rect l="l" t="t" r="r" b="b"/>
              <a:pathLst>
                <a:path w="39946" h="274320">
                  <a:moveTo>
                    <a:pt x="30480" y="0"/>
                  </a:moveTo>
                  <a:cubicBezTo>
                    <a:pt x="36830" y="60960"/>
                    <a:pt x="43180" y="121920"/>
                    <a:pt x="38100" y="167640"/>
                  </a:cubicBezTo>
                  <a:cubicBezTo>
                    <a:pt x="33020" y="213360"/>
                    <a:pt x="16510" y="243840"/>
                    <a:pt x="0" y="274320"/>
                  </a:cubicBezTo>
                </a:path>
              </a:pathLst>
            </a:custGeom>
            <a:noFill/>
            <a:ln w="38100">
              <a:solidFill>
                <a:schemeClr val="accent1">
                  <a:lumMod val="60000"/>
                  <a:lumOff val="4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1" name="Freeform: Shape 180">
              <a:extLst>
                <a:ext uri="{FF2B5EF4-FFF2-40B4-BE49-F238E27FC236}">
                  <a16:creationId xmlns:a16="http://schemas.microsoft.com/office/drawing/2014/main" id="{75A0B01C-C685-8BC0-AB0B-402193D26DB9}"/>
                </a:ext>
              </a:extLst>
            </p:cNvPr>
            <p:cNvSpPr/>
            <p:nvPr/>
          </p:nvSpPr>
          <p:spPr>
            <a:xfrm flipH="1">
              <a:off x="6096000" y="5880189"/>
              <a:ext cx="740582" cy="497783"/>
            </a:xfrm>
            <a:custGeom>
              <a:avLst/>
              <a:gdLst>
                <a:gd name="connsiteX0" fmla="*/ 0 w 1874520"/>
                <a:gd name="connsiteY0" fmla="*/ 0 h 289560"/>
                <a:gd name="connsiteX1" fmla="*/ 320040 w 1874520"/>
                <a:gd name="connsiteY1" fmla="*/ 167640 h 289560"/>
                <a:gd name="connsiteX2" fmla="*/ 1874520 w 1874520"/>
                <a:gd name="connsiteY2" fmla="*/ 289560 h 289560"/>
                <a:gd name="connsiteX0" fmla="*/ 98 w 1874618"/>
                <a:gd name="connsiteY0" fmla="*/ 0 h 289560"/>
                <a:gd name="connsiteX1" fmla="*/ 273898 w 1874618"/>
                <a:gd name="connsiteY1" fmla="*/ 197976 h 289560"/>
                <a:gd name="connsiteX2" fmla="*/ 1874618 w 1874618"/>
                <a:gd name="connsiteY2" fmla="*/ 289560 h 289560"/>
              </a:gdLst>
              <a:ahLst/>
              <a:cxnLst>
                <a:cxn ang="0">
                  <a:pos x="connsiteX0" y="connsiteY0"/>
                </a:cxn>
                <a:cxn ang="0">
                  <a:pos x="connsiteX1" y="connsiteY1"/>
                </a:cxn>
                <a:cxn ang="0">
                  <a:pos x="connsiteX2" y="connsiteY2"/>
                </a:cxn>
              </a:cxnLst>
              <a:rect l="l" t="t" r="r" b="b"/>
              <a:pathLst>
                <a:path w="1874618" h="289560">
                  <a:moveTo>
                    <a:pt x="98" y="0"/>
                  </a:moveTo>
                  <a:cubicBezTo>
                    <a:pt x="3908" y="59690"/>
                    <a:pt x="-38522" y="149716"/>
                    <a:pt x="273898" y="197976"/>
                  </a:cubicBezTo>
                  <a:cubicBezTo>
                    <a:pt x="586318" y="246236"/>
                    <a:pt x="1253588" y="252730"/>
                    <a:pt x="1874618" y="289560"/>
                  </a:cubicBezTo>
                </a:path>
              </a:pathLst>
            </a:custGeom>
            <a:noFill/>
            <a:ln w="38100">
              <a:solidFill>
                <a:schemeClr val="accent1">
                  <a:lumMod val="60000"/>
                  <a:lumOff val="4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 name="TextBox 181">
              <a:extLst>
                <a:ext uri="{FF2B5EF4-FFF2-40B4-BE49-F238E27FC236}">
                  <a16:creationId xmlns:a16="http://schemas.microsoft.com/office/drawing/2014/main" id="{BA644A6B-3C2F-237A-634F-373689A772BF}"/>
                </a:ext>
              </a:extLst>
            </p:cNvPr>
            <p:cNvSpPr txBox="1"/>
            <p:nvPr/>
          </p:nvSpPr>
          <p:spPr>
            <a:xfrm>
              <a:off x="7528514" y="6223819"/>
              <a:ext cx="1981220" cy="261610"/>
            </a:xfrm>
            <a:prstGeom prst="rect">
              <a:avLst/>
            </a:prstGeom>
            <a:noFill/>
          </p:spPr>
          <p:txBody>
            <a:bodyPr wrap="square" rtlCol="0">
              <a:spAutoFit/>
            </a:bodyPr>
            <a:lstStyle/>
            <a:p>
              <a:pPr algn="ctr"/>
              <a:r>
                <a:rPr lang="en-US" sz="1100" b="1" dirty="0">
                  <a:solidFill>
                    <a:srgbClr val="7030A0"/>
                  </a:solidFill>
                </a:rPr>
                <a:t>Cortisol receptor (GR)</a:t>
              </a:r>
            </a:p>
          </p:txBody>
        </p:sp>
        <p:sp>
          <p:nvSpPr>
            <p:cNvPr id="183" name="TextBox 182">
              <a:extLst>
                <a:ext uri="{FF2B5EF4-FFF2-40B4-BE49-F238E27FC236}">
                  <a16:creationId xmlns:a16="http://schemas.microsoft.com/office/drawing/2014/main" id="{6541F2AC-545F-AEEE-F224-980E6770A383}"/>
                </a:ext>
              </a:extLst>
            </p:cNvPr>
            <p:cNvSpPr txBox="1"/>
            <p:nvPr/>
          </p:nvSpPr>
          <p:spPr>
            <a:xfrm>
              <a:off x="3937214" y="6212290"/>
              <a:ext cx="2312544" cy="261610"/>
            </a:xfrm>
            <a:prstGeom prst="rect">
              <a:avLst/>
            </a:prstGeom>
            <a:noFill/>
          </p:spPr>
          <p:txBody>
            <a:bodyPr wrap="square" rtlCol="0">
              <a:spAutoFit/>
            </a:bodyPr>
            <a:lstStyle/>
            <a:p>
              <a:pPr algn="ctr"/>
              <a:r>
                <a:rPr lang="en-US" sz="1100" b="1" dirty="0"/>
                <a:t>Mineralocorticoid receptor</a:t>
              </a:r>
            </a:p>
          </p:txBody>
        </p:sp>
        <p:sp>
          <p:nvSpPr>
            <p:cNvPr id="184" name="TextBox 183">
              <a:extLst>
                <a:ext uri="{FF2B5EF4-FFF2-40B4-BE49-F238E27FC236}">
                  <a16:creationId xmlns:a16="http://schemas.microsoft.com/office/drawing/2014/main" id="{20DE8E02-0E17-DECC-8811-75BD5BD8F49B}"/>
                </a:ext>
              </a:extLst>
            </p:cNvPr>
            <p:cNvSpPr txBox="1"/>
            <p:nvPr/>
          </p:nvSpPr>
          <p:spPr>
            <a:xfrm>
              <a:off x="6561945" y="1283072"/>
              <a:ext cx="1812235" cy="430887"/>
            </a:xfrm>
            <a:prstGeom prst="rect">
              <a:avLst/>
            </a:prstGeom>
            <a:noFill/>
          </p:spPr>
          <p:txBody>
            <a:bodyPr wrap="square" rtlCol="0" anchor="b">
              <a:spAutoFit/>
            </a:bodyPr>
            <a:lstStyle/>
            <a:p>
              <a:pPr algn="r"/>
              <a:r>
                <a:rPr lang="en-US" sz="1100" b="1" i="1" dirty="0"/>
                <a:t>Zona fasciculata</a:t>
              </a:r>
              <a:endParaRPr lang="en-US" sz="1100" b="1" baseline="30000" dirty="0"/>
            </a:p>
            <a:p>
              <a:pPr algn="r"/>
              <a:r>
                <a:rPr lang="en-US" sz="1100" b="1" i="1" dirty="0"/>
                <a:t> </a:t>
              </a:r>
              <a:r>
                <a:rPr lang="en-US" sz="1100" b="1" dirty="0"/>
                <a:t>steroidogenic cells</a:t>
              </a:r>
              <a:endParaRPr lang="en-US" sz="1100" b="1" baseline="30000" dirty="0"/>
            </a:p>
          </p:txBody>
        </p:sp>
        <p:sp>
          <p:nvSpPr>
            <p:cNvPr id="185" name="TextBox 184">
              <a:extLst>
                <a:ext uri="{FF2B5EF4-FFF2-40B4-BE49-F238E27FC236}">
                  <a16:creationId xmlns:a16="http://schemas.microsoft.com/office/drawing/2014/main" id="{6C990CAF-575C-971E-0F60-A0FF3EDB005B}"/>
                </a:ext>
              </a:extLst>
            </p:cNvPr>
            <p:cNvSpPr txBox="1"/>
            <p:nvPr/>
          </p:nvSpPr>
          <p:spPr>
            <a:xfrm>
              <a:off x="2847202" y="1459701"/>
              <a:ext cx="1560446" cy="261610"/>
            </a:xfrm>
            <a:prstGeom prst="rect">
              <a:avLst/>
            </a:prstGeom>
            <a:noFill/>
          </p:spPr>
          <p:txBody>
            <a:bodyPr wrap="square" rtlCol="0" anchor="b">
              <a:spAutoFit/>
            </a:bodyPr>
            <a:lstStyle/>
            <a:p>
              <a:r>
                <a:rPr lang="en-US" sz="1100" b="1" i="1" dirty="0"/>
                <a:t>Zona glomerulosa</a:t>
              </a:r>
              <a:endParaRPr lang="en-US" sz="1100" b="1" baseline="30000" dirty="0"/>
            </a:p>
          </p:txBody>
        </p:sp>
        <p:cxnSp>
          <p:nvCxnSpPr>
            <p:cNvPr id="186" name="Straight Arrow Connector 185">
              <a:extLst>
                <a:ext uri="{FF2B5EF4-FFF2-40B4-BE49-F238E27FC236}">
                  <a16:creationId xmlns:a16="http://schemas.microsoft.com/office/drawing/2014/main" id="{429DF463-E501-28AE-E86C-5FC15C6F33AE}"/>
                </a:ext>
              </a:extLst>
            </p:cNvPr>
            <p:cNvCxnSpPr>
              <a:cxnSpLocks/>
            </p:cNvCxnSpPr>
            <p:nvPr/>
          </p:nvCxnSpPr>
          <p:spPr>
            <a:xfrm>
              <a:off x="5601095" y="1624509"/>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62A020BE-E40B-1B72-F563-9A826BF54523}"/>
                </a:ext>
              </a:extLst>
            </p:cNvPr>
            <p:cNvSpPr txBox="1"/>
            <p:nvPr/>
          </p:nvSpPr>
          <p:spPr>
            <a:xfrm>
              <a:off x="4835504" y="1843058"/>
              <a:ext cx="1560446" cy="261610"/>
            </a:xfrm>
            <a:prstGeom prst="rect">
              <a:avLst/>
            </a:prstGeom>
            <a:noFill/>
          </p:spPr>
          <p:txBody>
            <a:bodyPr wrap="square" rtlCol="0">
              <a:spAutoFit/>
            </a:bodyPr>
            <a:lstStyle/>
            <a:p>
              <a:pPr algn="ctr"/>
              <a:r>
                <a:rPr lang="en-US" sz="1100" b="1" dirty="0"/>
                <a:t>Cholesterol</a:t>
              </a:r>
            </a:p>
          </p:txBody>
        </p:sp>
        <p:sp>
          <p:nvSpPr>
            <p:cNvPr id="188" name="TextBox 187">
              <a:extLst>
                <a:ext uri="{FF2B5EF4-FFF2-40B4-BE49-F238E27FC236}">
                  <a16:creationId xmlns:a16="http://schemas.microsoft.com/office/drawing/2014/main" id="{759B7DE5-FCCA-0A04-FC9D-6DA95F381D97}"/>
                </a:ext>
              </a:extLst>
            </p:cNvPr>
            <p:cNvSpPr txBox="1"/>
            <p:nvPr/>
          </p:nvSpPr>
          <p:spPr>
            <a:xfrm>
              <a:off x="4835504" y="2280643"/>
              <a:ext cx="1560446" cy="261610"/>
            </a:xfrm>
            <a:prstGeom prst="rect">
              <a:avLst/>
            </a:prstGeom>
            <a:noFill/>
          </p:spPr>
          <p:txBody>
            <a:bodyPr wrap="square" rtlCol="0">
              <a:spAutoFit/>
            </a:bodyPr>
            <a:lstStyle/>
            <a:p>
              <a:pPr algn="ctr"/>
              <a:r>
                <a:rPr lang="en-US" sz="1100" b="1" dirty="0"/>
                <a:t>Pregnenolone</a:t>
              </a:r>
            </a:p>
          </p:txBody>
        </p:sp>
        <p:cxnSp>
          <p:nvCxnSpPr>
            <p:cNvPr id="189" name="Straight Arrow Connector 188">
              <a:extLst>
                <a:ext uri="{FF2B5EF4-FFF2-40B4-BE49-F238E27FC236}">
                  <a16:creationId xmlns:a16="http://schemas.microsoft.com/office/drawing/2014/main" id="{4BB5BE9C-88F3-95F4-BD2C-DC56134BCF63}"/>
                </a:ext>
              </a:extLst>
            </p:cNvPr>
            <p:cNvCxnSpPr>
              <a:cxnSpLocks/>
            </p:cNvCxnSpPr>
            <p:nvPr/>
          </p:nvCxnSpPr>
          <p:spPr>
            <a:xfrm>
              <a:off x="5603702" y="2077214"/>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96527E43-B8F4-E3D4-2B18-EE8DEF0C24B5}"/>
                </a:ext>
              </a:extLst>
            </p:cNvPr>
            <p:cNvSpPr txBox="1"/>
            <p:nvPr/>
          </p:nvSpPr>
          <p:spPr>
            <a:xfrm>
              <a:off x="4829219" y="2725379"/>
              <a:ext cx="1560446" cy="261610"/>
            </a:xfrm>
            <a:prstGeom prst="rect">
              <a:avLst/>
            </a:prstGeom>
            <a:noFill/>
          </p:spPr>
          <p:txBody>
            <a:bodyPr wrap="square" rtlCol="0">
              <a:spAutoFit/>
            </a:bodyPr>
            <a:lstStyle/>
            <a:p>
              <a:pPr algn="ctr"/>
              <a:r>
                <a:rPr lang="en-US" sz="1100" b="1" dirty="0"/>
                <a:t>Pregnenolone</a:t>
              </a:r>
            </a:p>
          </p:txBody>
        </p:sp>
        <p:cxnSp>
          <p:nvCxnSpPr>
            <p:cNvPr id="191" name="Straight Arrow Connector 190">
              <a:extLst>
                <a:ext uri="{FF2B5EF4-FFF2-40B4-BE49-F238E27FC236}">
                  <a16:creationId xmlns:a16="http://schemas.microsoft.com/office/drawing/2014/main" id="{772DBAB0-28D3-5564-ADB7-73D02A4AB40C}"/>
                </a:ext>
              </a:extLst>
            </p:cNvPr>
            <p:cNvCxnSpPr>
              <a:cxnSpLocks/>
            </p:cNvCxnSpPr>
            <p:nvPr/>
          </p:nvCxnSpPr>
          <p:spPr>
            <a:xfrm>
              <a:off x="5601095" y="2484709"/>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E3A910B1-FFC8-B364-D9DD-9EF82522823E}"/>
                </a:ext>
              </a:extLst>
            </p:cNvPr>
            <p:cNvSpPr txBox="1"/>
            <p:nvPr/>
          </p:nvSpPr>
          <p:spPr>
            <a:xfrm>
              <a:off x="6540773" y="3056195"/>
              <a:ext cx="2100603" cy="261610"/>
            </a:xfrm>
            <a:prstGeom prst="rect">
              <a:avLst/>
            </a:prstGeom>
            <a:noFill/>
          </p:spPr>
          <p:txBody>
            <a:bodyPr wrap="square" rtlCol="0">
              <a:spAutoFit/>
            </a:bodyPr>
            <a:lstStyle/>
            <a:p>
              <a:pPr algn="ctr"/>
              <a:r>
                <a:rPr lang="en-US" sz="1100" b="1" dirty="0"/>
                <a:t>17</a:t>
              </a:r>
              <a:r>
                <a:rPr lang="el-GR" sz="1100" b="1" dirty="0"/>
                <a:t>α</a:t>
              </a:r>
              <a:r>
                <a:rPr lang="en-US" sz="1100" b="1" dirty="0"/>
                <a:t>-OH-Pregnenolone</a:t>
              </a:r>
            </a:p>
          </p:txBody>
        </p:sp>
        <p:cxnSp>
          <p:nvCxnSpPr>
            <p:cNvPr id="193" name="Straight Arrow Connector 192">
              <a:extLst>
                <a:ext uri="{FF2B5EF4-FFF2-40B4-BE49-F238E27FC236}">
                  <a16:creationId xmlns:a16="http://schemas.microsoft.com/office/drawing/2014/main" id="{EA7F1BB4-06A6-57E4-2C4D-1EA5ACBCF964}"/>
                </a:ext>
              </a:extLst>
            </p:cNvPr>
            <p:cNvCxnSpPr>
              <a:cxnSpLocks/>
            </p:cNvCxnSpPr>
            <p:nvPr/>
          </p:nvCxnSpPr>
          <p:spPr>
            <a:xfrm>
              <a:off x="6138643" y="2880770"/>
              <a:ext cx="1116597" cy="170972"/>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1D34E301-6B25-614B-590B-43B8136D2ACC}"/>
                </a:ext>
              </a:extLst>
            </p:cNvPr>
            <p:cNvSpPr txBox="1"/>
            <p:nvPr/>
          </p:nvSpPr>
          <p:spPr>
            <a:xfrm>
              <a:off x="6540773" y="3467667"/>
              <a:ext cx="1964763" cy="261610"/>
            </a:xfrm>
            <a:prstGeom prst="rect">
              <a:avLst/>
            </a:prstGeom>
            <a:noFill/>
          </p:spPr>
          <p:txBody>
            <a:bodyPr wrap="square" rtlCol="0">
              <a:spAutoFit/>
            </a:bodyPr>
            <a:lstStyle/>
            <a:p>
              <a:pPr algn="ctr"/>
              <a:r>
                <a:rPr lang="en-US" sz="1100" b="1" dirty="0"/>
                <a:t>17</a:t>
              </a:r>
              <a:r>
                <a:rPr lang="el-GR" sz="1100" b="1" dirty="0"/>
                <a:t>α</a:t>
              </a:r>
              <a:r>
                <a:rPr lang="en-US" sz="1100" b="1" dirty="0"/>
                <a:t>-OH-Progesterone</a:t>
              </a:r>
            </a:p>
          </p:txBody>
        </p:sp>
        <p:sp>
          <p:nvSpPr>
            <p:cNvPr id="195" name="TextBox 194">
              <a:extLst>
                <a:ext uri="{FF2B5EF4-FFF2-40B4-BE49-F238E27FC236}">
                  <a16:creationId xmlns:a16="http://schemas.microsoft.com/office/drawing/2014/main" id="{5987BDC3-D353-828E-8B77-A46BDA6D221A}"/>
                </a:ext>
              </a:extLst>
            </p:cNvPr>
            <p:cNvSpPr txBox="1"/>
            <p:nvPr/>
          </p:nvSpPr>
          <p:spPr>
            <a:xfrm>
              <a:off x="6540773" y="3906142"/>
              <a:ext cx="1964763" cy="261610"/>
            </a:xfrm>
            <a:prstGeom prst="rect">
              <a:avLst/>
            </a:prstGeom>
            <a:noFill/>
          </p:spPr>
          <p:txBody>
            <a:bodyPr wrap="square" rtlCol="0">
              <a:spAutoFit/>
            </a:bodyPr>
            <a:lstStyle/>
            <a:p>
              <a:pPr algn="ctr"/>
              <a:r>
                <a:rPr lang="en-US" sz="1100" b="1" dirty="0"/>
                <a:t>11-Deoxycortisol</a:t>
              </a:r>
            </a:p>
          </p:txBody>
        </p:sp>
        <p:sp>
          <p:nvSpPr>
            <p:cNvPr id="196" name="TextBox 195">
              <a:extLst>
                <a:ext uri="{FF2B5EF4-FFF2-40B4-BE49-F238E27FC236}">
                  <a16:creationId xmlns:a16="http://schemas.microsoft.com/office/drawing/2014/main" id="{83283AF6-0BE7-9EDB-D15A-C462DC025E4D}"/>
                </a:ext>
              </a:extLst>
            </p:cNvPr>
            <p:cNvSpPr txBox="1"/>
            <p:nvPr/>
          </p:nvSpPr>
          <p:spPr>
            <a:xfrm>
              <a:off x="6540773" y="4343859"/>
              <a:ext cx="1964763" cy="261610"/>
            </a:xfrm>
            <a:prstGeom prst="rect">
              <a:avLst/>
            </a:prstGeom>
            <a:noFill/>
          </p:spPr>
          <p:txBody>
            <a:bodyPr wrap="square" rtlCol="0">
              <a:spAutoFit/>
            </a:bodyPr>
            <a:lstStyle/>
            <a:p>
              <a:pPr algn="ctr"/>
              <a:r>
                <a:rPr lang="en-US" sz="1100" b="1" dirty="0"/>
                <a:t>11-Deoxycortisol</a:t>
              </a:r>
            </a:p>
          </p:txBody>
        </p:sp>
        <p:sp>
          <p:nvSpPr>
            <p:cNvPr id="197" name="TextBox 196">
              <a:extLst>
                <a:ext uri="{FF2B5EF4-FFF2-40B4-BE49-F238E27FC236}">
                  <a16:creationId xmlns:a16="http://schemas.microsoft.com/office/drawing/2014/main" id="{CAAF007F-77FF-3BD0-F042-6D8F170D51A6}"/>
                </a:ext>
              </a:extLst>
            </p:cNvPr>
            <p:cNvSpPr txBox="1"/>
            <p:nvPr/>
          </p:nvSpPr>
          <p:spPr>
            <a:xfrm>
              <a:off x="6540773" y="4789534"/>
              <a:ext cx="1964763" cy="261610"/>
            </a:xfrm>
            <a:prstGeom prst="rect">
              <a:avLst/>
            </a:prstGeom>
            <a:noFill/>
          </p:spPr>
          <p:txBody>
            <a:bodyPr wrap="square" rtlCol="0">
              <a:spAutoFit/>
            </a:bodyPr>
            <a:lstStyle/>
            <a:p>
              <a:pPr algn="ctr"/>
              <a:r>
                <a:rPr lang="en-US" sz="1100" b="1" dirty="0">
                  <a:solidFill>
                    <a:schemeClr val="accent6"/>
                  </a:solidFill>
                </a:rPr>
                <a:t>CORTISOL</a:t>
              </a:r>
            </a:p>
          </p:txBody>
        </p:sp>
        <p:sp>
          <p:nvSpPr>
            <p:cNvPr id="198" name="TextBox 197">
              <a:extLst>
                <a:ext uri="{FF2B5EF4-FFF2-40B4-BE49-F238E27FC236}">
                  <a16:creationId xmlns:a16="http://schemas.microsoft.com/office/drawing/2014/main" id="{1BB8C323-FA61-52CB-B2D3-4E3C555C6353}"/>
                </a:ext>
              </a:extLst>
            </p:cNvPr>
            <p:cNvSpPr txBox="1"/>
            <p:nvPr/>
          </p:nvSpPr>
          <p:spPr>
            <a:xfrm>
              <a:off x="5785075" y="5484992"/>
              <a:ext cx="1027778" cy="430887"/>
            </a:xfrm>
            <a:prstGeom prst="rect">
              <a:avLst/>
            </a:prstGeom>
            <a:noFill/>
          </p:spPr>
          <p:txBody>
            <a:bodyPr wrap="square" rtlCol="0">
              <a:spAutoFit/>
            </a:bodyPr>
            <a:lstStyle/>
            <a:p>
              <a:pPr algn="ctr"/>
              <a:r>
                <a:rPr lang="en-US" sz="1100" b="1" dirty="0">
                  <a:solidFill>
                    <a:srgbClr val="E6AF00"/>
                  </a:solidFill>
                </a:rPr>
                <a:t>CORTISOL </a:t>
              </a:r>
            </a:p>
            <a:p>
              <a:pPr algn="ctr"/>
              <a:r>
                <a:rPr lang="en-US" sz="1100" b="1" dirty="0">
                  <a:solidFill>
                    <a:srgbClr val="E6AF00"/>
                  </a:solidFill>
                </a:rPr>
                <a:t>(active)</a:t>
              </a:r>
            </a:p>
          </p:txBody>
        </p:sp>
        <p:sp>
          <p:nvSpPr>
            <p:cNvPr id="199" name="TextBox 198">
              <a:extLst>
                <a:ext uri="{FF2B5EF4-FFF2-40B4-BE49-F238E27FC236}">
                  <a16:creationId xmlns:a16="http://schemas.microsoft.com/office/drawing/2014/main" id="{B476AD2A-A92F-3AC3-6470-AAC0C052F34E}"/>
                </a:ext>
              </a:extLst>
            </p:cNvPr>
            <p:cNvSpPr txBox="1"/>
            <p:nvPr/>
          </p:nvSpPr>
          <p:spPr>
            <a:xfrm>
              <a:off x="7229118" y="5495018"/>
              <a:ext cx="1964763" cy="430887"/>
            </a:xfrm>
            <a:prstGeom prst="rect">
              <a:avLst/>
            </a:prstGeom>
            <a:noFill/>
          </p:spPr>
          <p:txBody>
            <a:bodyPr wrap="square" rtlCol="0">
              <a:spAutoFit/>
            </a:bodyPr>
            <a:lstStyle/>
            <a:p>
              <a:pPr algn="ctr"/>
              <a:r>
                <a:rPr lang="en-US" sz="1100" b="1" dirty="0">
                  <a:solidFill>
                    <a:schemeClr val="bg2">
                      <a:lumMod val="50000"/>
                    </a:schemeClr>
                  </a:solidFill>
                </a:rPr>
                <a:t>Cortisone </a:t>
              </a:r>
              <a:br>
                <a:rPr lang="en-US" sz="1100" b="1" dirty="0">
                  <a:solidFill>
                    <a:schemeClr val="bg2">
                      <a:lumMod val="50000"/>
                    </a:schemeClr>
                  </a:solidFill>
                </a:rPr>
              </a:br>
              <a:r>
                <a:rPr lang="en-US" sz="1100" b="1" dirty="0">
                  <a:solidFill>
                    <a:schemeClr val="bg2">
                      <a:lumMod val="50000"/>
                    </a:schemeClr>
                  </a:solidFill>
                </a:rPr>
                <a:t>(inactive)</a:t>
              </a:r>
            </a:p>
          </p:txBody>
        </p:sp>
        <p:cxnSp>
          <p:nvCxnSpPr>
            <p:cNvPr id="200" name="Straight Arrow Connector 199">
              <a:extLst>
                <a:ext uri="{FF2B5EF4-FFF2-40B4-BE49-F238E27FC236}">
                  <a16:creationId xmlns:a16="http://schemas.microsoft.com/office/drawing/2014/main" id="{8D56A729-D5B7-EFD8-953E-92C9865BCC6C}"/>
                </a:ext>
              </a:extLst>
            </p:cNvPr>
            <p:cNvCxnSpPr>
              <a:cxnSpLocks/>
              <a:endCxn id="206" idx="0"/>
            </p:cNvCxnSpPr>
            <p:nvPr/>
          </p:nvCxnSpPr>
          <p:spPr>
            <a:xfrm flipH="1">
              <a:off x="3617191" y="2880770"/>
              <a:ext cx="1459634" cy="586164"/>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01" name="Straight Arrow Connector 200">
              <a:extLst>
                <a:ext uri="{FF2B5EF4-FFF2-40B4-BE49-F238E27FC236}">
                  <a16:creationId xmlns:a16="http://schemas.microsoft.com/office/drawing/2014/main" id="{8580C449-FF1D-FBAE-7F16-41BBDE606EF0}"/>
                </a:ext>
              </a:extLst>
            </p:cNvPr>
            <p:cNvCxnSpPr>
              <a:cxnSpLocks/>
            </p:cNvCxnSpPr>
            <p:nvPr/>
          </p:nvCxnSpPr>
          <p:spPr>
            <a:xfrm>
              <a:off x="7523154" y="3279705"/>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02" name="Straight Arrow Connector 201">
              <a:extLst>
                <a:ext uri="{FF2B5EF4-FFF2-40B4-BE49-F238E27FC236}">
                  <a16:creationId xmlns:a16="http://schemas.microsoft.com/office/drawing/2014/main" id="{F01B792A-2751-D59B-DDF8-A61F150BB1A9}"/>
                </a:ext>
              </a:extLst>
            </p:cNvPr>
            <p:cNvCxnSpPr>
              <a:cxnSpLocks/>
            </p:cNvCxnSpPr>
            <p:nvPr/>
          </p:nvCxnSpPr>
          <p:spPr>
            <a:xfrm>
              <a:off x="7523154" y="3729277"/>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03" name="Straight Arrow Connector 202">
              <a:extLst>
                <a:ext uri="{FF2B5EF4-FFF2-40B4-BE49-F238E27FC236}">
                  <a16:creationId xmlns:a16="http://schemas.microsoft.com/office/drawing/2014/main" id="{920A76F1-CC6A-990D-FB47-A9A50015BB71}"/>
                </a:ext>
              </a:extLst>
            </p:cNvPr>
            <p:cNvCxnSpPr>
              <a:cxnSpLocks/>
            </p:cNvCxnSpPr>
            <p:nvPr/>
          </p:nvCxnSpPr>
          <p:spPr>
            <a:xfrm>
              <a:off x="7523154" y="4156844"/>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Straight Arrow Connector 203">
              <a:extLst>
                <a:ext uri="{FF2B5EF4-FFF2-40B4-BE49-F238E27FC236}">
                  <a16:creationId xmlns:a16="http://schemas.microsoft.com/office/drawing/2014/main" id="{A4ACB362-CA1F-599E-3579-1F3C19FBAA72}"/>
                </a:ext>
              </a:extLst>
            </p:cNvPr>
            <p:cNvCxnSpPr>
              <a:cxnSpLocks/>
            </p:cNvCxnSpPr>
            <p:nvPr/>
          </p:nvCxnSpPr>
          <p:spPr>
            <a:xfrm>
              <a:off x="7523154" y="4586419"/>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05" name="Straight Arrow Connector 204">
              <a:extLst>
                <a:ext uri="{FF2B5EF4-FFF2-40B4-BE49-F238E27FC236}">
                  <a16:creationId xmlns:a16="http://schemas.microsoft.com/office/drawing/2014/main" id="{05327498-036A-4566-2194-0030973824B2}"/>
                </a:ext>
              </a:extLst>
            </p:cNvPr>
            <p:cNvCxnSpPr>
              <a:cxnSpLocks/>
            </p:cNvCxnSpPr>
            <p:nvPr/>
          </p:nvCxnSpPr>
          <p:spPr>
            <a:xfrm>
              <a:off x="7523154" y="5117470"/>
              <a:ext cx="0" cy="315882"/>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206" name="TextBox 205">
              <a:extLst>
                <a:ext uri="{FF2B5EF4-FFF2-40B4-BE49-F238E27FC236}">
                  <a16:creationId xmlns:a16="http://schemas.microsoft.com/office/drawing/2014/main" id="{F959273A-97AB-7782-4E5D-D6468346C5B7}"/>
                </a:ext>
              </a:extLst>
            </p:cNvPr>
            <p:cNvSpPr txBox="1"/>
            <p:nvPr/>
          </p:nvSpPr>
          <p:spPr>
            <a:xfrm>
              <a:off x="2634809" y="3466934"/>
              <a:ext cx="1964763" cy="261610"/>
            </a:xfrm>
            <a:prstGeom prst="rect">
              <a:avLst/>
            </a:prstGeom>
            <a:noFill/>
          </p:spPr>
          <p:txBody>
            <a:bodyPr wrap="square" rtlCol="0">
              <a:spAutoFit/>
            </a:bodyPr>
            <a:lstStyle/>
            <a:p>
              <a:pPr algn="ctr"/>
              <a:r>
                <a:rPr lang="en-US" sz="1100" b="1" dirty="0"/>
                <a:t>Progesterone</a:t>
              </a:r>
            </a:p>
          </p:txBody>
        </p:sp>
        <p:sp>
          <p:nvSpPr>
            <p:cNvPr id="207" name="TextBox 206">
              <a:extLst>
                <a:ext uri="{FF2B5EF4-FFF2-40B4-BE49-F238E27FC236}">
                  <a16:creationId xmlns:a16="http://schemas.microsoft.com/office/drawing/2014/main" id="{DCE2F11F-1626-F7F0-A70E-5B830F00680C}"/>
                </a:ext>
              </a:extLst>
            </p:cNvPr>
            <p:cNvSpPr txBox="1"/>
            <p:nvPr/>
          </p:nvSpPr>
          <p:spPr>
            <a:xfrm>
              <a:off x="2542890" y="3905409"/>
              <a:ext cx="2205501" cy="261610"/>
            </a:xfrm>
            <a:prstGeom prst="rect">
              <a:avLst/>
            </a:prstGeom>
            <a:noFill/>
          </p:spPr>
          <p:txBody>
            <a:bodyPr wrap="square" rtlCol="0">
              <a:spAutoFit/>
            </a:bodyPr>
            <a:lstStyle/>
            <a:p>
              <a:pPr algn="ctr"/>
              <a:r>
                <a:rPr lang="en-US" sz="1100" b="1" dirty="0"/>
                <a:t>11-Deoxycorticosterone</a:t>
              </a:r>
            </a:p>
          </p:txBody>
        </p:sp>
        <p:sp>
          <p:nvSpPr>
            <p:cNvPr id="208" name="TextBox 207">
              <a:extLst>
                <a:ext uri="{FF2B5EF4-FFF2-40B4-BE49-F238E27FC236}">
                  <a16:creationId xmlns:a16="http://schemas.microsoft.com/office/drawing/2014/main" id="{1C092066-19C1-4D36-8DE0-DF0DF6F0319C}"/>
                </a:ext>
              </a:extLst>
            </p:cNvPr>
            <p:cNvSpPr txBox="1"/>
            <p:nvPr/>
          </p:nvSpPr>
          <p:spPr>
            <a:xfrm>
              <a:off x="2570466" y="4343126"/>
              <a:ext cx="2175332" cy="261610"/>
            </a:xfrm>
            <a:prstGeom prst="rect">
              <a:avLst/>
            </a:prstGeom>
            <a:noFill/>
          </p:spPr>
          <p:txBody>
            <a:bodyPr wrap="square" rtlCol="0">
              <a:spAutoFit/>
            </a:bodyPr>
            <a:lstStyle/>
            <a:p>
              <a:pPr algn="ctr"/>
              <a:r>
                <a:rPr lang="en-US" sz="1100" b="1" dirty="0"/>
                <a:t>11-Deoxycorticosterone</a:t>
              </a:r>
            </a:p>
          </p:txBody>
        </p:sp>
        <p:sp>
          <p:nvSpPr>
            <p:cNvPr id="209" name="TextBox 208">
              <a:extLst>
                <a:ext uri="{FF2B5EF4-FFF2-40B4-BE49-F238E27FC236}">
                  <a16:creationId xmlns:a16="http://schemas.microsoft.com/office/drawing/2014/main" id="{1541A93C-B479-2DFD-7E5B-78AECB13D50A}"/>
                </a:ext>
              </a:extLst>
            </p:cNvPr>
            <p:cNvSpPr txBox="1"/>
            <p:nvPr/>
          </p:nvSpPr>
          <p:spPr>
            <a:xfrm>
              <a:off x="2634809" y="4811661"/>
              <a:ext cx="1964763" cy="261610"/>
            </a:xfrm>
            <a:prstGeom prst="rect">
              <a:avLst/>
            </a:prstGeom>
            <a:noFill/>
          </p:spPr>
          <p:txBody>
            <a:bodyPr wrap="square" rtlCol="0">
              <a:spAutoFit/>
            </a:bodyPr>
            <a:lstStyle/>
            <a:p>
              <a:pPr algn="ctr"/>
              <a:r>
                <a:rPr lang="en-US" sz="1100" b="1" dirty="0"/>
                <a:t>CORTICOSTERONE</a:t>
              </a:r>
            </a:p>
          </p:txBody>
        </p:sp>
        <p:sp>
          <p:nvSpPr>
            <p:cNvPr id="210" name="TextBox 209">
              <a:extLst>
                <a:ext uri="{FF2B5EF4-FFF2-40B4-BE49-F238E27FC236}">
                  <a16:creationId xmlns:a16="http://schemas.microsoft.com/office/drawing/2014/main" id="{41DF3041-C388-64BD-9DDD-33400768BAC5}"/>
                </a:ext>
              </a:extLst>
            </p:cNvPr>
            <p:cNvSpPr txBox="1"/>
            <p:nvPr/>
          </p:nvSpPr>
          <p:spPr>
            <a:xfrm>
              <a:off x="2634809" y="5383894"/>
              <a:ext cx="1964763" cy="261610"/>
            </a:xfrm>
            <a:prstGeom prst="rect">
              <a:avLst/>
            </a:prstGeom>
            <a:noFill/>
          </p:spPr>
          <p:txBody>
            <a:bodyPr wrap="square" rtlCol="0">
              <a:spAutoFit/>
            </a:bodyPr>
            <a:lstStyle/>
            <a:p>
              <a:pPr algn="ctr"/>
              <a:r>
                <a:rPr lang="en-US" sz="1100" b="1" dirty="0"/>
                <a:t>18OH-Corticosterone</a:t>
              </a:r>
            </a:p>
          </p:txBody>
        </p:sp>
        <p:sp>
          <p:nvSpPr>
            <p:cNvPr id="211" name="TextBox 210">
              <a:extLst>
                <a:ext uri="{FF2B5EF4-FFF2-40B4-BE49-F238E27FC236}">
                  <a16:creationId xmlns:a16="http://schemas.microsoft.com/office/drawing/2014/main" id="{8EFD93BF-74A3-B28C-BB82-D554F87B1A1A}"/>
                </a:ext>
              </a:extLst>
            </p:cNvPr>
            <p:cNvSpPr txBox="1"/>
            <p:nvPr/>
          </p:nvSpPr>
          <p:spPr>
            <a:xfrm>
              <a:off x="3274292" y="5913650"/>
              <a:ext cx="1964763" cy="261610"/>
            </a:xfrm>
            <a:prstGeom prst="rect">
              <a:avLst/>
            </a:prstGeom>
            <a:noFill/>
          </p:spPr>
          <p:txBody>
            <a:bodyPr wrap="square" rtlCol="0">
              <a:spAutoFit/>
            </a:bodyPr>
            <a:lstStyle/>
            <a:p>
              <a:pPr algn="ctr"/>
              <a:r>
                <a:rPr lang="en-US" sz="1100" b="1" dirty="0">
                  <a:solidFill>
                    <a:schemeClr val="accent5"/>
                  </a:solidFill>
                </a:rPr>
                <a:t>Aldosterone</a:t>
              </a:r>
            </a:p>
          </p:txBody>
        </p:sp>
        <p:cxnSp>
          <p:nvCxnSpPr>
            <p:cNvPr id="212" name="Straight Arrow Connector 211">
              <a:extLst>
                <a:ext uri="{FF2B5EF4-FFF2-40B4-BE49-F238E27FC236}">
                  <a16:creationId xmlns:a16="http://schemas.microsoft.com/office/drawing/2014/main" id="{F522714D-A934-1099-CC45-2BA625BBF381}"/>
                </a:ext>
              </a:extLst>
            </p:cNvPr>
            <p:cNvCxnSpPr>
              <a:cxnSpLocks/>
            </p:cNvCxnSpPr>
            <p:nvPr/>
          </p:nvCxnSpPr>
          <p:spPr>
            <a:xfrm>
              <a:off x="3617190" y="3728544"/>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13" name="Straight Arrow Connector 212">
              <a:extLst>
                <a:ext uri="{FF2B5EF4-FFF2-40B4-BE49-F238E27FC236}">
                  <a16:creationId xmlns:a16="http://schemas.microsoft.com/office/drawing/2014/main" id="{D7EEAECE-0D93-2E1D-050D-D3978EF6AD8C}"/>
                </a:ext>
              </a:extLst>
            </p:cNvPr>
            <p:cNvCxnSpPr>
              <a:cxnSpLocks/>
            </p:cNvCxnSpPr>
            <p:nvPr/>
          </p:nvCxnSpPr>
          <p:spPr>
            <a:xfrm>
              <a:off x="3617190" y="4156111"/>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14" name="Straight Arrow Connector 213">
              <a:extLst>
                <a:ext uri="{FF2B5EF4-FFF2-40B4-BE49-F238E27FC236}">
                  <a16:creationId xmlns:a16="http://schemas.microsoft.com/office/drawing/2014/main" id="{9A153319-EC24-BBFC-DCD5-A1EF9C2EAF15}"/>
                </a:ext>
              </a:extLst>
            </p:cNvPr>
            <p:cNvCxnSpPr>
              <a:cxnSpLocks/>
            </p:cNvCxnSpPr>
            <p:nvPr/>
          </p:nvCxnSpPr>
          <p:spPr>
            <a:xfrm>
              <a:off x="3617190" y="4585686"/>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15" name="Straight Arrow Connector 214">
              <a:extLst>
                <a:ext uri="{FF2B5EF4-FFF2-40B4-BE49-F238E27FC236}">
                  <a16:creationId xmlns:a16="http://schemas.microsoft.com/office/drawing/2014/main" id="{4127C8DA-315A-73B3-7596-E41423CD1500}"/>
                </a:ext>
              </a:extLst>
            </p:cNvPr>
            <p:cNvCxnSpPr>
              <a:cxnSpLocks/>
            </p:cNvCxnSpPr>
            <p:nvPr/>
          </p:nvCxnSpPr>
          <p:spPr>
            <a:xfrm>
              <a:off x="3617190" y="5180988"/>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16" name="Straight Arrow Connector 215">
              <a:extLst>
                <a:ext uri="{FF2B5EF4-FFF2-40B4-BE49-F238E27FC236}">
                  <a16:creationId xmlns:a16="http://schemas.microsoft.com/office/drawing/2014/main" id="{2CEF8F7B-FD73-AE1A-C9B2-EAFC10ECEC0E}"/>
                </a:ext>
              </a:extLst>
            </p:cNvPr>
            <p:cNvCxnSpPr>
              <a:cxnSpLocks/>
            </p:cNvCxnSpPr>
            <p:nvPr/>
          </p:nvCxnSpPr>
          <p:spPr>
            <a:xfrm>
              <a:off x="3617190" y="5615708"/>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a:extLst>
                <a:ext uri="{FF2B5EF4-FFF2-40B4-BE49-F238E27FC236}">
                  <a16:creationId xmlns:a16="http://schemas.microsoft.com/office/drawing/2014/main" id="{95925CE2-DF08-0640-D9D0-2762397905B8}"/>
                </a:ext>
              </a:extLst>
            </p:cNvPr>
            <p:cNvCxnSpPr>
              <a:cxnSpLocks/>
            </p:cNvCxnSpPr>
            <p:nvPr/>
          </p:nvCxnSpPr>
          <p:spPr>
            <a:xfrm>
              <a:off x="4471261" y="3598472"/>
              <a:ext cx="1825654" cy="0"/>
            </a:xfrm>
            <a:prstGeom prst="straightConnector1">
              <a:avLst/>
            </a:prstGeom>
            <a:ln w="28575">
              <a:solidFill>
                <a:srgbClr val="6796C4"/>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35" name="TextBox 234">
              <a:extLst>
                <a:ext uri="{FF2B5EF4-FFF2-40B4-BE49-F238E27FC236}">
                  <a16:creationId xmlns:a16="http://schemas.microsoft.com/office/drawing/2014/main" id="{7580C7C5-365E-7196-3837-9ABA74D85EA5}"/>
                </a:ext>
              </a:extLst>
            </p:cNvPr>
            <p:cNvSpPr txBox="1"/>
            <p:nvPr/>
          </p:nvSpPr>
          <p:spPr>
            <a:xfrm>
              <a:off x="5326205" y="3991590"/>
              <a:ext cx="746735" cy="271286"/>
            </a:xfrm>
            <a:prstGeom prst="rect">
              <a:avLst/>
            </a:prstGeom>
            <a:noFill/>
          </p:spPr>
          <p:txBody>
            <a:bodyPr wrap="square" rtlCol="0">
              <a:spAutoFit/>
            </a:bodyPr>
            <a:lstStyle/>
            <a:p>
              <a:pPr algn="ctr"/>
              <a:r>
                <a:rPr lang="en-US" sz="1100" i="1" dirty="0"/>
                <a:t>ER</a:t>
              </a:r>
            </a:p>
          </p:txBody>
        </p:sp>
        <p:sp>
          <p:nvSpPr>
            <p:cNvPr id="236" name="TextBox 235">
              <a:extLst>
                <a:ext uri="{FF2B5EF4-FFF2-40B4-BE49-F238E27FC236}">
                  <a16:creationId xmlns:a16="http://schemas.microsoft.com/office/drawing/2014/main" id="{5D06FEB6-5FC5-3704-E10E-803D27EA1CB6}"/>
                </a:ext>
              </a:extLst>
            </p:cNvPr>
            <p:cNvSpPr txBox="1"/>
            <p:nvPr/>
          </p:nvSpPr>
          <p:spPr>
            <a:xfrm>
              <a:off x="5014324" y="4844147"/>
              <a:ext cx="1211921" cy="261610"/>
            </a:xfrm>
            <a:prstGeom prst="rect">
              <a:avLst/>
            </a:prstGeom>
            <a:noFill/>
          </p:spPr>
          <p:txBody>
            <a:bodyPr wrap="square" rtlCol="0">
              <a:spAutoFit/>
            </a:bodyPr>
            <a:lstStyle/>
            <a:p>
              <a:pPr algn="ctr"/>
              <a:r>
                <a:rPr lang="en-US" sz="1100" i="1" dirty="0"/>
                <a:t>Mitochondria</a:t>
              </a:r>
            </a:p>
          </p:txBody>
        </p:sp>
        <p:sp>
          <p:nvSpPr>
            <p:cNvPr id="246" name="Rectangle: Rounded Corners 245">
              <a:extLst>
                <a:ext uri="{FF2B5EF4-FFF2-40B4-BE49-F238E27FC236}">
                  <a16:creationId xmlns:a16="http://schemas.microsoft.com/office/drawing/2014/main" id="{6BE87CD3-69EB-006E-9BB8-2422BD9DF3CE}"/>
                </a:ext>
              </a:extLst>
            </p:cNvPr>
            <p:cNvSpPr/>
            <p:nvPr/>
          </p:nvSpPr>
          <p:spPr>
            <a:xfrm>
              <a:off x="8827556" y="1703430"/>
              <a:ext cx="1122270" cy="3377437"/>
            </a:xfrm>
            <a:prstGeom prst="roundRect">
              <a:avLst>
                <a:gd name="adj" fmla="val 5044"/>
              </a:avLst>
            </a:prstGeom>
            <a:no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7" name="Straight Arrow Connector 246">
              <a:extLst>
                <a:ext uri="{FF2B5EF4-FFF2-40B4-BE49-F238E27FC236}">
                  <a16:creationId xmlns:a16="http://schemas.microsoft.com/office/drawing/2014/main" id="{C23D3C54-E809-1B9C-1DE8-65758652A0F1}"/>
                </a:ext>
              </a:extLst>
            </p:cNvPr>
            <p:cNvCxnSpPr>
              <a:cxnSpLocks/>
            </p:cNvCxnSpPr>
            <p:nvPr/>
          </p:nvCxnSpPr>
          <p:spPr>
            <a:xfrm>
              <a:off x="8505536" y="3184290"/>
              <a:ext cx="519824" cy="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248" name="TextBox 247">
              <a:extLst>
                <a:ext uri="{FF2B5EF4-FFF2-40B4-BE49-F238E27FC236}">
                  <a16:creationId xmlns:a16="http://schemas.microsoft.com/office/drawing/2014/main" id="{D48BFCAD-1C08-4225-EC87-817CCAEAA5A9}"/>
                </a:ext>
              </a:extLst>
            </p:cNvPr>
            <p:cNvSpPr txBox="1"/>
            <p:nvPr/>
          </p:nvSpPr>
          <p:spPr>
            <a:xfrm>
              <a:off x="8820179" y="3058165"/>
              <a:ext cx="941235" cy="261610"/>
            </a:xfrm>
            <a:prstGeom prst="rect">
              <a:avLst/>
            </a:prstGeom>
            <a:noFill/>
          </p:spPr>
          <p:txBody>
            <a:bodyPr wrap="square" rtlCol="0">
              <a:spAutoFit/>
            </a:bodyPr>
            <a:lstStyle/>
            <a:p>
              <a:pPr algn="ctr"/>
              <a:r>
                <a:rPr lang="en-US" sz="1100" b="1" dirty="0"/>
                <a:t>DHEA</a:t>
              </a:r>
            </a:p>
          </p:txBody>
        </p:sp>
        <p:sp>
          <p:nvSpPr>
            <p:cNvPr id="249" name="TextBox 248">
              <a:extLst>
                <a:ext uri="{FF2B5EF4-FFF2-40B4-BE49-F238E27FC236}">
                  <a16:creationId xmlns:a16="http://schemas.microsoft.com/office/drawing/2014/main" id="{38AD2A3D-3021-B985-7174-47B0892F6EA3}"/>
                </a:ext>
              </a:extLst>
            </p:cNvPr>
            <p:cNvSpPr txBox="1"/>
            <p:nvPr/>
          </p:nvSpPr>
          <p:spPr>
            <a:xfrm>
              <a:off x="8820179" y="3701664"/>
              <a:ext cx="1108264" cy="261610"/>
            </a:xfrm>
            <a:prstGeom prst="rect">
              <a:avLst/>
            </a:prstGeom>
            <a:noFill/>
          </p:spPr>
          <p:txBody>
            <a:bodyPr wrap="square" rtlCol="0">
              <a:spAutoFit/>
            </a:bodyPr>
            <a:lstStyle/>
            <a:p>
              <a:pPr algn="ctr"/>
              <a:r>
                <a:rPr lang="en-US" sz="1100" b="1" dirty="0">
                  <a:solidFill>
                    <a:schemeClr val="accent6"/>
                  </a:solidFill>
                </a:rPr>
                <a:t>DHEA-sulfate</a:t>
              </a:r>
            </a:p>
          </p:txBody>
        </p:sp>
        <p:cxnSp>
          <p:nvCxnSpPr>
            <p:cNvPr id="250" name="Straight Arrow Connector 249">
              <a:extLst>
                <a:ext uri="{FF2B5EF4-FFF2-40B4-BE49-F238E27FC236}">
                  <a16:creationId xmlns:a16="http://schemas.microsoft.com/office/drawing/2014/main" id="{ED2F9FFC-09CD-C23C-45EC-A3F77CFFB798}"/>
                </a:ext>
              </a:extLst>
            </p:cNvPr>
            <p:cNvCxnSpPr>
              <a:cxnSpLocks/>
            </p:cNvCxnSpPr>
            <p:nvPr/>
          </p:nvCxnSpPr>
          <p:spPr>
            <a:xfrm>
              <a:off x="9290796" y="3361857"/>
              <a:ext cx="0" cy="274320"/>
            </a:xfrm>
            <a:prstGeom prst="straightConnector1">
              <a:avLst/>
            </a:prstGeom>
            <a:ln w="38100">
              <a:solidFill>
                <a:srgbClr val="00439E"/>
              </a:solidFill>
              <a:tailEnd type="triangle"/>
            </a:ln>
          </p:spPr>
          <p:style>
            <a:lnRef idx="1">
              <a:schemeClr val="accent1"/>
            </a:lnRef>
            <a:fillRef idx="0">
              <a:schemeClr val="accent1"/>
            </a:fillRef>
            <a:effectRef idx="0">
              <a:schemeClr val="accent1"/>
            </a:effectRef>
            <a:fontRef idx="minor">
              <a:schemeClr val="tx1"/>
            </a:fontRef>
          </p:style>
        </p:cxnSp>
        <p:sp>
          <p:nvSpPr>
            <p:cNvPr id="253" name="TextBox 252">
              <a:extLst>
                <a:ext uri="{FF2B5EF4-FFF2-40B4-BE49-F238E27FC236}">
                  <a16:creationId xmlns:a16="http://schemas.microsoft.com/office/drawing/2014/main" id="{EBFCDD3A-E70B-9EEB-016B-4F8E787D5FD5}"/>
                </a:ext>
              </a:extLst>
            </p:cNvPr>
            <p:cNvSpPr txBox="1"/>
            <p:nvPr/>
          </p:nvSpPr>
          <p:spPr>
            <a:xfrm>
              <a:off x="8954320" y="1125587"/>
              <a:ext cx="1032281" cy="600164"/>
            </a:xfrm>
            <a:prstGeom prst="rect">
              <a:avLst/>
            </a:prstGeom>
            <a:noFill/>
          </p:spPr>
          <p:txBody>
            <a:bodyPr wrap="square" rtlCol="0" anchor="b">
              <a:spAutoFit/>
            </a:bodyPr>
            <a:lstStyle/>
            <a:p>
              <a:pPr algn="r"/>
              <a:r>
                <a:rPr lang="en-US" sz="1100" b="1" i="1" dirty="0"/>
                <a:t> </a:t>
              </a:r>
              <a:br>
                <a:rPr lang="en-US" sz="1100" b="1" i="1" dirty="0"/>
              </a:br>
              <a:r>
                <a:rPr lang="en-US" sz="1100" b="1" i="1" dirty="0"/>
                <a:t>Zona reticularis</a:t>
              </a:r>
              <a:endParaRPr lang="en-US" sz="1100" b="1" baseline="30000" dirty="0"/>
            </a:p>
          </p:txBody>
        </p:sp>
        <p:sp>
          <p:nvSpPr>
            <p:cNvPr id="254" name="TextBox 253">
              <a:extLst>
                <a:ext uri="{FF2B5EF4-FFF2-40B4-BE49-F238E27FC236}">
                  <a16:creationId xmlns:a16="http://schemas.microsoft.com/office/drawing/2014/main" id="{D88CAEF5-B92E-394E-AE80-518E3C148510}"/>
                </a:ext>
              </a:extLst>
            </p:cNvPr>
            <p:cNvSpPr txBox="1"/>
            <p:nvPr/>
          </p:nvSpPr>
          <p:spPr>
            <a:xfrm>
              <a:off x="4714778" y="5057268"/>
              <a:ext cx="2304410" cy="261610"/>
            </a:xfrm>
            <a:prstGeom prst="rect">
              <a:avLst/>
            </a:prstGeom>
            <a:noFill/>
          </p:spPr>
          <p:txBody>
            <a:bodyPr wrap="square" rtlCol="0">
              <a:spAutoFit/>
            </a:bodyPr>
            <a:lstStyle/>
            <a:p>
              <a:r>
                <a:rPr lang="en-US" sz="1100" i="1" dirty="0"/>
                <a:t>Adrenal gland and other sites </a:t>
              </a:r>
              <a:endParaRPr lang="en-US" sz="1100" baseline="30000" dirty="0"/>
            </a:p>
          </p:txBody>
        </p:sp>
        <p:pic>
          <p:nvPicPr>
            <p:cNvPr id="255" name="Picture 2" descr="Corves Clipart Arched 2 Curved Arrow Clip Art - Curve Arrow Vector Png Transparent Png (2000x1789), Png Download">
              <a:extLst>
                <a:ext uri="{FF2B5EF4-FFF2-40B4-BE49-F238E27FC236}">
                  <a16:creationId xmlns:a16="http://schemas.microsoft.com/office/drawing/2014/main" id="{7B14D360-0BD5-D673-02C3-0240197ADA2C}"/>
                </a:ext>
              </a:extLst>
            </p:cNvPr>
            <p:cNvPicPr>
              <a:picLocks noChangeAspect="1" noChangeArrowheads="1"/>
            </p:cNvPicPr>
            <p:nvPr/>
          </p:nvPicPr>
          <p:blipFill>
            <a:blip r:embed="rId4" cstate="screen">
              <a:duotone>
                <a:schemeClr val="accent4">
                  <a:shade val="45000"/>
                  <a:satMod val="135000"/>
                </a:schemeClr>
                <a:prstClr val="white"/>
              </a:duotone>
              <a:extLst>
                <a:ext uri="{28A0092B-C50C-407E-A947-70E740481C1C}">
                  <a14:useLocalDpi xmlns:a14="http://schemas.microsoft.com/office/drawing/2010/main"/>
                </a:ext>
              </a:extLst>
            </a:blip>
            <a:srcRect/>
            <a:stretch>
              <a:fillRect/>
            </a:stretch>
          </p:blipFill>
          <p:spPr bwMode="auto">
            <a:xfrm rot="19270084">
              <a:off x="7353999" y="5586074"/>
              <a:ext cx="437842" cy="390237"/>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2" descr="Corves Clipart Arched 2 Curved Arrow Clip Art - Curve Arrow Vector Png Transparent Png (2000x1789), Png Download">
              <a:extLst>
                <a:ext uri="{FF2B5EF4-FFF2-40B4-BE49-F238E27FC236}">
                  <a16:creationId xmlns:a16="http://schemas.microsoft.com/office/drawing/2014/main" id="{DDEF14F4-56B6-EAA5-277A-D60CCDDCE661}"/>
                </a:ext>
              </a:extLst>
            </p:cNvPr>
            <p:cNvPicPr>
              <a:picLocks noChangeAspect="1" noChangeArrowheads="1"/>
            </p:cNvPicPr>
            <p:nvPr/>
          </p:nvPicPr>
          <p:blipFill>
            <a:blip r:embed="rId4" cstate="screen">
              <a:duotone>
                <a:schemeClr val="accent4">
                  <a:shade val="45000"/>
                  <a:satMod val="135000"/>
                </a:schemeClr>
                <a:prstClr val="white"/>
              </a:duotone>
              <a:extLst>
                <a:ext uri="{28A0092B-C50C-407E-A947-70E740481C1C}">
                  <a14:useLocalDpi xmlns:a14="http://schemas.microsoft.com/office/drawing/2010/main"/>
                </a:ext>
              </a:extLst>
            </a:blip>
            <a:srcRect/>
            <a:stretch>
              <a:fillRect/>
            </a:stretch>
          </p:blipFill>
          <p:spPr bwMode="auto">
            <a:xfrm rot="19270084" flipH="1" flipV="1">
              <a:off x="7291561" y="5415108"/>
              <a:ext cx="437842" cy="390237"/>
            </a:xfrm>
            <a:prstGeom prst="rect">
              <a:avLst/>
            </a:prstGeom>
            <a:noFill/>
            <a:extLst>
              <a:ext uri="{909E8E84-426E-40DD-AFC4-6F175D3DCCD1}">
                <a14:hiddenFill xmlns:a14="http://schemas.microsoft.com/office/drawing/2010/main">
                  <a:solidFill>
                    <a:srgbClr val="FFFFFF"/>
                  </a:solidFill>
                </a14:hiddenFill>
              </a:ext>
            </a:extLst>
          </p:spPr>
        </p:pic>
        <p:grpSp>
          <p:nvGrpSpPr>
            <p:cNvPr id="257" name="Group 256">
              <a:extLst>
                <a:ext uri="{FF2B5EF4-FFF2-40B4-BE49-F238E27FC236}">
                  <a16:creationId xmlns:a16="http://schemas.microsoft.com/office/drawing/2014/main" id="{E50BDBFD-F679-45E4-8CF9-EEEB0396D61A}"/>
                </a:ext>
              </a:extLst>
            </p:cNvPr>
            <p:cNvGrpSpPr/>
            <p:nvPr/>
          </p:nvGrpSpPr>
          <p:grpSpPr>
            <a:xfrm>
              <a:off x="7535549" y="5870310"/>
              <a:ext cx="993902" cy="215444"/>
              <a:chOff x="10958351" y="3811133"/>
              <a:chExt cx="823938" cy="215444"/>
            </a:xfrm>
          </p:grpSpPr>
          <p:sp>
            <p:nvSpPr>
              <p:cNvPr id="258" name="Oval 257">
                <a:extLst>
                  <a:ext uri="{FF2B5EF4-FFF2-40B4-BE49-F238E27FC236}">
                    <a16:creationId xmlns:a16="http://schemas.microsoft.com/office/drawing/2014/main" id="{AE3D23C5-BB23-9EF3-CD95-FE4A58350670}"/>
                  </a:ext>
                </a:extLst>
              </p:cNvPr>
              <p:cNvSpPr/>
              <p:nvPr/>
            </p:nvSpPr>
            <p:spPr>
              <a:xfrm>
                <a:off x="11094167" y="3839639"/>
                <a:ext cx="555792" cy="151952"/>
              </a:xfrm>
              <a:prstGeom prst="ellipse">
                <a:avLst/>
              </a:prstGeom>
              <a:solidFill>
                <a:schemeClr val="accent2">
                  <a:lumMod val="60000"/>
                  <a:lumOff val="4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259" name="TextBox 258">
                <a:extLst>
                  <a:ext uri="{FF2B5EF4-FFF2-40B4-BE49-F238E27FC236}">
                    <a16:creationId xmlns:a16="http://schemas.microsoft.com/office/drawing/2014/main" id="{53762264-AC46-0BDB-DD4F-4A8946CA0BC2}"/>
                  </a:ext>
                </a:extLst>
              </p:cNvPr>
              <p:cNvSpPr txBox="1"/>
              <p:nvPr/>
            </p:nvSpPr>
            <p:spPr>
              <a:xfrm>
                <a:off x="10958351" y="3811133"/>
                <a:ext cx="823938" cy="215444"/>
              </a:xfrm>
              <a:prstGeom prst="rect">
                <a:avLst/>
              </a:prstGeom>
              <a:noFill/>
            </p:spPr>
            <p:txBody>
              <a:bodyPr wrap="square" rtlCol="0">
                <a:spAutoFit/>
              </a:bodyPr>
              <a:lstStyle/>
              <a:p>
                <a:pPr algn="ctr"/>
                <a:r>
                  <a:rPr lang="en-US" sz="800" dirty="0"/>
                  <a:t>11</a:t>
                </a:r>
                <a:r>
                  <a:rPr lang="el-GR" sz="800" dirty="0"/>
                  <a:t>β</a:t>
                </a:r>
                <a:r>
                  <a:rPr lang="en-US" sz="800" dirty="0"/>
                  <a:t>-HSD2</a:t>
                </a:r>
              </a:p>
            </p:txBody>
          </p:sp>
        </p:grpSp>
        <p:sp>
          <p:nvSpPr>
            <p:cNvPr id="260" name="Freeform: Shape 259">
              <a:extLst>
                <a:ext uri="{FF2B5EF4-FFF2-40B4-BE49-F238E27FC236}">
                  <a16:creationId xmlns:a16="http://schemas.microsoft.com/office/drawing/2014/main" id="{A94C0063-397F-DD6B-A70B-C961FD3F7731}"/>
                </a:ext>
              </a:extLst>
            </p:cNvPr>
            <p:cNvSpPr/>
            <p:nvPr/>
          </p:nvSpPr>
          <p:spPr>
            <a:xfrm>
              <a:off x="6916242" y="5880189"/>
              <a:ext cx="776265" cy="497783"/>
            </a:xfrm>
            <a:custGeom>
              <a:avLst/>
              <a:gdLst>
                <a:gd name="connsiteX0" fmla="*/ 0 w 1874520"/>
                <a:gd name="connsiteY0" fmla="*/ 0 h 289560"/>
                <a:gd name="connsiteX1" fmla="*/ 320040 w 1874520"/>
                <a:gd name="connsiteY1" fmla="*/ 167640 h 289560"/>
                <a:gd name="connsiteX2" fmla="*/ 1874520 w 1874520"/>
                <a:gd name="connsiteY2" fmla="*/ 289560 h 289560"/>
                <a:gd name="connsiteX0" fmla="*/ 98 w 1874618"/>
                <a:gd name="connsiteY0" fmla="*/ 0 h 289560"/>
                <a:gd name="connsiteX1" fmla="*/ 273898 w 1874618"/>
                <a:gd name="connsiteY1" fmla="*/ 197976 h 289560"/>
                <a:gd name="connsiteX2" fmla="*/ 1874618 w 1874618"/>
                <a:gd name="connsiteY2" fmla="*/ 289560 h 289560"/>
              </a:gdLst>
              <a:ahLst/>
              <a:cxnLst>
                <a:cxn ang="0">
                  <a:pos x="connsiteX0" y="connsiteY0"/>
                </a:cxn>
                <a:cxn ang="0">
                  <a:pos x="connsiteX1" y="connsiteY1"/>
                </a:cxn>
                <a:cxn ang="0">
                  <a:pos x="connsiteX2" y="connsiteY2"/>
                </a:cxn>
              </a:cxnLst>
              <a:rect l="l" t="t" r="r" b="b"/>
              <a:pathLst>
                <a:path w="1874618" h="289560">
                  <a:moveTo>
                    <a:pt x="98" y="0"/>
                  </a:moveTo>
                  <a:cubicBezTo>
                    <a:pt x="3908" y="59690"/>
                    <a:pt x="-38522" y="149716"/>
                    <a:pt x="273898" y="197976"/>
                  </a:cubicBezTo>
                  <a:cubicBezTo>
                    <a:pt x="586318" y="246236"/>
                    <a:pt x="1253588" y="252730"/>
                    <a:pt x="1874618" y="289560"/>
                  </a:cubicBezTo>
                </a:path>
              </a:pathLst>
            </a:custGeom>
            <a:noFill/>
            <a:ln w="38100">
              <a:solidFill>
                <a:schemeClr val="accent6"/>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1" name="Group 260">
              <a:extLst>
                <a:ext uri="{FF2B5EF4-FFF2-40B4-BE49-F238E27FC236}">
                  <a16:creationId xmlns:a16="http://schemas.microsoft.com/office/drawing/2014/main" id="{B3A8B8FA-8CF7-327A-7145-FEF82681E9BA}"/>
                </a:ext>
              </a:extLst>
            </p:cNvPr>
            <p:cNvGrpSpPr/>
            <p:nvPr/>
          </p:nvGrpSpPr>
          <p:grpSpPr>
            <a:xfrm>
              <a:off x="6518631" y="5360312"/>
              <a:ext cx="993902" cy="215444"/>
              <a:chOff x="10958351" y="3811133"/>
              <a:chExt cx="823938" cy="215444"/>
            </a:xfrm>
          </p:grpSpPr>
          <p:sp>
            <p:nvSpPr>
              <p:cNvPr id="262" name="Oval 261">
                <a:extLst>
                  <a:ext uri="{FF2B5EF4-FFF2-40B4-BE49-F238E27FC236}">
                    <a16:creationId xmlns:a16="http://schemas.microsoft.com/office/drawing/2014/main" id="{7B218954-FB49-9A1D-1044-2A2957825460}"/>
                  </a:ext>
                </a:extLst>
              </p:cNvPr>
              <p:cNvSpPr/>
              <p:nvPr/>
            </p:nvSpPr>
            <p:spPr>
              <a:xfrm>
                <a:off x="11094167" y="3839639"/>
                <a:ext cx="555792" cy="151952"/>
              </a:xfrm>
              <a:prstGeom prst="ellipse">
                <a:avLst/>
              </a:prstGeom>
              <a:solidFill>
                <a:schemeClr val="accent2">
                  <a:lumMod val="60000"/>
                  <a:lumOff val="4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dirty="0">
                  <a:solidFill>
                    <a:schemeClr val="tx1"/>
                  </a:solidFill>
                </a:endParaRPr>
              </a:p>
            </p:txBody>
          </p:sp>
          <p:sp>
            <p:nvSpPr>
              <p:cNvPr id="263" name="TextBox 262">
                <a:extLst>
                  <a:ext uri="{FF2B5EF4-FFF2-40B4-BE49-F238E27FC236}">
                    <a16:creationId xmlns:a16="http://schemas.microsoft.com/office/drawing/2014/main" id="{18B5669B-1EEE-B96D-2A0A-CBFB8DBC4776}"/>
                  </a:ext>
                </a:extLst>
              </p:cNvPr>
              <p:cNvSpPr txBox="1"/>
              <p:nvPr/>
            </p:nvSpPr>
            <p:spPr>
              <a:xfrm>
                <a:off x="10958351" y="3811133"/>
                <a:ext cx="823938" cy="215444"/>
              </a:xfrm>
              <a:prstGeom prst="rect">
                <a:avLst/>
              </a:prstGeom>
              <a:noFill/>
            </p:spPr>
            <p:txBody>
              <a:bodyPr wrap="square" rtlCol="0">
                <a:spAutoFit/>
              </a:bodyPr>
              <a:lstStyle/>
              <a:p>
                <a:pPr algn="ctr"/>
                <a:r>
                  <a:rPr lang="en-US" sz="800" dirty="0"/>
                  <a:t>11</a:t>
                </a:r>
                <a:r>
                  <a:rPr lang="el-GR" sz="800" dirty="0"/>
                  <a:t>β</a:t>
                </a:r>
                <a:r>
                  <a:rPr lang="en-US" sz="800" dirty="0"/>
                  <a:t>-HSD1</a:t>
                </a:r>
              </a:p>
            </p:txBody>
          </p:sp>
        </p:grpSp>
        <p:sp>
          <p:nvSpPr>
            <p:cNvPr id="5" name="Oval 4">
              <a:extLst>
                <a:ext uri="{FF2B5EF4-FFF2-40B4-BE49-F238E27FC236}">
                  <a16:creationId xmlns:a16="http://schemas.microsoft.com/office/drawing/2014/main" id="{84939B68-1D9A-7BF5-9A7A-0898A03CE0BC}"/>
                </a:ext>
              </a:extLst>
            </p:cNvPr>
            <p:cNvSpPr/>
            <p:nvPr/>
          </p:nvSpPr>
          <p:spPr>
            <a:xfrm>
              <a:off x="6741825" y="5566781"/>
              <a:ext cx="268995" cy="266916"/>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6" name="Oval 5">
              <a:extLst>
                <a:ext uri="{FF2B5EF4-FFF2-40B4-BE49-F238E27FC236}">
                  <a16:creationId xmlns:a16="http://schemas.microsoft.com/office/drawing/2014/main" id="{5F276BEE-CCE8-C0E2-2BB9-E168DDDBF8C0}"/>
                </a:ext>
              </a:extLst>
            </p:cNvPr>
            <p:cNvSpPr/>
            <p:nvPr/>
          </p:nvSpPr>
          <p:spPr>
            <a:xfrm>
              <a:off x="3482692" y="5910011"/>
              <a:ext cx="268995" cy="266916"/>
            </a:xfrm>
            <a:prstGeom prst="ellipse">
              <a:avLst/>
            </a:prstGeom>
            <a:gradFill flip="none" rotWithShape="1">
              <a:gsLst>
                <a:gs pos="95575">
                  <a:schemeClr val="accent5">
                    <a:lumMod val="75000"/>
                  </a:schemeClr>
                </a:gs>
                <a:gs pos="45000">
                  <a:schemeClr val="accent5">
                    <a:lumMod val="60000"/>
                    <a:lumOff val="40000"/>
                  </a:schemeClr>
                </a:gs>
                <a:gs pos="0">
                  <a:schemeClr val="accent5">
                    <a:lumMod val="20000"/>
                    <a:lumOff val="80000"/>
                  </a:schemeClr>
                </a:gs>
              </a:gsLst>
              <a:path path="circle">
                <a:fillToRect l="50000" t="50000" r="50000" b="50000"/>
              </a:path>
              <a:tileRect/>
            </a:gra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grpSp>
      <p:sp>
        <p:nvSpPr>
          <p:cNvPr id="36" name="Oval 35">
            <a:extLst>
              <a:ext uri="{FF2B5EF4-FFF2-40B4-BE49-F238E27FC236}">
                <a16:creationId xmlns:a16="http://schemas.microsoft.com/office/drawing/2014/main" id="{FC9D86A1-8CAD-C0AA-9289-14EF86925CD6}"/>
              </a:ext>
            </a:extLst>
          </p:cNvPr>
          <p:cNvSpPr/>
          <p:nvPr/>
        </p:nvSpPr>
        <p:spPr>
          <a:xfrm>
            <a:off x="1267127" y="1681058"/>
            <a:ext cx="681453" cy="326362"/>
          </a:xfrm>
          <a:prstGeom prst="ellipse">
            <a:avLst/>
          </a:prstGeom>
          <a:gradFill flip="none" rotWithShape="1">
            <a:gsLst>
              <a:gs pos="100000">
                <a:srgbClr val="F37D71"/>
              </a:gs>
              <a:gs pos="36000">
                <a:schemeClr val="accent2">
                  <a:lumMod val="20000"/>
                  <a:lumOff val="80000"/>
                </a:schemeClr>
              </a:gs>
            </a:gsLst>
            <a:path path="shape">
              <a:fillToRect l="50000" t="50000" r="50000" b="50000"/>
            </a:path>
            <a:tileRect/>
          </a:gradFill>
          <a:ln>
            <a:solidFill>
              <a:srgbClr val="A22338"/>
            </a:solidFill>
          </a:ln>
        </p:spPr>
        <p:txBody>
          <a:bodyPr wrap="none" lIns="0" tIns="0" rIns="0" bIns="0" anchor="ctr" anchorCtr="0">
            <a:noAutofit/>
          </a:bodyPr>
          <a:lstStyle/>
          <a:p>
            <a:pPr algn="ctr">
              <a:lnSpc>
                <a:spcPct val="80000"/>
              </a:lnSpc>
            </a:pPr>
            <a:r>
              <a:rPr lang="en-US" sz="600" b="1" dirty="0"/>
              <a:t>Aldosterone</a:t>
            </a:r>
          </a:p>
        </p:txBody>
      </p:sp>
      <p:sp>
        <p:nvSpPr>
          <p:cNvPr id="37" name="Oval 36">
            <a:extLst>
              <a:ext uri="{FF2B5EF4-FFF2-40B4-BE49-F238E27FC236}">
                <a16:creationId xmlns:a16="http://schemas.microsoft.com/office/drawing/2014/main" id="{A3C30CD4-5678-89B9-0965-ACE442398227}"/>
              </a:ext>
            </a:extLst>
          </p:cNvPr>
          <p:cNvSpPr/>
          <p:nvPr/>
        </p:nvSpPr>
        <p:spPr>
          <a:xfrm>
            <a:off x="1253588" y="2178193"/>
            <a:ext cx="714360" cy="29350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b="1" dirty="0">
                <a:solidFill>
                  <a:schemeClr val="tx1"/>
                </a:solidFill>
              </a:rPr>
              <a:t>Cortisol</a:t>
            </a:r>
          </a:p>
        </p:txBody>
      </p:sp>
      <p:sp>
        <p:nvSpPr>
          <p:cNvPr id="41" name="TextBox 40">
            <a:extLst>
              <a:ext uri="{FF2B5EF4-FFF2-40B4-BE49-F238E27FC236}">
                <a16:creationId xmlns:a16="http://schemas.microsoft.com/office/drawing/2014/main" id="{724303DD-E710-601B-12A3-CF36A846BCB4}"/>
              </a:ext>
            </a:extLst>
          </p:cNvPr>
          <p:cNvSpPr txBox="1"/>
          <p:nvPr/>
        </p:nvSpPr>
        <p:spPr>
          <a:xfrm rot="21179515">
            <a:off x="748209" y="2759934"/>
            <a:ext cx="756938" cy="184666"/>
          </a:xfrm>
          <a:prstGeom prst="rect">
            <a:avLst/>
          </a:prstGeom>
          <a:solidFill>
            <a:srgbClr val="DEE1E2"/>
          </a:solidFill>
        </p:spPr>
        <p:txBody>
          <a:bodyPr wrap="square" rtlCol="0">
            <a:spAutoFit/>
          </a:bodyPr>
          <a:lstStyle/>
          <a:p>
            <a:r>
              <a:rPr lang="en-US" sz="600" b="1" dirty="0">
                <a:solidFill>
                  <a:schemeClr val="accent1"/>
                </a:solidFill>
              </a:rPr>
              <a:t>Zona reticularis</a:t>
            </a:r>
          </a:p>
        </p:txBody>
      </p:sp>
      <p:sp>
        <p:nvSpPr>
          <p:cNvPr id="43" name="Oval 42">
            <a:extLst>
              <a:ext uri="{FF2B5EF4-FFF2-40B4-BE49-F238E27FC236}">
                <a16:creationId xmlns:a16="http://schemas.microsoft.com/office/drawing/2014/main" id="{905AD9C3-3C9F-AF88-EB61-FA2E3C7F3F82}"/>
              </a:ext>
            </a:extLst>
          </p:cNvPr>
          <p:cNvSpPr/>
          <p:nvPr/>
        </p:nvSpPr>
        <p:spPr>
          <a:xfrm>
            <a:off x="1169275" y="2565878"/>
            <a:ext cx="730789" cy="220054"/>
          </a:xfrm>
          <a:prstGeom prst="ellipse">
            <a:avLst/>
          </a:prstGeom>
          <a:gradFill flip="none" rotWithShape="1">
            <a:gsLst>
              <a:gs pos="100000">
                <a:schemeClr val="accent2">
                  <a:lumMod val="60000"/>
                  <a:lumOff val="40000"/>
                </a:schemeClr>
              </a:gs>
              <a:gs pos="36000">
                <a:schemeClr val="accent2">
                  <a:lumMod val="20000"/>
                  <a:lumOff val="80000"/>
                </a:schemeClr>
              </a:gs>
            </a:gsLst>
            <a:path path="shape">
              <a:fillToRect l="50000" t="50000" r="50000" b="50000"/>
            </a:path>
            <a:tileRect/>
          </a:gradFill>
          <a:ln>
            <a:solidFill>
              <a:schemeClr val="accent2"/>
            </a:solidFill>
          </a:ln>
        </p:spPr>
        <p:txBody>
          <a:bodyPr wrap="none" lIns="0" tIns="0" rIns="0" bIns="0" anchor="b" anchorCtr="0">
            <a:noAutofit/>
          </a:bodyPr>
          <a:lstStyle/>
          <a:p>
            <a:pPr algn="ctr">
              <a:lnSpc>
                <a:spcPct val="80000"/>
              </a:lnSpc>
            </a:pPr>
            <a:r>
              <a:rPr lang="en-US" sz="600" b="1" dirty="0"/>
              <a:t>Androgens and </a:t>
            </a:r>
          </a:p>
          <a:p>
            <a:pPr algn="ctr">
              <a:lnSpc>
                <a:spcPct val="80000"/>
              </a:lnSpc>
            </a:pPr>
            <a:r>
              <a:rPr lang="en-US" sz="600" b="1" dirty="0"/>
              <a:t>estrogens</a:t>
            </a:r>
          </a:p>
        </p:txBody>
      </p:sp>
    </p:spTree>
    <p:extLst>
      <p:ext uri="{BB962C8B-B14F-4D97-AF65-F5344CB8AC3E}">
        <p14:creationId xmlns:p14="http://schemas.microsoft.com/office/powerpoint/2010/main" val="789760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61" descr="A diagram of a human body&#10;&#10;Description automatically generated">
            <a:extLst>
              <a:ext uri="{FF2B5EF4-FFF2-40B4-BE49-F238E27FC236}">
                <a16:creationId xmlns:a16="http://schemas.microsoft.com/office/drawing/2014/main" id="{D6E93AB9-D9FA-9E12-3E7E-71E53A7C90A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366225" y="1949648"/>
            <a:ext cx="2253270" cy="3971041"/>
          </a:xfrm>
          <a:prstGeom prst="rect">
            <a:avLst/>
          </a:prstGeom>
        </p:spPr>
      </p:pic>
      <p:sp>
        <p:nvSpPr>
          <p:cNvPr id="5" name="Title 4">
            <a:extLst>
              <a:ext uri="{FF2B5EF4-FFF2-40B4-BE49-F238E27FC236}">
                <a16:creationId xmlns:a16="http://schemas.microsoft.com/office/drawing/2014/main" id="{885DD1A8-F8D1-421D-9285-FBF0ED0BBF2E}"/>
              </a:ext>
            </a:extLst>
          </p:cNvPr>
          <p:cNvSpPr>
            <a:spLocks noGrp="1"/>
          </p:cNvSpPr>
          <p:nvPr>
            <p:ph type="title"/>
          </p:nvPr>
        </p:nvSpPr>
        <p:spPr/>
        <p:txBody>
          <a:bodyPr/>
          <a:lstStyle/>
          <a:p>
            <a:r>
              <a:rPr lang="en-US" sz="3200" dirty="0"/>
              <a:t>Cortisol drives physiological development and maintains homeostasis</a:t>
            </a:r>
          </a:p>
        </p:txBody>
      </p:sp>
      <p:sp>
        <p:nvSpPr>
          <p:cNvPr id="4" name="Slide Number Placeholder 3">
            <a:extLst>
              <a:ext uri="{FF2B5EF4-FFF2-40B4-BE49-F238E27FC236}">
                <a16:creationId xmlns:a16="http://schemas.microsoft.com/office/drawing/2014/main" id="{77E55735-C480-9498-49C7-E2C22A1508D9}"/>
              </a:ext>
            </a:extLst>
          </p:cNvPr>
          <p:cNvSpPr>
            <a:spLocks noGrp="1"/>
          </p:cNvSpPr>
          <p:nvPr>
            <p:ph type="sldNum" sz="quarter" idx="4"/>
          </p:nvPr>
        </p:nvSpPr>
        <p:spPr/>
        <p:txBody>
          <a:bodyPr/>
          <a:lstStyle/>
          <a:p>
            <a:fld id="{26C7E364-F216-45CA-BEA7-E5358E0A659A}" type="slidenum">
              <a:rPr lang="en-US" smtClean="0"/>
              <a:pPr/>
              <a:t>6</a:t>
            </a:fld>
            <a:endParaRPr lang="en-US" dirty="0"/>
          </a:p>
        </p:txBody>
      </p:sp>
      <p:sp>
        <p:nvSpPr>
          <p:cNvPr id="15" name="Rectangle 14">
            <a:extLst>
              <a:ext uri="{FF2B5EF4-FFF2-40B4-BE49-F238E27FC236}">
                <a16:creationId xmlns:a16="http://schemas.microsoft.com/office/drawing/2014/main" id="{5887F11D-2A98-4621-B05D-BD6DF393F502}"/>
              </a:ext>
            </a:extLst>
          </p:cNvPr>
          <p:cNvSpPr/>
          <p:nvPr/>
        </p:nvSpPr>
        <p:spPr>
          <a:xfrm>
            <a:off x="3557543" y="2888255"/>
            <a:ext cx="1514142" cy="801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DB4B382-4386-4AF0-AF03-C64CB00EF0B4}"/>
              </a:ext>
            </a:extLst>
          </p:cNvPr>
          <p:cNvSpPr/>
          <p:nvPr/>
        </p:nvSpPr>
        <p:spPr>
          <a:xfrm>
            <a:off x="4961882" y="2119925"/>
            <a:ext cx="1182019" cy="377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870471D9-980D-48AA-8989-AA9F309B94B3}"/>
              </a:ext>
            </a:extLst>
          </p:cNvPr>
          <p:cNvSpPr txBox="1"/>
          <p:nvPr/>
        </p:nvSpPr>
        <p:spPr>
          <a:xfrm>
            <a:off x="3114793" y="2382646"/>
            <a:ext cx="2339284" cy="430887"/>
          </a:xfrm>
          <a:prstGeom prst="rect">
            <a:avLst/>
          </a:prstGeom>
          <a:noFill/>
        </p:spPr>
        <p:txBody>
          <a:bodyPr wrap="square" rtlCol="0">
            <a:spAutoFit/>
          </a:bodyPr>
          <a:lstStyle/>
          <a:p>
            <a:pPr marL="171450" indent="-171450">
              <a:buFont typeface="Arial" panose="020B0604020202020204" pitchFamily="34" charset="0"/>
              <a:buChar char="•"/>
            </a:pPr>
            <a:r>
              <a:rPr lang="en-US" sz="1100" dirty="0"/>
              <a:t>Lung development: Alveolar epithelial cell differentiation</a:t>
            </a:r>
          </a:p>
        </p:txBody>
      </p:sp>
      <p:sp>
        <p:nvSpPr>
          <p:cNvPr id="19" name="TextBox 18">
            <a:extLst>
              <a:ext uri="{FF2B5EF4-FFF2-40B4-BE49-F238E27FC236}">
                <a16:creationId xmlns:a16="http://schemas.microsoft.com/office/drawing/2014/main" id="{695B6BC1-3321-4717-8493-37C8AF591796}"/>
              </a:ext>
            </a:extLst>
          </p:cNvPr>
          <p:cNvSpPr txBox="1"/>
          <p:nvPr/>
        </p:nvSpPr>
        <p:spPr>
          <a:xfrm>
            <a:off x="3114793" y="3127414"/>
            <a:ext cx="1981399" cy="1107996"/>
          </a:xfrm>
          <a:prstGeom prst="rect">
            <a:avLst/>
          </a:prstGeom>
          <a:noFill/>
        </p:spPr>
        <p:txBody>
          <a:bodyPr wrap="square" rtlCol="0">
            <a:spAutoFit/>
          </a:bodyPr>
          <a:lstStyle/>
          <a:p>
            <a:pPr marL="171450" indent="-171450">
              <a:buFont typeface="Arial" panose="020B0604020202020204" pitchFamily="34" charset="0"/>
              <a:buChar char="•"/>
            </a:pPr>
            <a:r>
              <a:rPr lang="en-US" sz="1100" dirty="0"/>
              <a:t>Regulation of the inflammatory response (cytokine production)</a:t>
            </a:r>
          </a:p>
          <a:p>
            <a:pPr marL="171450" indent="-171450">
              <a:buFont typeface="Arial" panose="020B0604020202020204" pitchFamily="34" charset="0"/>
              <a:buChar char="•"/>
            </a:pPr>
            <a:r>
              <a:rPr lang="en-US" sz="1100" dirty="0"/>
              <a:t>Immune cell maturation and proliferation</a:t>
            </a:r>
          </a:p>
          <a:p>
            <a:pPr marL="171450" indent="-171450">
              <a:buFont typeface="Arial" panose="020B0604020202020204" pitchFamily="34" charset="0"/>
              <a:buChar char="•"/>
            </a:pPr>
            <a:r>
              <a:rPr lang="en-US" sz="1100" dirty="0"/>
              <a:t>Apoptosis of immune cells</a:t>
            </a:r>
          </a:p>
        </p:txBody>
      </p:sp>
      <p:sp>
        <p:nvSpPr>
          <p:cNvPr id="20" name="TextBox 19">
            <a:extLst>
              <a:ext uri="{FF2B5EF4-FFF2-40B4-BE49-F238E27FC236}">
                <a16:creationId xmlns:a16="http://schemas.microsoft.com/office/drawing/2014/main" id="{35DCB040-88A0-4A40-828B-9B4C77234632}"/>
              </a:ext>
            </a:extLst>
          </p:cNvPr>
          <p:cNvSpPr txBox="1"/>
          <p:nvPr/>
        </p:nvSpPr>
        <p:spPr>
          <a:xfrm>
            <a:off x="3114793" y="4663141"/>
            <a:ext cx="2105518" cy="769441"/>
          </a:xfrm>
          <a:prstGeom prst="rect">
            <a:avLst/>
          </a:prstGeom>
          <a:noFill/>
        </p:spPr>
        <p:txBody>
          <a:bodyPr wrap="square" rtlCol="0">
            <a:spAutoFit/>
          </a:bodyPr>
          <a:lstStyle/>
          <a:p>
            <a:pPr marL="171450" indent="-171450">
              <a:buFont typeface="Arial" panose="020B0604020202020204" pitchFamily="34" charset="0"/>
              <a:buChar char="•"/>
            </a:pPr>
            <a:r>
              <a:rPr lang="en-US" sz="1100" dirty="0"/>
              <a:t>Regulation of gonadal function in the HPG axis</a:t>
            </a:r>
          </a:p>
          <a:p>
            <a:pPr marL="171450" indent="-171450">
              <a:buFont typeface="Arial" panose="020B0604020202020204" pitchFamily="34" charset="0"/>
              <a:buChar char="•"/>
            </a:pPr>
            <a:r>
              <a:rPr lang="en-US" sz="1100" dirty="0"/>
              <a:t>Embryo implantation and development</a:t>
            </a:r>
          </a:p>
        </p:txBody>
      </p:sp>
      <p:sp>
        <p:nvSpPr>
          <p:cNvPr id="21" name="TextBox 20">
            <a:extLst>
              <a:ext uri="{FF2B5EF4-FFF2-40B4-BE49-F238E27FC236}">
                <a16:creationId xmlns:a16="http://schemas.microsoft.com/office/drawing/2014/main" id="{813B6243-78EB-4CBD-8163-E166BAE72027}"/>
              </a:ext>
            </a:extLst>
          </p:cNvPr>
          <p:cNvSpPr txBox="1"/>
          <p:nvPr/>
        </p:nvSpPr>
        <p:spPr>
          <a:xfrm>
            <a:off x="8379151" y="2011220"/>
            <a:ext cx="1786544" cy="769441"/>
          </a:xfrm>
          <a:prstGeom prst="rect">
            <a:avLst/>
          </a:prstGeom>
          <a:noFill/>
        </p:spPr>
        <p:txBody>
          <a:bodyPr wrap="square" rtlCol="0">
            <a:spAutoFit/>
          </a:bodyPr>
          <a:lstStyle/>
          <a:p>
            <a:pPr marL="171450" indent="-171450">
              <a:buFont typeface="Arial" panose="020B0604020202020204" pitchFamily="34" charset="0"/>
              <a:buChar char="•"/>
            </a:pPr>
            <a:r>
              <a:rPr lang="en-US" sz="1100" dirty="0"/>
              <a:t>Circadian rhythm</a:t>
            </a:r>
          </a:p>
          <a:p>
            <a:pPr marL="171450" indent="-171450">
              <a:buFont typeface="Arial" panose="020B0604020202020204" pitchFamily="34" charset="0"/>
              <a:buChar char="•"/>
            </a:pPr>
            <a:r>
              <a:rPr lang="en-US" sz="1100" dirty="0"/>
              <a:t>Stress reactivity</a:t>
            </a:r>
          </a:p>
          <a:p>
            <a:pPr marL="171450" indent="-171450">
              <a:buFont typeface="Arial" panose="020B0604020202020204" pitchFamily="34" charset="0"/>
              <a:buChar char="•"/>
            </a:pPr>
            <a:r>
              <a:rPr lang="en-US" sz="1100" dirty="0"/>
              <a:t>Behavior</a:t>
            </a:r>
          </a:p>
          <a:p>
            <a:pPr marL="171450" indent="-171450">
              <a:buFont typeface="Arial" panose="020B0604020202020204" pitchFamily="34" charset="0"/>
              <a:buChar char="•"/>
            </a:pPr>
            <a:r>
              <a:rPr lang="en-US" sz="1100" dirty="0"/>
              <a:t>Cognition and memory</a:t>
            </a:r>
          </a:p>
        </p:txBody>
      </p:sp>
      <p:sp>
        <p:nvSpPr>
          <p:cNvPr id="23" name="TextBox 22">
            <a:extLst>
              <a:ext uri="{FF2B5EF4-FFF2-40B4-BE49-F238E27FC236}">
                <a16:creationId xmlns:a16="http://schemas.microsoft.com/office/drawing/2014/main" id="{EE1D0B45-C3F6-42AE-8EB1-D29548BC8299}"/>
              </a:ext>
            </a:extLst>
          </p:cNvPr>
          <p:cNvSpPr txBox="1"/>
          <p:nvPr/>
        </p:nvSpPr>
        <p:spPr>
          <a:xfrm>
            <a:off x="8379151" y="3127414"/>
            <a:ext cx="1990384" cy="938719"/>
          </a:xfrm>
          <a:prstGeom prst="rect">
            <a:avLst/>
          </a:prstGeom>
          <a:noFill/>
        </p:spPr>
        <p:txBody>
          <a:bodyPr wrap="square" rtlCol="0">
            <a:spAutoFit/>
          </a:bodyPr>
          <a:lstStyle/>
          <a:p>
            <a:pPr marL="171450" indent="-171450">
              <a:buFont typeface="Arial" panose="020B0604020202020204" pitchFamily="34" charset="0"/>
              <a:buChar char="•"/>
            </a:pPr>
            <a:r>
              <a:rPr lang="en-US" sz="1100" dirty="0"/>
              <a:t>Blood pressure regulation</a:t>
            </a:r>
          </a:p>
          <a:p>
            <a:pPr marL="171450" indent="-171450">
              <a:buFont typeface="Arial" panose="020B0604020202020204" pitchFamily="34" charset="0"/>
              <a:buChar char="•"/>
            </a:pPr>
            <a:r>
              <a:rPr lang="en-US" sz="1100" dirty="0"/>
              <a:t>Cardiomyocyte survival</a:t>
            </a:r>
          </a:p>
          <a:p>
            <a:pPr marL="171450" indent="-171450">
              <a:buFont typeface="Arial" panose="020B0604020202020204" pitchFamily="34" charset="0"/>
              <a:buChar char="•"/>
            </a:pPr>
            <a:r>
              <a:rPr lang="en-US" sz="1100" dirty="0"/>
              <a:t>Cardiac hypertrophy</a:t>
            </a:r>
          </a:p>
          <a:p>
            <a:pPr marL="171450" indent="-171450">
              <a:buFont typeface="Arial" panose="020B0604020202020204" pitchFamily="34" charset="0"/>
              <a:buChar char="•"/>
            </a:pPr>
            <a:r>
              <a:rPr lang="en-US" sz="1100" dirty="0"/>
              <a:t>Vascular inflammation</a:t>
            </a:r>
          </a:p>
          <a:p>
            <a:endParaRPr lang="en-US" sz="1100" dirty="0"/>
          </a:p>
        </p:txBody>
      </p:sp>
      <p:sp>
        <p:nvSpPr>
          <p:cNvPr id="24" name="TextBox 23">
            <a:extLst>
              <a:ext uri="{FF2B5EF4-FFF2-40B4-BE49-F238E27FC236}">
                <a16:creationId xmlns:a16="http://schemas.microsoft.com/office/drawing/2014/main" id="{4B59DCE9-014D-4105-B846-4EA550270560}"/>
              </a:ext>
            </a:extLst>
          </p:cNvPr>
          <p:cNvSpPr txBox="1"/>
          <p:nvPr/>
        </p:nvSpPr>
        <p:spPr>
          <a:xfrm>
            <a:off x="8379151" y="5713170"/>
            <a:ext cx="2966238" cy="430887"/>
          </a:xfrm>
          <a:prstGeom prst="rect">
            <a:avLst/>
          </a:prstGeom>
          <a:noFill/>
        </p:spPr>
        <p:txBody>
          <a:bodyPr wrap="square" rtlCol="0">
            <a:spAutoFit/>
          </a:bodyPr>
          <a:lstStyle/>
          <a:p>
            <a:pPr marL="171450" indent="-171450">
              <a:buFont typeface="Arial" panose="020B0604020202020204" pitchFamily="34" charset="0"/>
              <a:buChar char="•"/>
            </a:pPr>
            <a:r>
              <a:rPr lang="en-US" sz="1100" dirty="0"/>
              <a:t>Metabolism (anabolism &amp; catabolism, glucose, lipid, and protein metabolism)</a:t>
            </a:r>
          </a:p>
        </p:txBody>
      </p:sp>
      <p:sp>
        <p:nvSpPr>
          <p:cNvPr id="26" name="Rectangle 25">
            <a:extLst>
              <a:ext uri="{FF2B5EF4-FFF2-40B4-BE49-F238E27FC236}">
                <a16:creationId xmlns:a16="http://schemas.microsoft.com/office/drawing/2014/main" id="{A762F98E-C7F6-43F0-A4FB-11E612A8DB0C}"/>
              </a:ext>
            </a:extLst>
          </p:cNvPr>
          <p:cNvSpPr/>
          <p:nvPr/>
        </p:nvSpPr>
        <p:spPr>
          <a:xfrm>
            <a:off x="3114793" y="4373324"/>
            <a:ext cx="227521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rgbClr val="A33E7B"/>
                </a:solidFill>
              </a:rPr>
              <a:t>Reproductive System</a:t>
            </a:r>
          </a:p>
        </p:txBody>
      </p:sp>
      <p:cxnSp>
        <p:nvCxnSpPr>
          <p:cNvPr id="27" name="Straight Connector 26">
            <a:extLst>
              <a:ext uri="{FF2B5EF4-FFF2-40B4-BE49-F238E27FC236}">
                <a16:creationId xmlns:a16="http://schemas.microsoft.com/office/drawing/2014/main" id="{EBF56728-5904-4A14-AB37-887623B1D28B}"/>
              </a:ext>
            </a:extLst>
          </p:cNvPr>
          <p:cNvCxnSpPr>
            <a:cxnSpLocks/>
          </p:cNvCxnSpPr>
          <p:nvPr/>
        </p:nvCxnSpPr>
        <p:spPr>
          <a:xfrm flipV="1">
            <a:off x="4981160" y="4204233"/>
            <a:ext cx="214027" cy="227545"/>
          </a:xfrm>
          <a:prstGeom prst="line">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7DDB0BB-D281-49A9-A49F-E5AE88008A3D}"/>
              </a:ext>
            </a:extLst>
          </p:cNvPr>
          <p:cNvSpPr txBox="1"/>
          <p:nvPr/>
        </p:nvSpPr>
        <p:spPr>
          <a:xfrm>
            <a:off x="8379151" y="4209756"/>
            <a:ext cx="2966238"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Glucose and lipid metabolism</a:t>
            </a:r>
          </a:p>
        </p:txBody>
      </p:sp>
      <p:sp>
        <p:nvSpPr>
          <p:cNvPr id="29" name="Rectangle 28">
            <a:extLst>
              <a:ext uri="{FF2B5EF4-FFF2-40B4-BE49-F238E27FC236}">
                <a16:creationId xmlns:a16="http://schemas.microsoft.com/office/drawing/2014/main" id="{0607D555-0B90-4EB3-A764-F30433CBC4C4}"/>
              </a:ext>
            </a:extLst>
          </p:cNvPr>
          <p:cNvSpPr/>
          <p:nvPr/>
        </p:nvSpPr>
        <p:spPr>
          <a:xfrm>
            <a:off x="3174683" y="2902982"/>
            <a:ext cx="175730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rgbClr val="7030A0"/>
                </a:solidFill>
              </a:rPr>
              <a:t>Immune</a:t>
            </a:r>
            <a:r>
              <a:rPr lang="en-US" sz="1400" b="1" dirty="0">
                <a:solidFill>
                  <a:srgbClr val="7030A0"/>
                </a:solidFill>
              </a:rPr>
              <a:t> System</a:t>
            </a:r>
          </a:p>
        </p:txBody>
      </p:sp>
      <p:sp>
        <p:nvSpPr>
          <p:cNvPr id="30" name="Rectangle 29">
            <a:extLst>
              <a:ext uri="{FF2B5EF4-FFF2-40B4-BE49-F238E27FC236}">
                <a16:creationId xmlns:a16="http://schemas.microsoft.com/office/drawing/2014/main" id="{50346B35-9986-4D02-9A09-F0E1517FC92A}"/>
              </a:ext>
            </a:extLst>
          </p:cNvPr>
          <p:cNvSpPr/>
          <p:nvPr/>
        </p:nvSpPr>
        <p:spPr>
          <a:xfrm>
            <a:off x="3114793" y="2163458"/>
            <a:ext cx="227521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accent1"/>
                </a:solidFill>
              </a:rPr>
              <a:t>Respiratory System</a:t>
            </a:r>
          </a:p>
        </p:txBody>
      </p:sp>
      <p:sp>
        <p:nvSpPr>
          <p:cNvPr id="31" name="Rectangle 30">
            <a:extLst>
              <a:ext uri="{FF2B5EF4-FFF2-40B4-BE49-F238E27FC236}">
                <a16:creationId xmlns:a16="http://schemas.microsoft.com/office/drawing/2014/main" id="{4B49DCD8-B548-413D-9EDB-222DD1904B19}"/>
              </a:ext>
            </a:extLst>
          </p:cNvPr>
          <p:cNvSpPr/>
          <p:nvPr/>
        </p:nvSpPr>
        <p:spPr>
          <a:xfrm>
            <a:off x="8379151" y="2902982"/>
            <a:ext cx="2599693"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accent5"/>
                </a:solidFill>
              </a:rPr>
              <a:t>Cardiovascular System</a:t>
            </a:r>
          </a:p>
        </p:txBody>
      </p:sp>
      <p:sp>
        <p:nvSpPr>
          <p:cNvPr id="32" name="Rectangle 31">
            <a:extLst>
              <a:ext uri="{FF2B5EF4-FFF2-40B4-BE49-F238E27FC236}">
                <a16:creationId xmlns:a16="http://schemas.microsoft.com/office/drawing/2014/main" id="{1C214BAC-CB5A-415C-80E4-275374DE1016}"/>
              </a:ext>
            </a:extLst>
          </p:cNvPr>
          <p:cNvSpPr/>
          <p:nvPr/>
        </p:nvSpPr>
        <p:spPr>
          <a:xfrm>
            <a:off x="8379151" y="3960934"/>
            <a:ext cx="1982763"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accent6"/>
                </a:solidFill>
              </a:rPr>
              <a:t>Liver and Adipose</a:t>
            </a:r>
          </a:p>
        </p:txBody>
      </p:sp>
      <p:sp>
        <p:nvSpPr>
          <p:cNvPr id="33" name="Rectangle 32">
            <a:extLst>
              <a:ext uri="{FF2B5EF4-FFF2-40B4-BE49-F238E27FC236}">
                <a16:creationId xmlns:a16="http://schemas.microsoft.com/office/drawing/2014/main" id="{4CE86F10-4120-4002-8B4F-733A72DFF588}"/>
              </a:ext>
            </a:extLst>
          </p:cNvPr>
          <p:cNvSpPr/>
          <p:nvPr/>
        </p:nvSpPr>
        <p:spPr>
          <a:xfrm>
            <a:off x="8379151" y="5474532"/>
            <a:ext cx="1402593" cy="2776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chemeClr val="accent3"/>
                </a:solidFill>
              </a:rPr>
              <a:t>Muscle</a:t>
            </a:r>
          </a:p>
        </p:txBody>
      </p:sp>
      <p:sp>
        <p:nvSpPr>
          <p:cNvPr id="34" name="Rectangle 33">
            <a:extLst>
              <a:ext uri="{FF2B5EF4-FFF2-40B4-BE49-F238E27FC236}">
                <a16:creationId xmlns:a16="http://schemas.microsoft.com/office/drawing/2014/main" id="{66D15501-84C9-476C-9215-E85C7DA7ED71}"/>
              </a:ext>
            </a:extLst>
          </p:cNvPr>
          <p:cNvSpPr/>
          <p:nvPr/>
        </p:nvSpPr>
        <p:spPr>
          <a:xfrm>
            <a:off x="8379151" y="1796472"/>
            <a:ext cx="177631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rgbClr val="EE9090"/>
                </a:solidFill>
              </a:rPr>
              <a:t>Nervous System</a:t>
            </a:r>
          </a:p>
        </p:txBody>
      </p:sp>
      <p:cxnSp>
        <p:nvCxnSpPr>
          <p:cNvPr id="36" name="Straight Connector 35">
            <a:extLst>
              <a:ext uri="{FF2B5EF4-FFF2-40B4-BE49-F238E27FC236}">
                <a16:creationId xmlns:a16="http://schemas.microsoft.com/office/drawing/2014/main" id="{F8D833EE-ABC0-4C04-8413-8F42DFE1E870}"/>
              </a:ext>
            </a:extLst>
          </p:cNvPr>
          <p:cNvCxnSpPr>
            <a:cxnSpLocks/>
            <a:stCxn id="32" idx="1"/>
          </p:cNvCxnSpPr>
          <p:nvPr/>
        </p:nvCxnSpPr>
        <p:spPr>
          <a:xfrm flipH="1" flipV="1">
            <a:off x="6608378" y="3169842"/>
            <a:ext cx="1770773" cy="928252"/>
          </a:xfrm>
          <a:prstGeom prst="line">
            <a:avLst/>
          </a:prstGeom>
          <a:ln w="190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56B44C5-8101-4150-AE80-033DC5657609}"/>
              </a:ext>
            </a:extLst>
          </p:cNvPr>
          <p:cNvCxnSpPr>
            <a:cxnSpLocks/>
            <a:stCxn id="31" idx="1"/>
          </p:cNvCxnSpPr>
          <p:nvPr/>
        </p:nvCxnSpPr>
        <p:spPr>
          <a:xfrm flipH="1" flipV="1">
            <a:off x="6597793" y="2940300"/>
            <a:ext cx="1781358" cy="99842"/>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0F61F27-2737-4FA0-B872-737F29D348DE}"/>
              </a:ext>
            </a:extLst>
          </p:cNvPr>
          <p:cNvCxnSpPr>
            <a:cxnSpLocks/>
            <a:endCxn id="16" idx="1"/>
          </p:cNvCxnSpPr>
          <p:nvPr/>
        </p:nvCxnSpPr>
        <p:spPr>
          <a:xfrm flipH="1" flipV="1">
            <a:off x="4961882" y="2308521"/>
            <a:ext cx="1239995" cy="631779"/>
          </a:xfrm>
          <a:prstGeom prst="line">
            <a:avLst/>
          </a:prstGeom>
          <a:ln w="19050">
            <a:solidFill>
              <a:schemeClr val="accent4">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A01035D5-1B6B-4266-A811-7B140DC303CE}"/>
              </a:ext>
            </a:extLst>
          </p:cNvPr>
          <p:cNvSpPr/>
          <p:nvPr/>
        </p:nvSpPr>
        <p:spPr>
          <a:xfrm>
            <a:off x="6897271" y="1661084"/>
            <a:ext cx="764720" cy="837336"/>
          </a:xfrm>
          <a:prstGeom prst="roundRect">
            <a:avLst>
              <a:gd name="adj" fmla="val 21618"/>
            </a:avLst>
          </a:prstGeom>
          <a:noFill/>
          <a:ln w="19050">
            <a:solidFill>
              <a:srgbClr val="EE909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0" name="Straight Connector 39">
            <a:extLst>
              <a:ext uri="{FF2B5EF4-FFF2-40B4-BE49-F238E27FC236}">
                <a16:creationId xmlns:a16="http://schemas.microsoft.com/office/drawing/2014/main" id="{4603B6CE-62D1-46FA-AF34-31C1D4BEC6C3}"/>
              </a:ext>
            </a:extLst>
          </p:cNvPr>
          <p:cNvCxnSpPr>
            <a:cxnSpLocks/>
          </p:cNvCxnSpPr>
          <p:nvPr/>
        </p:nvCxnSpPr>
        <p:spPr>
          <a:xfrm flipH="1">
            <a:off x="6636114" y="1704280"/>
            <a:ext cx="311142" cy="329393"/>
          </a:xfrm>
          <a:prstGeom prst="line">
            <a:avLst/>
          </a:prstGeom>
          <a:ln w="19050">
            <a:solidFill>
              <a:srgbClr val="EE9090"/>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6C36F08-67F8-46A2-8C47-E5FEA9DE1697}"/>
              </a:ext>
            </a:extLst>
          </p:cNvPr>
          <p:cNvCxnSpPr>
            <a:cxnSpLocks/>
          </p:cNvCxnSpPr>
          <p:nvPr/>
        </p:nvCxnSpPr>
        <p:spPr>
          <a:xfrm flipH="1" flipV="1">
            <a:off x="6636114" y="2448395"/>
            <a:ext cx="362350" cy="31328"/>
          </a:xfrm>
          <a:prstGeom prst="line">
            <a:avLst/>
          </a:prstGeom>
          <a:ln w="19050">
            <a:solidFill>
              <a:srgbClr val="EE9090"/>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AF389EB-0CC6-4C6B-B6F7-E997EE497F50}"/>
              </a:ext>
            </a:extLst>
          </p:cNvPr>
          <p:cNvCxnSpPr>
            <a:cxnSpLocks/>
          </p:cNvCxnSpPr>
          <p:nvPr/>
        </p:nvCxnSpPr>
        <p:spPr>
          <a:xfrm flipH="1">
            <a:off x="5400100" y="3643941"/>
            <a:ext cx="313432" cy="23464"/>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DDC3F5C6-41FC-4DB1-A3D2-D709740B67D7}"/>
              </a:ext>
            </a:extLst>
          </p:cNvPr>
          <p:cNvCxnSpPr>
            <a:cxnSpLocks/>
          </p:cNvCxnSpPr>
          <p:nvPr/>
        </p:nvCxnSpPr>
        <p:spPr>
          <a:xfrm flipH="1" flipV="1">
            <a:off x="5794236" y="2994251"/>
            <a:ext cx="107701" cy="235652"/>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C7CB7CBC-6DBD-45AE-B609-DCE0EA744833}"/>
              </a:ext>
            </a:extLst>
          </p:cNvPr>
          <p:cNvSpPr/>
          <p:nvPr/>
        </p:nvSpPr>
        <p:spPr>
          <a:xfrm rot="1699920">
            <a:off x="5322257" y="2819211"/>
            <a:ext cx="297047" cy="837336"/>
          </a:xfrm>
          <a:prstGeom prst="roundRect">
            <a:avLst>
              <a:gd name="adj" fmla="val 21618"/>
            </a:avLst>
          </a:prstGeom>
          <a:noFill/>
          <a:ln w="19050">
            <a:solidFill>
              <a:srgbClr val="7030A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a:extLst>
              <a:ext uri="{FF2B5EF4-FFF2-40B4-BE49-F238E27FC236}">
                <a16:creationId xmlns:a16="http://schemas.microsoft.com/office/drawing/2014/main" id="{9A42BD1E-790B-4F5A-BF90-5B5E914604AF}"/>
              </a:ext>
            </a:extLst>
          </p:cNvPr>
          <p:cNvSpPr txBox="1"/>
          <p:nvPr/>
        </p:nvSpPr>
        <p:spPr>
          <a:xfrm>
            <a:off x="3114793" y="5713170"/>
            <a:ext cx="1424625" cy="430887"/>
          </a:xfrm>
          <a:prstGeom prst="rect">
            <a:avLst/>
          </a:prstGeom>
          <a:noFill/>
        </p:spPr>
        <p:txBody>
          <a:bodyPr wrap="square" rtlCol="0">
            <a:spAutoFit/>
          </a:bodyPr>
          <a:lstStyle/>
          <a:p>
            <a:pPr marL="171450" indent="-171450">
              <a:buFont typeface="Arial" panose="020B0604020202020204" pitchFamily="34" charset="0"/>
              <a:buChar char="•"/>
            </a:pPr>
            <a:r>
              <a:rPr lang="en-US" sz="1100" dirty="0"/>
              <a:t>Bone formation and resorption</a:t>
            </a:r>
          </a:p>
        </p:txBody>
      </p:sp>
      <p:sp>
        <p:nvSpPr>
          <p:cNvPr id="49" name="Rectangle 48">
            <a:extLst>
              <a:ext uri="{FF2B5EF4-FFF2-40B4-BE49-F238E27FC236}">
                <a16:creationId xmlns:a16="http://schemas.microsoft.com/office/drawing/2014/main" id="{D1DA1FA2-8D36-439D-9D90-548C30CD43D2}"/>
              </a:ext>
            </a:extLst>
          </p:cNvPr>
          <p:cNvSpPr/>
          <p:nvPr/>
        </p:nvSpPr>
        <p:spPr>
          <a:xfrm>
            <a:off x="3114793" y="5477890"/>
            <a:ext cx="63438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rgbClr val="E6AF01"/>
                </a:solidFill>
              </a:rPr>
              <a:t>Bone</a:t>
            </a:r>
          </a:p>
        </p:txBody>
      </p:sp>
      <p:sp>
        <p:nvSpPr>
          <p:cNvPr id="50" name="TextBox 49">
            <a:extLst>
              <a:ext uri="{FF2B5EF4-FFF2-40B4-BE49-F238E27FC236}">
                <a16:creationId xmlns:a16="http://schemas.microsoft.com/office/drawing/2014/main" id="{9AF4F7C6-4496-4861-AACC-8EB66C3DF92E}"/>
              </a:ext>
            </a:extLst>
          </p:cNvPr>
          <p:cNvSpPr txBox="1"/>
          <p:nvPr/>
        </p:nvSpPr>
        <p:spPr>
          <a:xfrm>
            <a:off x="8379151" y="4993393"/>
            <a:ext cx="2792534" cy="261610"/>
          </a:xfrm>
          <a:prstGeom prst="rect">
            <a:avLst/>
          </a:prstGeom>
          <a:noFill/>
        </p:spPr>
        <p:txBody>
          <a:bodyPr wrap="square" rtlCol="0">
            <a:spAutoFit/>
          </a:bodyPr>
          <a:lstStyle/>
          <a:p>
            <a:pPr marL="171450" indent="-171450">
              <a:buFont typeface="Arial" panose="020B0604020202020204" pitchFamily="34" charset="0"/>
              <a:buChar char="•"/>
            </a:pPr>
            <a:r>
              <a:rPr lang="en-US" sz="1100" dirty="0"/>
              <a:t>Cell survival and proliferation</a:t>
            </a:r>
          </a:p>
        </p:txBody>
      </p:sp>
      <p:sp>
        <p:nvSpPr>
          <p:cNvPr id="51" name="Rectangle 50">
            <a:extLst>
              <a:ext uri="{FF2B5EF4-FFF2-40B4-BE49-F238E27FC236}">
                <a16:creationId xmlns:a16="http://schemas.microsoft.com/office/drawing/2014/main" id="{5FA80ADC-680B-46AC-B066-5451E8828860}"/>
              </a:ext>
            </a:extLst>
          </p:cNvPr>
          <p:cNvSpPr/>
          <p:nvPr/>
        </p:nvSpPr>
        <p:spPr>
          <a:xfrm>
            <a:off x="8379151" y="4775224"/>
            <a:ext cx="2408737"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a:solidFill>
                  <a:srgbClr val="D47536"/>
                </a:solidFill>
              </a:rPr>
              <a:t>Gastrointestinal System</a:t>
            </a:r>
          </a:p>
        </p:txBody>
      </p:sp>
      <p:sp>
        <p:nvSpPr>
          <p:cNvPr id="53" name="Rectangle: Rounded Corners 52">
            <a:extLst>
              <a:ext uri="{FF2B5EF4-FFF2-40B4-BE49-F238E27FC236}">
                <a16:creationId xmlns:a16="http://schemas.microsoft.com/office/drawing/2014/main" id="{86780ACC-9F2F-41D3-90B4-D24EBBC5A0DF}"/>
              </a:ext>
            </a:extLst>
          </p:cNvPr>
          <p:cNvSpPr/>
          <p:nvPr/>
        </p:nvSpPr>
        <p:spPr>
          <a:xfrm>
            <a:off x="5226360" y="4227876"/>
            <a:ext cx="488840" cy="934680"/>
          </a:xfrm>
          <a:prstGeom prst="roundRect">
            <a:avLst>
              <a:gd name="adj" fmla="val 21618"/>
            </a:avLst>
          </a:prstGeom>
          <a:noFill/>
          <a:ln w="19050">
            <a:solidFill>
              <a:srgbClr val="E6AF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4" name="Straight Connector 53">
            <a:extLst>
              <a:ext uri="{FF2B5EF4-FFF2-40B4-BE49-F238E27FC236}">
                <a16:creationId xmlns:a16="http://schemas.microsoft.com/office/drawing/2014/main" id="{EFF444AC-9083-4A11-9B5D-D533B2B5969A}"/>
              </a:ext>
            </a:extLst>
          </p:cNvPr>
          <p:cNvCxnSpPr>
            <a:cxnSpLocks/>
          </p:cNvCxnSpPr>
          <p:nvPr/>
        </p:nvCxnSpPr>
        <p:spPr>
          <a:xfrm flipV="1">
            <a:off x="5485007" y="4009296"/>
            <a:ext cx="634536" cy="215256"/>
          </a:xfrm>
          <a:prstGeom prst="line">
            <a:avLst/>
          </a:prstGeom>
          <a:ln w="19050">
            <a:solidFill>
              <a:srgbClr val="E6AF00"/>
            </a:solidFill>
            <a:prstDash val="sysDot"/>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400CC1D1-627C-433B-8E99-9A25C5E7C955}"/>
              </a:ext>
            </a:extLst>
          </p:cNvPr>
          <p:cNvCxnSpPr>
            <a:cxnSpLocks/>
          </p:cNvCxnSpPr>
          <p:nvPr/>
        </p:nvCxnSpPr>
        <p:spPr>
          <a:xfrm flipV="1">
            <a:off x="5705969" y="4563467"/>
            <a:ext cx="428955" cy="548088"/>
          </a:xfrm>
          <a:prstGeom prst="line">
            <a:avLst/>
          </a:prstGeom>
          <a:ln w="19050">
            <a:solidFill>
              <a:srgbClr val="E6AF00"/>
            </a:solidFill>
            <a:prstDash val="sysDot"/>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059209A7-1676-416C-A853-2AB1035AD575}"/>
              </a:ext>
            </a:extLst>
          </p:cNvPr>
          <p:cNvSpPr/>
          <p:nvPr/>
        </p:nvSpPr>
        <p:spPr>
          <a:xfrm>
            <a:off x="6984768" y="4224552"/>
            <a:ext cx="617944" cy="10811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Rounded Corners 44">
            <a:extLst>
              <a:ext uri="{FF2B5EF4-FFF2-40B4-BE49-F238E27FC236}">
                <a16:creationId xmlns:a16="http://schemas.microsoft.com/office/drawing/2014/main" id="{9F6E8061-4454-4033-99F2-1B6C10219CB5}"/>
              </a:ext>
            </a:extLst>
          </p:cNvPr>
          <p:cNvSpPr/>
          <p:nvPr/>
        </p:nvSpPr>
        <p:spPr>
          <a:xfrm>
            <a:off x="7129399" y="4875281"/>
            <a:ext cx="488840" cy="837336"/>
          </a:xfrm>
          <a:prstGeom prst="roundRect">
            <a:avLst>
              <a:gd name="adj" fmla="val 21618"/>
            </a:avLst>
          </a:prstGeom>
          <a:no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Connector 45">
            <a:extLst>
              <a:ext uri="{FF2B5EF4-FFF2-40B4-BE49-F238E27FC236}">
                <a16:creationId xmlns:a16="http://schemas.microsoft.com/office/drawing/2014/main" id="{B65B2F90-FAFE-44B7-8102-BBB6C9648FF8}"/>
              </a:ext>
            </a:extLst>
          </p:cNvPr>
          <p:cNvCxnSpPr>
            <a:cxnSpLocks/>
          </p:cNvCxnSpPr>
          <p:nvPr/>
        </p:nvCxnSpPr>
        <p:spPr>
          <a:xfrm flipH="1" flipV="1">
            <a:off x="6792300" y="4187217"/>
            <a:ext cx="371395" cy="699689"/>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DE6D3E58-A20C-47CF-82DE-EB7B28187865}"/>
              </a:ext>
            </a:extLst>
          </p:cNvPr>
          <p:cNvCxnSpPr>
            <a:cxnSpLocks/>
          </p:cNvCxnSpPr>
          <p:nvPr/>
        </p:nvCxnSpPr>
        <p:spPr>
          <a:xfrm flipH="1" flipV="1">
            <a:off x="6760192" y="4788281"/>
            <a:ext cx="380737" cy="875478"/>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pic>
        <p:nvPicPr>
          <p:cNvPr id="59" name="Picture 58" descr="A picture containing drawing&#10;&#10;Description automatically generated">
            <a:extLst>
              <a:ext uri="{FF2B5EF4-FFF2-40B4-BE49-F238E27FC236}">
                <a16:creationId xmlns:a16="http://schemas.microsoft.com/office/drawing/2014/main" id="{9AB56084-6E93-4BB6-840D-9718D8E3293B}"/>
              </a:ext>
            </a:extLst>
          </p:cNvPr>
          <p:cNvPicPr>
            <a:picLocks noChangeAspect="1"/>
          </p:cNvPicPr>
          <p:nvPr/>
        </p:nvPicPr>
        <p:blipFill rotWithShape="1">
          <a:blip r:embed="rId4" cstate="email">
            <a:extLst>
              <a:ext uri="{BEBA8EAE-BF5A-486C-A8C5-ECC9F3942E4B}">
                <a14:imgProps xmlns:a14="http://schemas.microsoft.com/office/drawing/2010/main">
                  <a14:imgLayer r:embed="rId5">
                    <a14:imgEffect>
                      <a14:backgroundRemoval t="6422" b="90826" l="8929" r="89286">
                        <a14:foregroundMark x1="41071" y1="11009" x2="41071" y2="11009"/>
                        <a14:foregroundMark x1="26786" y1="16514" x2="26786" y2="16514"/>
                        <a14:foregroundMark x1="21429" y1="20183" x2="21429" y2="20183"/>
                        <a14:foregroundMark x1="51786" y1="8257" x2="51786" y2="8257"/>
                        <a14:foregroundMark x1="55357" y1="86239" x2="55357" y2="86239"/>
                        <a14:foregroundMark x1="55357" y1="90826" x2="55357" y2="90826"/>
                      </a14:backgroundRemoval>
                    </a14:imgEffect>
                  </a14:imgLayer>
                </a14:imgProps>
              </a:ext>
              <a:ext uri="{28A0092B-C50C-407E-A947-70E740481C1C}">
                <a14:useLocalDpi xmlns:a14="http://schemas.microsoft.com/office/drawing/2010/main"/>
              </a:ext>
            </a:extLst>
          </a:blip>
          <a:srcRect/>
          <a:stretch/>
        </p:blipFill>
        <p:spPr>
          <a:xfrm>
            <a:off x="7167251" y="4886906"/>
            <a:ext cx="419724" cy="829843"/>
          </a:xfrm>
          <a:prstGeom prst="rect">
            <a:avLst/>
          </a:prstGeom>
        </p:spPr>
      </p:pic>
      <p:sp>
        <p:nvSpPr>
          <p:cNvPr id="56" name="Footer Placeholder 74">
            <a:extLst>
              <a:ext uri="{FF2B5EF4-FFF2-40B4-BE49-F238E27FC236}">
                <a16:creationId xmlns:a16="http://schemas.microsoft.com/office/drawing/2014/main" id="{31023663-333F-170F-D06B-44221729523D}"/>
              </a:ext>
            </a:extLst>
          </p:cNvPr>
          <p:cNvSpPr txBox="1">
            <a:spLocks noGrp="1"/>
          </p:cNvSpPr>
          <p:nvPr>
            <p:ph type="ftr" sz="quarter" idx="3"/>
          </p:nvPr>
        </p:nvSpPr>
        <p:spPr>
          <a:xfrm>
            <a:off x="512172" y="6215530"/>
            <a:ext cx="9984378" cy="521493"/>
          </a:xfrm>
          <a:prstGeom prst="rect">
            <a:avLst/>
          </a:prstGeom>
        </p:spPr>
        <p:txBody>
          <a:bodyPr vert="horz" lIns="91440" tIns="45720" rIns="91440" bIns="45720" rtlCol="0" anchor="b"/>
          <a:lstStyle>
            <a:defPPr>
              <a:defRPr lang="en-GB"/>
            </a:defPPr>
            <a:lvl1pPr algn="l" rtl="0" eaLnBrk="0" fontAlgn="base" hangingPunct="0">
              <a:spcBef>
                <a:spcPct val="0"/>
              </a:spcBef>
              <a:spcAft>
                <a:spcPct val="0"/>
              </a:spcAft>
              <a:defRPr lang="en-US" sz="750" b="0" kern="1200" smtClean="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a:lstStyle>
          <a:p>
            <a:pPr>
              <a:spcAft>
                <a:spcPts val="0"/>
              </a:spcAft>
            </a:pPr>
            <a:r>
              <a:rPr lang="en-US" sz="900" dirty="0">
                <a:solidFill>
                  <a:srgbClr val="595959"/>
                </a:solidFill>
              </a:rPr>
              <a:t>HPG=hypothalamic-pituitary-gonadal.</a:t>
            </a:r>
            <a:endParaRPr lang="en-GB" sz="900" dirty="0">
              <a:solidFill>
                <a:srgbClr val="595959"/>
              </a:solidFill>
            </a:endParaRPr>
          </a:p>
          <a:p>
            <a:r>
              <a:rPr lang="en-GB" sz="900" dirty="0">
                <a:solidFill>
                  <a:srgbClr val="595959"/>
                </a:solidFill>
              </a:rPr>
              <a:t>1. Mohd Azmi NAS, et al. </a:t>
            </a:r>
            <a:r>
              <a:rPr lang="en-GB" sz="900" i="1" dirty="0">
                <a:solidFill>
                  <a:srgbClr val="595959"/>
                </a:solidFill>
              </a:rPr>
              <a:t>Int J Environ Res Public Health</a:t>
            </a:r>
            <a:r>
              <a:rPr lang="en-GB" sz="900" dirty="0">
                <a:solidFill>
                  <a:srgbClr val="595959"/>
                </a:solidFill>
              </a:rPr>
              <a:t>. 2021;18(2):676. doi:10.3390/ijerph18020676  2. Timmermans S, et al. </a:t>
            </a:r>
            <a:r>
              <a:rPr lang="en-GB" sz="900" i="1" dirty="0">
                <a:solidFill>
                  <a:srgbClr val="595959"/>
                </a:solidFill>
              </a:rPr>
              <a:t>Front Immunol</a:t>
            </a:r>
            <a:r>
              <a:rPr lang="en-GB" sz="900" dirty="0">
                <a:solidFill>
                  <a:srgbClr val="595959"/>
                </a:solidFill>
              </a:rPr>
              <a:t>. 2019;10:1545. doi: 10.3389/fimmu.2019.01545 3. Cruz-</a:t>
            </a:r>
            <a:r>
              <a:rPr lang="en-GB" sz="900" dirty="0" err="1">
                <a:solidFill>
                  <a:srgbClr val="595959"/>
                </a:solidFill>
              </a:rPr>
              <a:t>Topete</a:t>
            </a:r>
            <a:r>
              <a:rPr lang="en-GB" sz="900" dirty="0">
                <a:solidFill>
                  <a:srgbClr val="595959"/>
                </a:solidFill>
              </a:rPr>
              <a:t> D, et al. </a:t>
            </a:r>
            <a:r>
              <a:rPr lang="en-GB" sz="900" i="1" dirty="0">
                <a:solidFill>
                  <a:srgbClr val="595959"/>
                </a:solidFill>
              </a:rPr>
              <a:t>Front Endocrinol</a:t>
            </a:r>
            <a:r>
              <a:rPr lang="en-GB" sz="900" dirty="0">
                <a:solidFill>
                  <a:srgbClr val="595959"/>
                </a:solidFill>
              </a:rPr>
              <a:t>. 2020;11:347. doi: 10.3389/fendo.2020.00347  4. </a:t>
            </a:r>
            <a:r>
              <a:rPr lang="en-GB" sz="900" dirty="0" err="1">
                <a:solidFill>
                  <a:srgbClr val="595959"/>
                </a:solidFill>
              </a:rPr>
              <a:t>Sulaiman</a:t>
            </a:r>
            <a:r>
              <a:rPr lang="en-GB" sz="900" dirty="0">
                <a:solidFill>
                  <a:srgbClr val="595959"/>
                </a:solidFill>
              </a:rPr>
              <a:t> RS, et al. </a:t>
            </a:r>
            <a:r>
              <a:rPr lang="en-GB" sz="900" i="1" dirty="0">
                <a:solidFill>
                  <a:srgbClr val="595959"/>
                </a:solidFill>
              </a:rPr>
              <a:t>Steroids</a:t>
            </a:r>
            <a:r>
              <a:rPr lang="en-GB" sz="900" dirty="0">
                <a:solidFill>
                  <a:srgbClr val="595959"/>
                </a:solidFill>
              </a:rPr>
              <a:t>. 2018;133:60-66. 5. Gerber AN. Chapter 12: Glucocorticoids and the lung. In: Wang J-C, Harris C, eds. </a:t>
            </a:r>
            <a:r>
              <a:rPr lang="en-GB" sz="900" i="1" dirty="0">
                <a:solidFill>
                  <a:srgbClr val="595959"/>
                </a:solidFill>
              </a:rPr>
              <a:t>Glucocorticoid </a:t>
            </a:r>
            <a:r>
              <a:rPr lang="en-GB" sz="900" i="1" dirty="0" err="1">
                <a:solidFill>
                  <a:srgbClr val="595959"/>
                </a:solidFill>
              </a:rPr>
              <a:t>Signaling</a:t>
            </a:r>
            <a:r>
              <a:rPr lang="en-GB" sz="900" dirty="0">
                <a:solidFill>
                  <a:srgbClr val="595959"/>
                </a:solidFill>
              </a:rPr>
              <a:t>. New York, NY: Springer; 2015. 6. </a:t>
            </a:r>
            <a:r>
              <a:rPr lang="en-GB" sz="900" dirty="0" err="1">
                <a:solidFill>
                  <a:srgbClr val="595959"/>
                </a:solidFill>
              </a:rPr>
              <a:t>Whirledge</a:t>
            </a:r>
            <a:r>
              <a:rPr lang="en-GB" sz="900" dirty="0">
                <a:solidFill>
                  <a:srgbClr val="595959"/>
                </a:solidFill>
              </a:rPr>
              <a:t> S, </a:t>
            </a:r>
            <a:r>
              <a:rPr lang="en-GB" sz="900" dirty="0" err="1">
                <a:solidFill>
                  <a:srgbClr val="595959"/>
                </a:solidFill>
              </a:rPr>
              <a:t>Cidlowski</a:t>
            </a:r>
            <a:r>
              <a:rPr lang="en-GB" sz="900" dirty="0">
                <a:solidFill>
                  <a:srgbClr val="595959"/>
                </a:solidFill>
              </a:rPr>
              <a:t> JA. </a:t>
            </a:r>
            <a:r>
              <a:rPr lang="en-GB" sz="900" i="1" dirty="0">
                <a:solidFill>
                  <a:srgbClr val="595959"/>
                </a:solidFill>
              </a:rPr>
              <a:t>Minerva Endocrinol</a:t>
            </a:r>
            <a:r>
              <a:rPr lang="en-GB" sz="900" dirty="0">
                <a:solidFill>
                  <a:srgbClr val="595959"/>
                </a:solidFill>
              </a:rPr>
              <a:t>. 2010;35:109-125.</a:t>
            </a:r>
          </a:p>
        </p:txBody>
      </p:sp>
      <p:cxnSp>
        <p:nvCxnSpPr>
          <p:cNvPr id="85" name="Straight Connector 84">
            <a:extLst>
              <a:ext uri="{FF2B5EF4-FFF2-40B4-BE49-F238E27FC236}">
                <a16:creationId xmlns:a16="http://schemas.microsoft.com/office/drawing/2014/main" id="{5C12D283-A43B-55A2-93EA-299A3D73DDE9}"/>
              </a:ext>
            </a:extLst>
          </p:cNvPr>
          <p:cNvCxnSpPr>
            <a:cxnSpLocks/>
          </p:cNvCxnSpPr>
          <p:nvPr/>
        </p:nvCxnSpPr>
        <p:spPr>
          <a:xfrm>
            <a:off x="3736593" y="5614295"/>
            <a:ext cx="1112381" cy="0"/>
          </a:xfrm>
          <a:prstGeom prst="line">
            <a:avLst/>
          </a:prstGeom>
          <a:ln w="19050">
            <a:solidFill>
              <a:srgbClr val="E6AF00"/>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9063B670-1754-5C04-935E-6A0866EBBD02}"/>
              </a:ext>
            </a:extLst>
          </p:cNvPr>
          <p:cNvCxnSpPr>
            <a:cxnSpLocks/>
          </p:cNvCxnSpPr>
          <p:nvPr/>
        </p:nvCxnSpPr>
        <p:spPr>
          <a:xfrm flipV="1">
            <a:off x="4850861" y="5162556"/>
            <a:ext cx="437233" cy="451739"/>
          </a:xfrm>
          <a:prstGeom prst="line">
            <a:avLst/>
          </a:prstGeom>
          <a:ln w="19050">
            <a:solidFill>
              <a:srgbClr val="E6AF00"/>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CAF69FC8-AA2E-B646-09F0-5F35774E8A57}"/>
              </a:ext>
            </a:extLst>
          </p:cNvPr>
          <p:cNvCxnSpPr>
            <a:cxnSpLocks/>
          </p:cNvCxnSpPr>
          <p:nvPr/>
        </p:nvCxnSpPr>
        <p:spPr>
          <a:xfrm flipV="1">
            <a:off x="5195187" y="3852710"/>
            <a:ext cx="1242153" cy="360018"/>
          </a:xfrm>
          <a:prstGeom prst="line">
            <a:avLst/>
          </a:prstGeom>
          <a:ln w="19050">
            <a:solidFill>
              <a:srgbClr val="A22338"/>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285952B-ECE4-831D-FA4E-47A023D3C62D}"/>
              </a:ext>
            </a:extLst>
          </p:cNvPr>
          <p:cNvCxnSpPr>
            <a:cxnSpLocks/>
          </p:cNvCxnSpPr>
          <p:nvPr/>
        </p:nvCxnSpPr>
        <p:spPr>
          <a:xfrm flipH="1">
            <a:off x="4848974" y="3046339"/>
            <a:ext cx="541030" cy="0"/>
          </a:xfrm>
          <a:prstGeom prst="line">
            <a:avLst/>
          </a:prstGeom>
          <a:ln w="19050">
            <a:solidFill>
              <a:srgbClr val="7030A0"/>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DC40026-2FDB-475B-741D-FD99BDDE3AFF}"/>
              </a:ext>
            </a:extLst>
          </p:cNvPr>
          <p:cNvCxnSpPr>
            <a:cxnSpLocks/>
            <a:stCxn id="34" idx="1"/>
            <a:endCxn id="39" idx="3"/>
          </p:cNvCxnSpPr>
          <p:nvPr/>
        </p:nvCxnSpPr>
        <p:spPr>
          <a:xfrm flipH="1">
            <a:off x="7661991" y="1933632"/>
            <a:ext cx="717160" cy="146120"/>
          </a:xfrm>
          <a:prstGeom prst="line">
            <a:avLst/>
          </a:prstGeom>
          <a:ln w="19050">
            <a:solidFill>
              <a:srgbClr val="EE9090"/>
            </a:solidFill>
            <a:prstDash val="sysDot"/>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F1398252-356F-F1C0-3EA2-486B7BDB2D00}"/>
              </a:ext>
            </a:extLst>
          </p:cNvPr>
          <p:cNvCxnSpPr>
            <a:cxnSpLocks/>
            <a:stCxn id="33" idx="1"/>
          </p:cNvCxnSpPr>
          <p:nvPr/>
        </p:nvCxnSpPr>
        <p:spPr>
          <a:xfrm flipH="1" flipV="1">
            <a:off x="7656091" y="5321323"/>
            <a:ext cx="723060" cy="292048"/>
          </a:xfrm>
          <a:prstGeom prst="line">
            <a:avLst/>
          </a:prstGeom>
          <a:ln w="19050">
            <a:solidFill>
              <a:schemeClr val="accent3"/>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31DEC03-B72E-40EA-8CFA-EFABA6ABB36A}"/>
              </a:ext>
            </a:extLst>
          </p:cNvPr>
          <p:cNvCxnSpPr>
            <a:cxnSpLocks/>
            <a:stCxn id="51" idx="1"/>
          </p:cNvCxnSpPr>
          <p:nvPr/>
        </p:nvCxnSpPr>
        <p:spPr>
          <a:xfrm flipH="1" flipV="1">
            <a:off x="6533905" y="3571753"/>
            <a:ext cx="1845246" cy="1340631"/>
          </a:xfrm>
          <a:prstGeom prst="line">
            <a:avLst/>
          </a:prstGeom>
          <a:ln w="19050">
            <a:solidFill>
              <a:srgbClr val="D47536"/>
            </a:solidFill>
            <a:prstDash val="sysDot"/>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E2036CF3-CA20-5FB6-FAA8-81CF3C70899F}"/>
              </a:ext>
            </a:extLst>
          </p:cNvPr>
          <p:cNvGrpSpPr/>
          <p:nvPr/>
        </p:nvGrpSpPr>
        <p:grpSpPr>
          <a:xfrm>
            <a:off x="136076" y="1521842"/>
            <a:ext cx="2806262" cy="2209866"/>
            <a:chOff x="447472" y="1144173"/>
            <a:chExt cx="10850280" cy="4997180"/>
          </a:xfrm>
          <a:effectLst>
            <a:outerShdw blurRad="419100" algn="ctr" rotWithShape="0">
              <a:schemeClr val="accent1">
                <a:alpha val="40000"/>
              </a:schemeClr>
            </a:outerShdw>
          </a:effectLst>
        </p:grpSpPr>
        <p:sp>
          <p:nvSpPr>
            <p:cNvPr id="7" name="Snip Diagonal Corner Rectangle 5">
              <a:extLst>
                <a:ext uri="{FF2B5EF4-FFF2-40B4-BE49-F238E27FC236}">
                  <a16:creationId xmlns:a16="http://schemas.microsoft.com/office/drawing/2014/main" id="{517EA0D2-397F-DE31-BB53-5C42DF4EAC22}"/>
                </a:ext>
              </a:extLst>
            </p:cNvPr>
            <p:cNvSpPr/>
            <p:nvPr/>
          </p:nvSpPr>
          <p:spPr>
            <a:xfrm>
              <a:off x="447472" y="1735319"/>
              <a:ext cx="10850280" cy="4406034"/>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E9E30FE-D55D-C387-3FD8-A214E841F3FF}"/>
                </a:ext>
              </a:extLst>
            </p:cNvPr>
            <p:cNvSpPr/>
            <p:nvPr/>
          </p:nvSpPr>
          <p:spPr>
            <a:xfrm>
              <a:off x="447472" y="1144173"/>
              <a:ext cx="10850280" cy="1633546"/>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Nearly all cells of the body are potential cortisol targets</a:t>
              </a:r>
              <a:r>
                <a:rPr lang="en-US" sz="1600" baseline="30000" dirty="0"/>
                <a:t>1</a:t>
              </a:r>
              <a:endParaRPr lang="en-US" sz="1600" dirty="0"/>
            </a:p>
          </p:txBody>
        </p:sp>
      </p:grpSp>
      <p:sp>
        <p:nvSpPr>
          <p:cNvPr id="11" name="TextBox 10">
            <a:extLst>
              <a:ext uri="{FF2B5EF4-FFF2-40B4-BE49-F238E27FC236}">
                <a16:creationId xmlns:a16="http://schemas.microsoft.com/office/drawing/2014/main" id="{FF094B11-C85C-39BB-3260-65F0A757BCAA}"/>
              </a:ext>
            </a:extLst>
          </p:cNvPr>
          <p:cNvSpPr txBox="1"/>
          <p:nvPr/>
        </p:nvSpPr>
        <p:spPr>
          <a:xfrm>
            <a:off x="184348" y="2464747"/>
            <a:ext cx="2717032" cy="1077218"/>
          </a:xfrm>
          <a:prstGeom prst="rect">
            <a:avLst/>
          </a:prstGeom>
          <a:noFill/>
        </p:spPr>
        <p:txBody>
          <a:bodyPr wrap="square" rtlCol="0">
            <a:spAutoFit/>
          </a:bodyPr>
          <a:lstStyle/>
          <a:p>
            <a:pPr algn="ctr"/>
            <a:r>
              <a:rPr lang="en-US" sz="1600" dirty="0">
                <a:solidFill>
                  <a:schemeClr val="accent1"/>
                </a:solidFill>
              </a:rPr>
              <a:t>Cortisol plays important roles in many physiological processes in nearly all organs</a:t>
            </a:r>
            <a:r>
              <a:rPr lang="en-US" sz="1600" baseline="30000" dirty="0">
                <a:solidFill>
                  <a:schemeClr val="accent1"/>
                </a:solidFill>
              </a:rPr>
              <a:t>2-6</a:t>
            </a:r>
            <a:endParaRPr lang="en-US" sz="1600" dirty="0">
              <a:solidFill>
                <a:schemeClr val="accent1"/>
              </a:solidFill>
            </a:endParaRPr>
          </a:p>
        </p:txBody>
      </p:sp>
      <p:sp>
        <p:nvSpPr>
          <p:cNvPr id="12" name="Rectangle: Rounded Corners 11">
            <a:extLst>
              <a:ext uri="{FF2B5EF4-FFF2-40B4-BE49-F238E27FC236}">
                <a16:creationId xmlns:a16="http://schemas.microsoft.com/office/drawing/2014/main" id="{A72B33F8-350A-8E28-4A1F-195989C5D9F8}"/>
              </a:ext>
            </a:extLst>
          </p:cNvPr>
          <p:cNvSpPr/>
          <p:nvPr/>
        </p:nvSpPr>
        <p:spPr>
          <a:xfrm rot="1703253">
            <a:off x="5354744" y="2858540"/>
            <a:ext cx="247337" cy="773085"/>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red and purple object with a circle and a circle&#10;&#10;Description automatically generated">
            <a:extLst>
              <a:ext uri="{FF2B5EF4-FFF2-40B4-BE49-F238E27FC236}">
                <a16:creationId xmlns:a16="http://schemas.microsoft.com/office/drawing/2014/main" id="{E0BF13CE-D177-C0DF-48DC-DF6B2B916A1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7084182">
            <a:off x="5081809" y="3133729"/>
            <a:ext cx="759243" cy="205896"/>
          </a:xfrm>
          <a:prstGeom prst="rect">
            <a:avLst/>
          </a:prstGeom>
          <a:ln>
            <a:noFill/>
          </a:ln>
        </p:spPr>
      </p:pic>
      <p:sp>
        <p:nvSpPr>
          <p:cNvPr id="14" name="Rectangle: Rounded Corners 13">
            <a:extLst>
              <a:ext uri="{FF2B5EF4-FFF2-40B4-BE49-F238E27FC236}">
                <a16:creationId xmlns:a16="http://schemas.microsoft.com/office/drawing/2014/main" id="{044FB2F2-DDFA-2B6F-BA4B-F23A47060F66}"/>
              </a:ext>
            </a:extLst>
          </p:cNvPr>
          <p:cNvSpPr/>
          <p:nvPr/>
        </p:nvSpPr>
        <p:spPr>
          <a:xfrm>
            <a:off x="6916001" y="1682418"/>
            <a:ext cx="726038" cy="803064"/>
          </a:xfrm>
          <a:prstGeom prst="roundRect">
            <a:avLst>
              <a:gd name="adj" fmla="val 25055"/>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side view of a person's head with brain&#10;&#10;Description automatically generated">
            <a:extLst>
              <a:ext uri="{FF2B5EF4-FFF2-40B4-BE49-F238E27FC236}">
                <a16:creationId xmlns:a16="http://schemas.microsoft.com/office/drawing/2014/main" id="{E39C5D52-25B7-36C1-A61E-E0B864EAFD5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998328" y="1683430"/>
            <a:ext cx="588647" cy="796293"/>
          </a:xfrm>
          <a:prstGeom prst="roundRect">
            <a:avLst/>
          </a:prstGeom>
          <a:effectLst/>
        </p:spPr>
      </p:pic>
      <p:sp>
        <p:nvSpPr>
          <p:cNvPr id="35" name="Rectangle: Rounded Corners 34">
            <a:extLst>
              <a:ext uri="{FF2B5EF4-FFF2-40B4-BE49-F238E27FC236}">
                <a16:creationId xmlns:a16="http://schemas.microsoft.com/office/drawing/2014/main" id="{C3CCFC5D-4A09-A96D-4ECA-5508A7B30C81}"/>
              </a:ext>
            </a:extLst>
          </p:cNvPr>
          <p:cNvSpPr/>
          <p:nvPr/>
        </p:nvSpPr>
        <p:spPr>
          <a:xfrm>
            <a:off x="5258195" y="4245176"/>
            <a:ext cx="439344" cy="89186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A bone with blood vessels&#10;&#10;Description automatically generated">
            <a:extLst>
              <a:ext uri="{FF2B5EF4-FFF2-40B4-BE49-F238E27FC236}">
                <a16:creationId xmlns:a16="http://schemas.microsoft.com/office/drawing/2014/main" id="{73D14F5C-27FA-CB83-A5DD-B8AB9EEF5C0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286503" y="4277099"/>
            <a:ext cx="334157" cy="821546"/>
          </a:xfrm>
          <a:prstGeom prst="rect">
            <a:avLst/>
          </a:prstGeom>
        </p:spPr>
      </p:pic>
      <p:sp>
        <p:nvSpPr>
          <p:cNvPr id="60" name="Rectangle: Rounded Corners 59">
            <a:extLst>
              <a:ext uri="{FF2B5EF4-FFF2-40B4-BE49-F238E27FC236}">
                <a16:creationId xmlns:a16="http://schemas.microsoft.com/office/drawing/2014/main" id="{411BA7DC-296C-6179-8B17-AD321D71DFD0}"/>
              </a:ext>
            </a:extLst>
          </p:cNvPr>
          <p:cNvSpPr/>
          <p:nvPr/>
        </p:nvSpPr>
        <p:spPr>
          <a:xfrm>
            <a:off x="7151514" y="4896140"/>
            <a:ext cx="439344" cy="793431"/>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8" name="Picture 57" descr="A close-up of a human muscle&#10;&#10;Description automatically generated">
            <a:extLst>
              <a:ext uri="{FF2B5EF4-FFF2-40B4-BE49-F238E27FC236}">
                <a16:creationId xmlns:a16="http://schemas.microsoft.com/office/drawing/2014/main" id="{CD541E46-AAA7-5B91-A60B-FD4760F8BFD5}"/>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flipH="1">
            <a:off x="7209884" y="4891306"/>
            <a:ext cx="276188" cy="804843"/>
          </a:xfrm>
          <a:prstGeom prst="rect">
            <a:avLst/>
          </a:prstGeom>
        </p:spPr>
      </p:pic>
    </p:spTree>
    <p:extLst>
      <p:ext uri="{BB962C8B-B14F-4D97-AF65-F5344CB8AC3E}">
        <p14:creationId xmlns:p14="http://schemas.microsoft.com/office/powerpoint/2010/main" val="2157531844"/>
      </p:ext>
    </p:extLst>
  </p:cSld>
  <p:clrMapOvr>
    <a:masterClrMapping/>
  </p:clrMapOvr>
</p:sld>
</file>

<file path=ppt/theme/theme1.xml><?xml version="1.0" encoding="utf-8"?>
<a:theme xmlns:a="http://schemas.openxmlformats.org/drawingml/2006/main" name="6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 dockstate="right" visibility="0" width="350" row="8">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59F82CB8-1913-1B43-831A-91E99C59B911}">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DB6D0660-2049-4F3F-AF2F-0F0994AC0E25}">
  <we:reference id="wa104051163" version="1.2.0.3" store="en-US" storeType="OMEX"/>
  <we:alternateReferences>
    <we:reference id="wa104051163" version="1.2.0.3" store="wa1040511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81156</TotalTime>
  <Words>2257</Words>
  <Application>Microsoft Office PowerPoint</Application>
  <PresentationFormat>Widescreen</PresentationFormat>
  <Paragraphs>257</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Courier New</vt:lpstr>
      <vt:lpstr>6_Office Theme</vt:lpstr>
      <vt:lpstr>2_Office Theme</vt:lpstr>
      <vt:lpstr>What Is Cortisol?</vt:lpstr>
      <vt:lpstr>Physiological cortisol release: Preparing for activity</vt:lpstr>
      <vt:lpstr>Cortisol production: Circadian signaling</vt:lpstr>
      <vt:lpstr>Cortisol production: Introducing the adrenal glands1-4</vt:lpstr>
      <vt:lpstr>Synthesis pathway for cortisol production1-3</vt:lpstr>
      <vt:lpstr>Cortisol drives physiological development and maintains homeostasis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Tina Grafstein</dc:creator>
  <cp:lastModifiedBy>Julianne Lawless</cp:lastModifiedBy>
  <cp:revision>803</cp:revision>
  <cp:lastPrinted>2024-07-01T16:53:27Z</cp:lastPrinted>
  <dcterms:created xsi:type="dcterms:W3CDTF">2020-06-24T12:57:39Z</dcterms:created>
  <dcterms:modified xsi:type="dcterms:W3CDTF">2024-09-27T13:38:02Z</dcterms:modified>
</cp:coreProperties>
</file>