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83" r:id="rId2"/>
    <p:sldId id="315" r:id="rId3"/>
    <p:sldId id="2147481792" r:id="rId4"/>
    <p:sldId id="2147481779" r:id="rId5"/>
    <p:sldId id="2147481789" r:id="rId6"/>
    <p:sldId id="2147481772" r:id="rId7"/>
    <p:sldId id="38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290B33-3821-6A1D-2EE8-80E441FD99B1}" name="Arnav Choksi" initials="AC" userId="S::AChoksi@pvaluecomm.com::4cfa6439-6108-4ce2-bfd1-0caebef24bc1" providerId="AD"/>
  <p188:author id="{26586537-AF53-0AAB-286E-86A00D1502A8}" name="Julianne Lawless" initials="JL" userId="S::Jlawless@pvaluecomm.com::64f2f5c8-f6ab-4a97-8f64-98f989e40cb4" providerId="AD"/>
  <p188:author id="{3A72D082-F06F-A535-3C6D-BD47E7BEF869}" name="Aleah Mobley" initials="AM" userId="S::amobley@pvaluecomm.com::3beb8fe7-1628-4cc7-9eea-e09f45618a79" providerId="AD"/>
  <p188:author id="{0C83F4B7-292E-06DC-8B61-A6D056DDC0CE}" name="Jeff Kennigseder" initials="JK" userId="S::JKennigseder@pvaluegroup.com::2b1098f2-03b8-4099-bfc2-58b3ae153d1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94"/>
  </p:normalViewPr>
  <p:slideViewPr>
    <p:cSldViewPr snapToGrid="0">
      <p:cViewPr varScale="1">
        <p:scale>
          <a:sx n="61" d="100"/>
          <a:sy n="61" d="100"/>
        </p:scale>
        <p:origin x="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1E05A-326D-41BC-8AF8-6B0786F1CCE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C298A-A994-4DB0-8B68-8F3F62D3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35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9139A9-F602-B3E2-406F-78869281A24F}"/>
              </a:ext>
            </a:extLst>
          </p:cNvPr>
          <p:cNvSpPr txBox="1"/>
          <p:nvPr/>
        </p:nvSpPr>
        <p:spPr>
          <a:xfrm>
            <a:off x="3271118" y="9230956"/>
            <a:ext cx="4428769" cy="251494"/>
          </a:xfrm>
          <a:prstGeom prst="rect">
            <a:avLst/>
          </a:prstGeom>
          <a:noFill/>
        </p:spPr>
        <p:txBody>
          <a:bodyPr wrap="square" lIns="96661" tIns="48331" rIns="96661" bIns="48331">
            <a:spAutoFit/>
          </a:bodyPr>
          <a:lstStyle/>
          <a:p>
            <a:r>
              <a:rPr lang="en-US" sz="1000" dirty="0"/>
              <a:t>© 2023 Corcept Therapeutics. All rights reserved. MA-FLD-00101 MAY 2023</a:t>
            </a:r>
          </a:p>
        </p:txBody>
      </p:sp>
    </p:spTree>
    <p:extLst>
      <p:ext uri="{BB962C8B-B14F-4D97-AF65-F5344CB8AC3E}">
        <p14:creationId xmlns:p14="http://schemas.microsoft.com/office/powerpoint/2010/main" val="340437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760413"/>
            <a:ext cx="5759450" cy="3240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520" y="4180522"/>
            <a:ext cx="5852160" cy="3780473"/>
          </a:xfrm>
        </p:spPr>
        <p:txBody>
          <a:bodyPr/>
          <a:lstStyle/>
          <a:p>
            <a:pPr marL="181240" indent="-181240">
              <a:buFont typeface="Arial" panose="020B0604020202020204" pitchFamily="34" charset="0"/>
              <a:buChar char="•"/>
            </a:pPr>
            <a:r>
              <a:rPr lang="en-US" b="1" dirty="0"/>
              <a:t>Key takeaway: Hypercortisolism is associated with a spectrum of signs and symptoms</a:t>
            </a:r>
            <a:r>
              <a:rPr lang="en-US" b="1" baseline="30000" dirty="0"/>
              <a:t>1</a:t>
            </a:r>
            <a:endParaRPr lang="en-US" b="1" dirty="0"/>
          </a:p>
          <a:p>
            <a:pPr marL="181240" indent="-181240">
              <a:buFont typeface="Arial" panose="020B0604020202020204" pitchFamily="34" charset="0"/>
              <a:buChar char="•"/>
            </a:pPr>
            <a:r>
              <a:rPr lang="en-US" dirty="0"/>
              <a:t>Features that are commonly seen include round face, plethora, recent weight gain, and proximal muscle weakness</a:t>
            </a:r>
            <a:r>
              <a:rPr lang="en-US" baseline="30000" dirty="0"/>
              <a:t>1</a:t>
            </a:r>
            <a:endParaRPr lang="en-US" dirty="0"/>
          </a:p>
          <a:p>
            <a:pPr marL="181240" indent="-181240" defTabSz="966612">
              <a:buFont typeface="Arial" panose="020B0604020202020204" pitchFamily="34" charset="0"/>
              <a:buChar char="•"/>
              <a:defRPr/>
            </a:pPr>
            <a:r>
              <a:rPr lang="en-US" dirty="0"/>
              <a:t>Purple striae, easy bruising, facial plethora, and muscle weakness (myopathy) best discriminate hypercortisolism; however, they do not have high sensitivity</a:t>
            </a:r>
            <a:r>
              <a:rPr lang="en-US" baseline="30000" dirty="0"/>
              <a:t>2</a:t>
            </a:r>
            <a:endParaRPr lang="en-US" dirty="0"/>
          </a:p>
          <a:p>
            <a:pPr marL="181240" indent="-181240">
              <a:buFont typeface="Arial" panose="020B0604020202020204" pitchFamily="34" charset="0"/>
              <a:buChar char="•"/>
            </a:pPr>
            <a:r>
              <a:rPr lang="en-US" dirty="0"/>
              <a:t>In general, the presenting features of hypercortisolism are often nonspecific and occur frequently in the general population</a:t>
            </a:r>
            <a:r>
              <a:rPr lang="en-US" baseline="30000" dirty="0"/>
              <a:t>2</a:t>
            </a:r>
            <a:endParaRPr lang="en-US" dirty="0"/>
          </a:p>
          <a:p>
            <a:pPr marL="181240" indent="-18124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GB" b="1" dirty="0"/>
              <a:t>References:</a:t>
            </a:r>
            <a:r>
              <a:rPr lang="en-GB" dirty="0"/>
              <a:t> </a:t>
            </a:r>
          </a:p>
          <a:p>
            <a:pPr marL="241653" indent="-241653">
              <a:buAutoNum type="arabicPeriod"/>
            </a:pPr>
            <a:r>
              <a:rPr lang="en-GB" dirty="0"/>
              <a:t>Braun LT, et al. </a:t>
            </a:r>
            <a:r>
              <a:rPr lang="en-GB" i="1" dirty="0"/>
              <a:t>Front Endocrinol (Lausanne)</a:t>
            </a:r>
            <a:r>
              <a:rPr lang="en-GB" dirty="0"/>
              <a:t>. 2019;10:766. </a:t>
            </a:r>
          </a:p>
          <a:p>
            <a:pPr marL="241653" indent="-241653">
              <a:buAutoNum type="arabicPeriod"/>
            </a:pPr>
            <a:r>
              <a:rPr lang="en-GB" dirty="0"/>
              <a:t>Nieman LK, et al. </a:t>
            </a:r>
            <a:r>
              <a:rPr lang="en-GB" i="1" dirty="0"/>
              <a:t>J Clin Endocrinol </a:t>
            </a:r>
            <a:r>
              <a:rPr lang="en-GB" i="1" dirty="0" err="1"/>
              <a:t>Metab</a:t>
            </a:r>
            <a:r>
              <a:rPr lang="en-GB" dirty="0"/>
              <a:t>. 2008;93:1526-1540.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83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64959" y="4657223"/>
            <a:ext cx="6352674" cy="3600450"/>
          </a:xfrm>
        </p:spPr>
        <p:txBody>
          <a:bodyPr/>
          <a:lstStyle/>
          <a:p>
            <a:pPr marL="171425" indent="-171425" defTabSz="914266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Hypercortisolism is more likely to be present when a large number of signs and symptoms, especially those with high discriminatory index, are present</a:t>
            </a:r>
          </a:p>
          <a:p>
            <a:pPr marL="628558" lvl="1" indent="-171425" defTabSz="914266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Clinical features that best discriminate hypercortisolism include easy bruising, facial plethora, proximal myopathy/muscle weakness, and reddish-purple striae</a:t>
            </a:r>
          </a:p>
          <a:p>
            <a:pPr marL="171425" indent="-171425" defTabSz="914266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Nonetheless, hypercortisolism has a wide spectrum of clinical manifestations and patients often present with less severe signs and symptoms that are common in the general population, resulting in an overlap in clinical presentation</a:t>
            </a:r>
          </a:p>
          <a:p>
            <a:pPr marL="628558" lvl="1" indent="-171425" defTabSz="914266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[Presenter: Please discuss the less discriminatory features]</a:t>
            </a:r>
          </a:p>
          <a:p>
            <a:pPr marL="628558" lvl="1" indent="-171425">
              <a:buFont typeface="Arial" panose="020B0604020202020204" pitchFamily="34" charset="0"/>
              <a:buChar char="•"/>
            </a:pPr>
            <a:r>
              <a:rPr lang="en-US" sz="1100" dirty="0"/>
              <a:t>These patients should not be dismissed. Additional clinical evaluation and review of medical history may be needed to look for unusual features or unexplained progression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100" b="1" dirty="0"/>
              <a:t>Key takeaway: Specifically, the accumulation of more features indicates a stronger probability of hypercortisolism</a:t>
            </a:r>
          </a:p>
          <a:p>
            <a:endParaRPr lang="en-US" sz="1100" b="1" dirty="0"/>
          </a:p>
          <a:p>
            <a:r>
              <a:rPr lang="en-US" sz="1100" b="1" dirty="0"/>
              <a:t>Reference:</a:t>
            </a:r>
          </a:p>
          <a:p>
            <a:r>
              <a:rPr lang="nl-NL" sz="1100" dirty="0"/>
              <a:t>Nieman LK, et al. </a:t>
            </a:r>
            <a:r>
              <a:rPr lang="nl-NL" sz="1100" i="1" dirty="0"/>
              <a:t>J Clin Endocrinol Metab</a:t>
            </a:r>
            <a:r>
              <a:rPr lang="nl-NL" sz="1100" dirty="0"/>
              <a:t>. 2008;93(5):1526-1540.</a:t>
            </a:r>
          </a:p>
          <a:p>
            <a:endParaRPr lang="nl-NL" dirty="0"/>
          </a:p>
          <a:p>
            <a:endParaRPr lang="nl-NL" dirty="0"/>
          </a:p>
          <a:p>
            <a:endParaRPr lang="en-US" dirty="0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CD61DE45-5EA7-A363-743C-C877C35839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7F1F593B-988D-4922-9439-02DDFC92771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092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57150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77877" y="3930017"/>
            <a:ext cx="5759450" cy="5401025"/>
          </a:xfrm>
        </p:spPr>
        <p:txBody>
          <a:bodyPr/>
          <a:lstStyle/>
          <a:p>
            <a:pPr marL="181205" indent="-181205" defTabSz="966423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Hypercortisolism is associated with a spectrum of comorbidities affecting multiple organ systems</a:t>
            </a:r>
            <a:r>
              <a:rPr lang="en-US" sz="1100" baseline="30000" dirty="0"/>
              <a:t>1</a:t>
            </a:r>
            <a:endParaRPr lang="en-US" sz="1100" dirty="0"/>
          </a:p>
          <a:p>
            <a:pPr marL="181205" indent="-181205">
              <a:buFont typeface="Arial" panose="020B0604020202020204" pitchFamily="34" charset="0"/>
              <a:buChar char="•"/>
            </a:pPr>
            <a:r>
              <a:rPr lang="en-US" sz="1100" b="1" dirty="0"/>
              <a:t>Key takeaway: Patients with hypercortisolism may be susceptible to abnormal blood clotting, cardiovascular and cerebrovascular comorbidities, metabolic disorders, osteopenia and osteoporosis, neuropsychiatric disorders, and sexual dysfunction</a:t>
            </a:r>
            <a:r>
              <a:rPr lang="en-US" sz="1100" b="1" baseline="30000" dirty="0"/>
              <a:t>1</a:t>
            </a:r>
            <a:endParaRPr lang="en-US" sz="1100" b="1" dirty="0"/>
          </a:p>
          <a:p>
            <a:pPr marL="181205" indent="-181205">
              <a:buFont typeface="Arial" panose="020B0604020202020204" pitchFamily="34" charset="0"/>
              <a:buChar char="•"/>
            </a:pPr>
            <a:r>
              <a:rPr lang="en-US" sz="1100" dirty="0"/>
              <a:t>Many of these disorders are also common in individuals without hypercortisolism</a:t>
            </a:r>
            <a:r>
              <a:rPr lang="en-US" sz="1100" baseline="30000" dirty="0"/>
              <a:t>2,3</a:t>
            </a:r>
            <a:endParaRPr lang="en-US" sz="1100" dirty="0"/>
          </a:p>
          <a:p>
            <a:pPr marL="664417" lvl="1" indent="-181205">
              <a:buFont typeface="Arial" panose="020B0604020202020204" pitchFamily="34" charset="0"/>
              <a:buChar char="•"/>
            </a:pPr>
            <a:r>
              <a:rPr lang="en-US" sz="1100" dirty="0"/>
              <a:t>In particular, those with physiologic hypercortisolism, which is excess cortisol production due to non-neoplastic conditions such as alcoholism, depression, obesity, chronic kidney disease, and uncontrolled diabetes mellitus, share many of these comorbidities</a:t>
            </a:r>
          </a:p>
          <a:p>
            <a:pPr marL="181205" indent="-181205" defTabSz="966423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When patients present with multiple, progressive features, or with features that are unusual for their age, hypercortisolism should be suspected</a:t>
            </a:r>
            <a:r>
              <a:rPr lang="en-US" sz="1100" baseline="30000" dirty="0"/>
              <a:t>4-6</a:t>
            </a:r>
            <a:endParaRPr lang="en-US" sz="1100" dirty="0"/>
          </a:p>
          <a:p>
            <a:pPr marL="664417" lvl="1" indent="-181205" defTabSz="966423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These may include osteoporosis or hypertension in young individuals, unexplained weight gain, abnormal glucose tolerance, and others</a:t>
            </a:r>
          </a:p>
          <a:p>
            <a:pPr marL="181205" indent="-181205" defTabSz="966423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Note that the prevalence of some of these comorbidities may not correlate with the degree of excess cortisol secretion</a:t>
            </a:r>
            <a:r>
              <a:rPr lang="en-US" sz="1100" baseline="30000" dirty="0"/>
              <a:t>7</a:t>
            </a:r>
            <a:endParaRPr lang="en-US" sz="1100" dirty="0"/>
          </a:p>
          <a:p>
            <a:pPr marL="664417" lvl="1" indent="-181205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It should not be assumed that comorbidities are less common in patients with a lower level of excess cortisol</a:t>
            </a:r>
          </a:p>
          <a:p>
            <a:pPr marL="26012" lvl="0" indent="0">
              <a:buFont typeface="Arial" panose="020B0604020202020204" pitchFamily="34" charset="0"/>
              <a:buNone/>
              <a:defRPr/>
            </a:pPr>
            <a:endParaRPr lang="en-US" sz="1100" dirty="0"/>
          </a:p>
          <a:p>
            <a:pPr>
              <a:defRPr/>
            </a:pPr>
            <a:r>
              <a:rPr lang="en-GB" sz="1100" b="1" dirty="0"/>
              <a:t>References:</a:t>
            </a:r>
            <a:r>
              <a:rPr lang="en-GB" sz="1100" dirty="0"/>
              <a:t> </a:t>
            </a:r>
          </a:p>
          <a:p>
            <a:pPr marL="241605" indent="-241605">
              <a:buAutoNum type="arabicPeriod"/>
              <a:defRPr/>
            </a:pPr>
            <a:r>
              <a:rPr lang="en-GB" sz="1100" dirty="0"/>
              <a:t>Braun LT, et al. </a:t>
            </a:r>
            <a:r>
              <a:rPr lang="en-GB" sz="1100" i="1" dirty="0"/>
              <a:t>Front Endocrinol (Lausanne)</a:t>
            </a:r>
            <a:r>
              <a:rPr lang="en-GB" sz="1100" dirty="0"/>
              <a:t>. 2019;10:766.</a:t>
            </a:r>
          </a:p>
          <a:p>
            <a:pPr marL="241605" indent="-241605">
              <a:buAutoNum type="arabicPeriod"/>
              <a:defRPr/>
            </a:pPr>
            <a:r>
              <a:rPr lang="it-IT" sz="1100" dirty="0"/>
              <a:t>Alwani RA, et al. </a:t>
            </a:r>
            <a:r>
              <a:rPr lang="it-IT" sz="1100" i="1" dirty="0"/>
              <a:t>Eur J Endocrinol</a:t>
            </a:r>
            <a:r>
              <a:rPr lang="it-IT" sz="1100" dirty="0"/>
              <a:t>. 2014;170(4):477-486.</a:t>
            </a:r>
          </a:p>
          <a:p>
            <a:pPr marL="241605" indent="-241605">
              <a:buAutoNum type="arabicPeriod"/>
              <a:defRPr/>
            </a:pPr>
            <a:r>
              <a:rPr lang="en-US" sz="1100" dirty="0"/>
              <a:t>Findling JW, Raff H. </a:t>
            </a:r>
            <a:r>
              <a:rPr lang="en-US" sz="1100" i="1" dirty="0"/>
              <a:t>Eur J Endocrinol</a:t>
            </a:r>
            <a:r>
              <a:rPr lang="en-US" sz="1100" dirty="0"/>
              <a:t>. 2017;176(5):R205-R216.</a:t>
            </a:r>
          </a:p>
          <a:p>
            <a:pPr marL="241605" indent="-241605">
              <a:buAutoNum type="arabicPeriod"/>
              <a:defRPr/>
            </a:pPr>
            <a:r>
              <a:rPr lang="en-GB" sz="1100" dirty="0"/>
              <a:t>Nieman LK, et al. </a:t>
            </a:r>
            <a:r>
              <a:rPr lang="en-GB" sz="1100" i="1" dirty="0"/>
              <a:t>J Clin Endocrinol Metab</a:t>
            </a:r>
            <a:r>
              <a:rPr lang="en-GB" sz="1100" dirty="0"/>
              <a:t>. 2008;93(5):1526-1540.</a:t>
            </a:r>
          </a:p>
          <a:p>
            <a:pPr marL="241605" indent="-241605">
              <a:buAutoNum type="arabicPeriod"/>
              <a:defRPr/>
            </a:pPr>
            <a:r>
              <a:rPr lang="en-GB" sz="1100" dirty="0"/>
              <a:t>Khawandanah D, et al. </a:t>
            </a:r>
            <a:r>
              <a:rPr lang="en-GB" sz="1100" i="1" dirty="0"/>
              <a:t>Endocrine</a:t>
            </a:r>
            <a:r>
              <a:rPr lang="en-GB" sz="1100" dirty="0"/>
              <a:t>. 2019;63(1):140-148.</a:t>
            </a:r>
          </a:p>
          <a:p>
            <a:pPr marL="241605" indent="-241605">
              <a:buAutoNum type="arabicPeriod"/>
              <a:defRPr/>
            </a:pPr>
            <a:r>
              <a:rPr lang="en-GB" sz="1100" dirty="0"/>
              <a:t>Pivonello R, et al. </a:t>
            </a:r>
            <a:r>
              <a:rPr lang="en-GB" sz="1100" i="1" dirty="0"/>
              <a:t>Endocr Rev</a:t>
            </a:r>
            <a:r>
              <a:rPr lang="en-GB" sz="1100" dirty="0"/>
              <a:t>. 2015;36(4):385-486.</a:t>
            </a:r>
          </a:p>
          <a:p>
            <a:pPr marL="241605" indent="-241605">
              <a:buAutoNum type="arabicPeriod"/>
              <a:defRPr/>
            </a:pPr>
            <a:r>
              <a:rPr lang="en-US" sz="1100" dirty="0"/>
              <a:t>Guarnotta V, et al. </a:t>
            </a:r>
            <a:r>
              <a:rPr lang="en-US" sz="1100" i="1" dirty="0"/>
              <a:t>Endocrine</a:t>
            </a:r>
            <a:r>
              <a:rPr lang="en-US" sz="1100" dirty="0"/>
              <a:t>. 2017;55(2):564-572.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002724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520" y="4360933"/>
            <a:ext cx="5852160" cy="4498897"/>
          </a:xfrm>
        </p:spPr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00" dirty="0"/>
              <a:t>Hypercortisolism is now considered to exist as a continuum in terms of hormonal abnormalities and cardiometabolic comorbidities</a:t>
            </a:r>
            <a:r>
              <a:rPr lang="en-US" sz="1100" baseline="30000" dirty="0"/>
              <a:t>1</a:t>
            </a:r>
            <a:endParaRPr lang="en-US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/>
              <a:t>A longitudinal prospective study of 164 patients with endogenous hypercortisolism characterized the severity of hypercortisolism</a:t>
            </a:r>
            <a:r>
              <a:rPr lang="en-US" sz="1100" baseline="30000" dirty="0"/>
              <a:t>2</a:t>
            </a:r>
            <a:endParaRPr lang="en-US" sz="11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Of the total 164 patients, 49% (n=81) had mild autonomous cortisol secretion (MACS), 9% (n=14) had adrenal CS, 37% (n=60) had pituitary CS, and 5% (n=9) had ectopic 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On the graph, the clinical severity of patients is shown on the X-axis, whereas the Y-axis shows patients’ biochemical severity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Biochemical severity included assessments of hormonal abnormalities that are diagnostic of hypercortisolism (including 24-h UFC, serum cortisol post </a:t>
            </a:r>
            <a:r>
              <a:rPr lang="en-US" sz="1100" dirty="0">
                <a:cs typeface="Calibri" panose="020F0502020204030204" pitchFamily="34" charset="0"/>
              </a:rPr>
              <a:t>1-mg DST, LNSC, as well as ACTH and DHEA-S levels)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cs typeface="Calibri" panose="020F0502020204030204" pitchFamily="34" charset="0"/>
              </a:rPr>
              <a:t>Clinical severity included the presence of metabolic abnormalities (hypertension, impaired glucose metabolism, decreased bone density, and venous thromboembolic events) and/or physical findings related to cortisol excess (such as central obesity, round face, and skin changes)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00" dirty="0"/>
              <a:t>Overall, there was good correlation between the clinical and biochemical severity scores (</a:t>
            </a:r>
            <a:r>
              <a:rPr lang="en-US" sz="1100" i="1" dirty="0"/>
              <a:t>r</a:t>
            </a:r>
            <a:r>
              <a:rPr lang="en-US" sz="1100" i="0" dirty="0"/>
              <a:t>=0.46, </a:t>
            </a:r>
            <a:r>
              <a:rPr lang="en-US" sz="1100" i="1" dirty="0"/>
              <a:t>P</a:t>
            </a:r>
            <a:r>
              <a:rPr lang="en-US" sz="1100" i="0" dirty="0"/>
              <a:t>&lt;0.001), but there was a noticeable degree of variation, indicating that e</a:t>
            </a:r>
            <a:r>
              <a:rPr lang="en-US" sz="1100" dirty="0"/>
              <a:t>ven patients with mild cortisol excess (MACS) may have significant metabolic abnormalities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1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r>
              <a:rPr lang="en-GB" sz="1100" b="1" dirty="0"/>
              <a:t>References: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AutoNum type="arabicPeriod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Araujo-Castro M, et al. 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Ann Endocrinol (Paris)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. 2023;84(2):272-284.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AutoNum type="arabicPeriod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Li D, et al. 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Eur J Endocrinol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. 2023;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188(7):603-612.</a:t>
            </a:r>
          </a:p>
        </p:txBody>
      </p:sp>
    </p:spTree>
    <p:extLst>
      <p:ext uri="{BB962C8B-B14F-4D97-AF65-F5344CB8AC3E}">
        <p14:creationId xmlns:p14="http://schemas.microsoft.com/office/powerpoint/2010/main" val="762858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520" y="4353748"/>
            <a:ext cx="5852160" cy="4745096"/>
          </a:xfrm>
        </p:spPr>
        <p:txBody>
          <a:bodyPr/>
          <a:lstStyle/>
          <a:p>
            <a:pPr marL="171416" indent="-171416">
              <a:buFont typeface="Arial" panose="020B0604020202020204" pitchFamily="34" charset="0"/>
              <a:buChar char="•"/>
            </a:pPr>
            <a:r>
              <a:rPr lang="en-US" sz="1050" b="1" dirty="0">
                <a:ea typeface="Calibri" panose="020F0502020204030204" pitchFamily="34" charset="0"/>
                <a:cs typeface="Calibri" panose="020F0502020204030204" pitchFamily="34" charset="0"/>
              </a:rPr>
              <a:t>Key takeaway: The </a:t>
            </a:r>
            <a:r>
              <a:rPr lang="en-US" sz="1050" b="1" i="1" dirty="0">
                <a:ea typeface="Calibri" panose="020F0502020204030204" pitchFamily="34" charset="0"/>
                <a:cs typeface="Calibri" panose="020F0502020204030204" pitchFamily="34" charset="0"/>
              </a:rPr>
              <a:t>quantity</a:t>
            </a:r>
            <a:r>
              <a:rPr lang="en-US" sz="1050" b="1" dirty="0">
                <a:ea typeface="Calibri" panose="020F0502020204030204" pitchFamily="34" charset="0"/>
                <a:cs typeface="Calibri" panose="020F0502020204030204" pitchFamily="34" charset="0"/>
              </a:rPr>
              <a:t> of the cortisol ligand in the cell, as well as the </a:t>
            </a:r>
            <a:r>
              <a:rPr lang="en-US" sz="1050" b="1" i="1" dirty="0">
                <a:ea typeface="Calibri" panose="020F0502020204030204" pitchFamily="34" charset="0"/>
                <a:cs typeface="Calibri" panose="020F0502020204030204" pitchFamily="34" charset="0"/>
              </a:rPr>
              <a:t>quality</a:t>
            </a:r>
            <a:r>
              <a:rPr lang="en-US" sz="1050" b="1" dirty="0">
                <a:ea typeface="Calibri" panose="020F0502020204030204" pitchFamily="34" charset="0"/>
                <a:cs typeface="Calibri" panose="020F0502020204030204" pitchFamily="34" charset="0"/>
              </a:rPr>
              <a:t> of its receptor, mediates the sensitivity of GR signaling</a:t>
            </a:r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en-US" sz="1050" dirty="0"/>
              <a:t>The extent to which an individual responds to cortisol, and the potential effects of excess cortisol, are a product of two main factors: Cortisol levels and GR sensitivity</a:t>
            </a:r>
            <a:r>
              <a:rPr lang="en-US" sz="1050" baseline="30000" dirty="0"/>
              <a:t>1,2</a:t>
            </a:r>
            <a:endParaRPr lang="en-US" sz="1050" dirty="0"/>
          </a:p>
          <a:p>
            <a:pPr marL="628616" lvl="1" indent="-171416">
              <a:buFont typeface="Arial" panose="020B0604020202020204" pitchFamily="34" charset="0"/>
              <a:buChar char="•"/>
            </a:pPr>
            <a:r>
              <a:rPr lang="en-US" sz="1050" dirty="0"/>
              <a:t>Cortisol levels are determined by: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050" dirty="0"/>
              <a:t>Cortisol synthesis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050" dirty="0"/>
              <a:t>Serum cortisol levels (influenced by the affinity and concentration of corticosteroid-binding globulin, or CBG); and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050" dirty="0"/>
              <a:t>Activities of the 11</a:t>
            </a:r>
            <a:r>
              <a:rPr lang="el-GR" sz="1050" dirty="0"/>
              <a:t>β</a:t>
            </a:r>
            <a:r>
              <a:rPr lang="en-US" sz="1050" dirty="0"/>
              <a:t>-hydroxy-steroid dehydrogenase (HSD) 1 and 11</a:t>
            </a:r>
            <a:r>
              <a:rPr lang="el-GR" sz="1050" dirty="0"/>
              <a:t>β</a:t>
            </a:r>
            <a:r>
              <a:rPr lang="en-US" sz="1050" dirty="0"/>
              <a:t>-HSD2 enzymes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050" dirty="0">
                <a:solidFill>
                  <a:prstClr val="black"/>
                </a:solidFill>
                <a:cs typeface="Calibri" panose="020F0502020204030204" pitchFamily="34" charset="0"/>
              </a:rPr>
              <a:t>Regulate balance of active vs inactive cortisol (</a:t>
            </a:r>
            <a:r>
              <a:rPr lang="en-US" sz="1050" dirty="0" err="1">
                <a:solidFill>
                  <a:prstClr val="black"/>
                </a:solidFill>
                <a:cs typeface="Calibri" panose="020F0502020204030204" pitchFamily="34" charset="0"/>
              </a:rPr>
              <a:t>ie</a:t>
            </a:r>
            <a:r>
              <a:rPr lang="en-US" sz="1050" dirty="0">
                <a:solidFill>
                  <a:prstClr val="black"/>
                </a:solidFill>
                <a:cs typeface="Calibri" panose="020F0502020204030204" pitchFamily="34" charset="0"/>
              </a:rPr>
              <a:t>, cortisol vs cortisone, respectively) </a:t>
            </a:r>
            <a:endParaRPr lang="en-US" sz="1050" dirty="0"/>
          </a:p>
          <a:p>
            <a:pPr marL="171416" indent="-171416">
              <a:buFont typeface="Arial" panose="020B0604020202020204" pitchFamily="34" charset="0"/>
              <a:buChar char="•"/>
            </a:pPr>
            <a:r>
              <a:rPr lang="en-US" sz="1050" dirty="0"/>
              <a:t>GR sensitivity is influenced by</a:t>
            </a:r>
          </a:p>
          <a:p>
            <a:pPr marL="628527" lvl="1" indent="-171416">
              <a:buFont typeface="Arial" panose="020B0604020202020204" pitchFamily="34" charset="0"/>
              <a:buChar char="•"/>
            </a:pPr>
            <a:r>
              <a:rPr lang="en-US" sz="1050" dirty="0">
                <a:ea typeface="Calibri" panose="020F0502020204030204" pitchFamily="34" charset="0"/>
                <a:cs typeface="Calibri" panose="020F0502020204030204" pitchFamily="34" charset="0"/>
              </a:rPr>
              <a:t>Polymorphisms (mutations) in the GR gene, </a:t>
            </a:r>
            <a:r>
              <a:rPr lang="en-US" sz="1050" i="1" dirty="0">
                <a:ea typeface="Calibri" panose="020F0502020204030204" pitchFamily="34" charset="0"/>
                <a:cs typeface="Calibri" panose="020F0502020204030204" pitchFamily="34" charset="0"/>
              </a:rPr>
              <a:t>NR3C1</a:t>
            </a:r>
            <a:r>
              <a:rPr lang="en-US" sz="1050" baseline="30000" dirty="0"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105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8527" lvl="1" indent="-171416">
              <a:buFont typeface="Arial" panose="020B0604020202020204" pitchFamily="34" charset="0"/>
              <a:buChar char="•"/>
            </a:pPr>
            <a:r>
              <a:rPr lang="en-US" sz="1050" dirty="0"/>
              <a:t>GR isoforms/variants</a:t>
            </a:r>
            <a:r>
              <a:rPr lang="en-US" sz="1050" baseline="30000" dirty="0"/>
              <a:t>1-4</a:t>
            </a:r>
            <a:endParaRPr lang="en-US" sz="1050" dirty="0"/>
          </a:p>
          <a:p>
            <a:pPr marL="1085672" lvl="2" indent="-171450" defTabSz="914222"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The isoforms differ in expression patterns across different tissues, cell types, and subcellular departments, resulting in varying impacts on gene regulatory networks and other functional aspects</a:t>
            </a:r>
          </a:p>
          <a:p>
            <a:pPr marL="1085672" lvl="2" indent="-171450" defTabSz="914222">
              <a:buFont typeface="Arial" panose="020B0604020202020204" pitchFamily="34" charset="0"/>
              <a:buChar char="•"/>
              <a:defRPr/>
            </a:pPr>
            <a:r>
              <a:rPr lang="en-US" sz="1050" dirty="0"/>
              <a:t>GR isoforms not only vary in expression patterns across tissue and cell types but also subcellular departments</a:t>
            </a:r>
          </a:p>
          <a:p>
            <a:pPr marL="628527" lvl="1" indent="-171416">
              <a:buFont typeface="Arial" panose="020B0604020202020204" pitchFamily="34" charset="0"/>
              <a:buChar char="•"/>
            </a:pPr>
            <a:r>
              <a:rPr lang="en-US" sz="1050" dirty="0"/>
              <a:t>Post-translational modifications of GR protein</a:t>
            </a:r>
            <a:r>
              <a:rPr lang="en-US" sz="1050" baseline="30000" dirty="0"/>
              <a:t>1</a:t>
            </a:r>
            <a:r>
              <a:rPr lang="en-US" sz="1050" dirty="0"/>
              <a:t>	</a:t>
            </a:r>
          </a:p>
          <a:p>
            <a:pPr marL="1085672" lvl="2" indent="-171450" defTabSz="914222"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Modifications include phosphorylation, SUMOylation, ubiquitination, oxidation, and acetylation </a:t>
            </a:r>
            <a:endParaRPr lang="en-US" sz="1050" dirty="0"/>
          </a:p>
          <a:p>
            <a:endParaRPr lang="da-DK" sz="600" dirty="0"/>
          </a:p>
          <a:p>
            <a:r>
              <a:rPr lang="da-DK" sz="1050" b="1" dirty="0"/>
              <a:t>References:</a:t>
            </a:r>
          </a:p>
          <a:p>
            <a:pPr marL="228556" indent="-228556">
              <a:buAutoNum type="arabicPeriod"/>
            </a:pPr>
            <a:r>
              <a:rPr lang="da-DK" sz="1050" dirty="0"/>
              <a:t>Vandevyver S, et al. </a:t>
            </a:r>
            <a:r>
              <a:rPr lang="da-DK" sz="1050" i="1" dirty="0"/>
              <a:t>Endocr Rev</a:t>
            </a:r>
            <a:r>
              <a:rPr lang="da-DK" sz="1050" dirty="0"/>
              <a:t>. 2014;35:671-693.</a:t>
            </a:r>
          </a:p>
          <a:p>
            <a:pPr marL="228556" indent="-228556">
              <a:buAutoNum type="arabicPeriod"/>
            </a:pPr>
            <a:r>
              <a:rPr lang="da-DK" sz="1050" dirty="0"/>
              <a:t>Timmermans S, et al. </a:t>
            </a:r>
            <a:r>
              <a:rPr lang="da-DK" sz="1050" i="1" dirty="0"/>
              <a:t>Front Immunol</a:t>
            </a:r>
            <a:r>
              <a:rPr lang="da-DK" sz="1050" dirty="0"/>
              <a:t>. 2019;10:1545. doi:10.3389/fimmu.2019.01545</a:t>
            </a:r>
          </a:p>
          <a:p>
            <a:pPr marL="228556" indent="-228556">
              <a:buFontTx/>
              <a:buAutoNum type="arabicPeriod"/>
            </a:pPr>
            <a:r>
              <a:rPr lang="en-GB" sz="1050" dirty="0"/>
              <a:t>Barnes JA, et al. </a:t>
            </a:r>
            <a:r>
              <a:rPr lang="en-GB" sz="1050" i="1" dirty="0"/>
              <a:t>J Allergy Clin Immunol. </a:t>
            </a:r>
            <a:r>
              <a:rPr lang="en-GB" sz="1050" dirty="0"/>
              <a:t>2013;131:636-645.</a:t>
            </a:r>
          </a:p>
          <a:p>
            <a:pPr marL="228556" indent="-228556">
              <a:buFontTx/>
              <a:buAutoNum type="arabicPeriod"/>
            </a:pPr>
            <a:r>
              <a:rPr lang="en-GB" sz="1050" dirty="0"/>
              <a:t>Zhang X, et al. </a:t>
            </a:r>
            <a:r>
              <a:rPr lang="en-GB" sz="1050" i="1" dirty="0"/>
              <a:t>Invest </a:t>
            </a:r>
            <a:r>
              <a:rPr lang="en-GB" sz="1050" i="1" dirty="0" err="1"/>
              <a:t>Ophthalmol</a:t>
            </a:r>
            <a:r>
              <a:rPr lang="en-GB" sz="1050" i="1" dirty="0"/>
              <a:t> Vis Sci</a:t>
            </a:r>
            <a:r>
              <a:rPr lang="en-GB" sz="1050" dirty="0"/>
              <a:t>. 2005;46:4607-4616.</a:t>
            </a:r>
          </a:p>
          <a:p>
            <a:endParaRPr lang="en-GB" sz="700" dirty="0"/>
          </a:p>
          <a:p>
            <a:endParaRPr lang="en-US" sz="1100" dirty="0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D3661ED4-C5E7-8BAE-096E-C044D2F223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7F1F593B-988D-4922-9439-02DDFC92771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113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451D1-89D8-059D-C39D-74A1FD60F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02CB5A-0632-16BB-E302-BC0FA7B942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3048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A44A94-C524-CDDB-9F10-1511530CE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3610564"/>
            <a:ext cx="5486400" cy="5914436"/>
          </a:xfrm>
        </p:spPr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summary, the </a:t>
            </a:r>
            <a:r>
              <a:rPr lang="en-US" sz="1100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quantity</a:t>
            </a:r>
            <a:r>
              <a:rPr lang="en-US" sz="11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the cortisol ligand in the cell (determined by free cortisol levels) </a:t>
            </a:r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sz="11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en-US" sz="1100" b="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</a:t>
            </a:r>
            <a:r>
              <a:rPr lang="en-US" sz="11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its receptor (determined by GR sensitivity), together dictate cortisol activity, and hence, the response to cortisol </a:t>
            </a:r>
            <a:endParaRPr lang="fr-FR" sz="1100" dirty="0"/>
          </a:p>
          <a:p>
            <a:endParaRPr lang="fr-FR" sz="1000" dirty="0"/>
          </a:p>
          <a:p>
            <a:endParaRPr lang="da-DK" sz="1000" dirty="0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C690F36-52BD-43BE-8F95-AB7D3FB37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7F1F593B-988D-4922-9439-02DDFC92771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86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842458-00BB-1EC9-2E9C-03F1997BC91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01600" dist="508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207C5485-DFE8-3F8D-BD9A-5B7A2EE226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biLevel thresh="25000"/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04395" y="1785666"/>
            <a:ext cx="6187605" cy="4121834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55E4E232-77BB-460B-9C78-FC001A62C6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559" y="4678394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596FB-2CDE-4159-AAB2-72C81D0DD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778" y="2681745"/>
            <a:ext cx="9144000" cy="1655762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0B71DF0-5B00-2056-2258-5FA291F855DF}"/>
              </a:ext>
            </a:extLst>
          </p:cNvPr>
          <p:cNvCxnSpPr/>
          <p:nvPr userDrawn="1"/>
        </p:nvCxnSpPr>
        <p:spPr>
          <a:xfrm>
            <a:off x="799778" y="4561123"/>
            <a:ext cx="861150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B4835C7-BB69-A89C-4DEB-6AD324D4D900}"/>
              </a:ext>
            </a:extLst>
          </p:cNvPr>
          <p:cNvSpPr/>
          <p:nvPr userDrawn="1"/>
        </p:nvSpPr>
        <p:spPr>
          <a:xfrm>
            <a:off x="0" y="6796994"/>
            <a:ext cx="12182273" cy="888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314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D93ECB-A77A-7E5A-9DA3-41148174260F}"/>
              </a:ext>
            </a:extLst>
          </p:cNvPr>
          <p:cNvSpPr/>
          <p:nvPr userDrawn="1"/>
        </p:nvSpPr>
        <p:spPr>
          <a:xfrm>
            <a:off x="19456" y="0"/>
            <a:ext cx="12172544" cy="61120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1600" dist="508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B37905-F7F6-46E6-A74C-DCD6449FD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071588"/>
            <a:ext cx="10515600" cy="1770637"/>
          </a:xfrm>
        </p:spPr>
        <p:txBody>
          <a:bodyPr anchor="b"/>
          <a:lstStyle>
            <a:lvl1pPr>
              <a:defRPr sz="48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19A8C-EA93-4745-BF11-F996415FE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69213"/>
            <a:ext cx="10515600" cy="923223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A12137"/>
              </a:buClr>
              <a:buFont typeface="Arial" panose="020B0604020202020204" pitchFamily="34" charset="0"/>
              <a:buNone/>
              <a:defRPr lang="en-US" sz="2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BE39A51F-4DB2-3A3D-A43F-C46F7BACF1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6095999" y="-177427"/>
            <a:ext cx="6086273" cy="456245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FE260B8-FDC5-DB0E-74F6-0B644B17C78D}"/>
              </a:ext>
            </a:extLst>
          </p:cNvPr>
          <p:cNvSpPr/>
          <p:nvPr userDrawn="1"/>
        </p:nvSpPr>
        <p:spPr>
          <a:xfrm>
            <a:off x="0" y="6796994"/>
            <a:ext cx="12182273" cy="888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60F806B-2F51-1BC6-DCFD-B6D518D6C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27" y="6478706"/>
            <a:ext cx="3621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fld id="{26C7E364-F216-45CA-BEA7-E5358E0A659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70F28E7-66D8-381E-7CDE-6AC9791A13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2266" y="6215531"/>
            <a:ext cx="1350008" cy="581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47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DD7557C-7189-1C34-DED9-AB54E9A24D79}"/>
              </a:ext>
            </a:extLst>
          </p:cNvPr>
          <p:cNvSpPr/>
          <p:nvPr userDrawn="1"/>
        </p:nvSpPr>
        <p:spPr>
          <a:xfrm>
            <a:off x="0" y="-12939"/>
            <a:ext cx="12192000" cy="119969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01600" dist="508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CA486-6385-45D2-A8A9-01FCF768C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173" y="1376810"/>
            <a:ext cx="11131836" cy="4909408"/>
          </a:xfrm>
        </p:spPr>
        <p:txBody>
          <a:bodyPr/>
          <a:lstStyle>
            <a:lvl1pPr marL="0" indent="0">
              <a:buNone/>
              <a:defRPr sz="2100" b="1">
                <a:solidFill>
                  <a:schemeClr val="accent5"/>
                </a:solidFill>
              </a:defRPr>
            </a:lvl1pPr>
            <a:lvl2pPr marL="182880">
              <a:defRPr sz="1800">
                <a:solidFill>
                  <a:schemeClr val="accent1"/>
                </a:solidFill>
              </a:defRPr>
            </a:lvl2pPr>
            <a:lvl3pPr marL="457200">
              <a:defRPr sz="1600">
                <a:solidFill>
                  <a:schemeClr val="accent1"/>
                </a:solidFill>
              </a:defRPr>
            </a:lvl3pPr>
            <a:lvl4pPr marL="685800">
              <a:defRPr sz="1400">
                <a:solidFill>
                  <a:schemeClr val="accent1"/>
                </a:solidFill>
              </a:defRPr>
            </a:lvl4pPr>
            <a:lvl5pPr marL="0" indent="0">
              <a:buNone/>
              <a:defRPr sz="1800" b="1">
                <a:solidFill>
                  <a:schemeClr val="accent6"/>
                </a:solidFill>
              </a:defRPr>
            </a:lvl5pPr>
            <a:lvl6pPr marL="2286000" indent="0">
              <a:buNone/>
              <a:defRPr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D6A0FB7-AACA-4F0A-86B0-B3EBBC5D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472" y="85041"/>
            <a:ext cx="11196537" cy="973481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506DFF-E6CB-1E1D-ACCA-8667BA258CA3}"/>
              </a:ext>
            </a:extLst>
          </p:cNvPr>
          <p:cNvSpPr/>
          <p:nvPr userDrawn="1"/>
        </p:nvSpPr>
        <p:spPr>
          <a:xfrm>
            <a:off x="0" y="6796994"/>
            <a:ext cx="12182273" cy="888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472AEB1F-5B88-F62C-41AF-130B86B04C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biLevel thresh="25000"/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-2"/>
          <a:stretch/>
        </p:blipFill>
        <p:spPr>
          <a:xfrm>
            <a:off x="7939726" y="0"/>
            <a:ext cx="4252274" cy="1194067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C2E74FD-C5F2-CD7D-AB8E-EB4C73AB0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27" y="6478706"/>
            <a:ext cx="3621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fld id="{26C7E364-F216-45CA-BEA7-E5358E0A65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EB6C951-6D17-B59A-2207-AE64021F9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2172" y="6251466"/>
            <a:ext cx="10094867" cy="5214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32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7908CA-C903-7504-5C31-C3AB9524EF01}"/>
              </a:ext>
            </a:extLst>
          </p:cNvPr>
          <p:cNvSpPr/>
          <p:nvPr userDrawn="1"/>
        </p:nvSpPr>
        <p:spPr>
          <a:xfrm>
            <a:off x="0" y="-12939"/>
            <a:ext cx="12192000" cy="119969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101600" dist="508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D6A0FB7-AACA-4F0A-86B0-B3EBBC5D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472" y="85041"/>
            <a:ext cx="11196537" cy="973481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3E7D653-D9B2-4015-A9E7-1FB256D1C9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27" y="6478706"/>
            <a:ext cx="3621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fld id="{26C7E364-F216-45CA-BEA7-E5358E0A65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506DFF-E6CB-1E1D-ACCA-8667BA258CA3}"/>
              </a:ext>
            </a:extLst>
          </p:cNvPr>
          <p:cNvSpPr/>
          <p:nvPr userDrawn="1"/>
        </p:nvSpPr>
        <p:spPr>
          <a:xfrm>
            <a:off x="0" y="6796994"/>
            <a:ext cx="12182273" cy="888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472AEB1F-5B88-F62C-41AF-130B86B04C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biLevel thresh="25000"/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-2"/>
          <a:stretch/>
        </p:blipFill>
        <p:spPr>
          <a:xfrm>
            <a:off x="7939726" y="0"/>
            <a:ext cx="4252274" cy="1194067"/>
          </a:xfrm>
          <a:prstGeom prst="rect">
            <a:avLst/>
          </a:prstGeom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E903B93-A4BD-D950-6B93-A788473F2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2172" y="6251466"/>
            <a:ext cx="10094867" cy="5214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12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FEC881-79D2-420F-9358-83A45AF06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173" y="109255"/>
            <a:ext cx="11131836" cy="97348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FBC03F-5594-42E6-AC8A-1913FE585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173" y="1263869"/>
            <a:ext cx="11131836" cy="50223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6E5C5-B8B1-4876-A358-6645C946B6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20127" y="6570981"/>
            <a:ext cx="3621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fld id="{26C7E364-F216-45CA-BEA7-E5358E0A65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CC5367-A18B-82FF-08EF-B6A8F1B72577}"/>
              </a:ext>
            </a:extLst>
          </p:cNvPr>
          <p:cNvSpPr txBox="1"/>
          <p:nvPr userDrawn="1"/>
        </p:nvSpPr>
        <p:spPr>
          <a:xfrm>
            <a:off x="2251710" y="5280660"/>
            <a:ext cx="5234940" cy="86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B71F1-66F2-2D4D-52B3-C5DBF639E5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2172" y="6286218"/>
            <a:ext cx="10094867" cy="5214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37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A121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12137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12137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1213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12137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12137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png"/><Relationship Id="rId10" Type="http://schemas.openxmlformats.org/officeDocument/2006/relationships/image" Target="../media/image15.jpeg"/><Relationship Id="rId4" Type="http://schemas.openxmlformats.org/officeDocument/2006/relationships/image" Target="../media/image9.png"/><Relationship Id="rId9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9D9781F-5973-EEBF-F15B-5B70E7836C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B104A0F-AABC-4381-9D3F-607FCFD2EF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Clinical Features of Hypercortisolism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083294-3E85-E012-2BB6-BDB4B513C6A8}"/>
              </a:ext>
            </a:extLst>
          </p:cNvPr>
          <p:cNvSpPr txBox="1"/>
          <p:nvPr/>
        </p:nvSpPr>
        <p:spPr>
          <a:xfrm>
            <a:off x="114300" y="6398044"/>
            <a:ext cx="6101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© 202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Corcept Therapeutics. All rights reserved.  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</a:rPr>
              <a:t>MA-FLD-00196 SEP 2024</a:t>
            </a:r>
          </a:p>
        </p:txBody>
      </p:sp>
    </p:spTree>
    <p:extLst>
      <p:ext uri="{BB962C8B-B14F-4D97-AF65-F5344CB8AC3E}">
        <p14:creationId xmlns:p14="http://schemas.microsoft.com/office/powerpoint/2010/main" val="217129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-up of a person's legs&#10;&#10;Description automatically generated with medium confidence">
            <a:extLst>
              <a:ext uri="{FF2B5EF4-FFF2-40B4-BE49-F238E27FC236}">
                <a16:creationId xmlns:a16="http://schemas.microsoft.com/office/drawing/2014/main" id="{3DD9102F-5A55-79BE-BD6B-2CDF3B7EB7F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27606" y="1766559"/>
            <a:ext cx="1179433" cy="316516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EC68A9A-3566-0AA1-98DF-A82768BD23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GB" sz="900" dirty="0"/>
              <a:t>*Discriminatory features for hypercortisolism; most have low sensitivity.</a:t>
            </a:r>
            <a:r>
              <a:rPr lang="en-GB" sz="900" baseline="30000" dirty="0"/>
              <a:t>2</a:t>
            </a:r>
            <a:endParaRPr lang="en-GB" sz="900" dirty="0"/>
          </a:p>
          <a:p>
            <a:r>
              <a:rPr lang="en-GB" sz="900" dirty="0"/>
              <a:t>1. Braun LT, et al. </a:t>
            </a:r>
            <a:r>
              <a:rPr lang="en-GB" sz="900" i="1" dirty="0"/>
              <a:t>Front Endocrinol (Lausanne)</a:t>
            </a:r>
            <a:r>
              <a:rPr lang="en-GB" sz="900" dirty="0"/>
              <a:t>. 2019;10:766. 2. Nieman LK, et al. </a:t>
            </a:r>
            <a:r>
              <a:rPr lang="en-GB" sz="900" i="1" dirty="0"/>
              <a:t>J Clin Endocrinol </a:t>
            </a:r>
            <a:r>
              <a:rPr lang="en-GB" sz="900" i="1" dirty="0" err="1"/>
              <a:t>Metab</a:t>
            </a:r>
            <a:r>
              <a:rPr lang="en-GB" sz="900" dirty="0"/>
              <a:t>. 2008;93:1526-1540.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D540E6E-1D2E-0358-A69B-DCB79F69FE97}"/>
              </a:ext>
            </a:extLst>
          </p:cNvPr>
          <p:cNvSpPr/>
          <p:nvPr/>
        </p:nvSpPr>
        <p:spPr>
          <a:xfrm>
            <a:off x="8290046" y="5007752"/>
            <a:ext cx="3292354" cy="6400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5A0EFE7-AA0E-A6B8-B8B5-E193D46855E7}"/>
              </a:ext>
            </a:extLst>
          </p:cNvPr>
          <p:cNvGrpSpPr/>
          <p:nvPr/>
        </p:nvGrpSpPr>
        <p:grpSpPr>
          <a:xfrm>
            <a:off x="863801" y="3524866"/>
            <a:ext cx="2480233" cy="2082035"/>
            <a:chOff x="491568" y="3524866"/>
            <a:chExt cx="3128715" cy="208203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A1643EC-3A63-245D-A1A1-463C9FD45724}"/>
                </a:ext>
              </a:extLst>
            </p:cNvPr>
            <p:cNvSpPr/>
            <p:nvPr/>
          </p:nvSpPr>
          <p:spPr>
            <a:xfrm>
              <a:off x="491571" y="3524866"/>
              <a:ext cx="3128712" cy="2082035"/>
            </a:xfrm>
            <a:prstGeom prst="rect">
              <a:avLst/>
            </a:prstGeom>
            <a:gradFill>
              <a:gsLst>
                <a:gs pos="32000">
                  <a:schemeClr val="bg1">
                    <a:lumMod val="85000"/>
                    <a:alpha val="50000"/>
                  </a:schemeClr>
                </a:gs>
                <a:gs pos="83000">
                  <a:schemeClr val="bg1">
                    <a:lumMod val="80000"/>
                    <a:lumOff val="20000"/>
                    <a:alpha val="50000"/>
                  </a:schemeClr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E40910D-6088-861D-3C25-6FAA9AA6A362}"/>
                </a:ext>
              </a:extLst>
            </p:cNvPr>
            <p:cNvSpPr/>
            <p:nvPr/>
          </p:nvSpPr>
          <p:spPr>
            <a:xfrm rot="10800000">
              <a:off x="491568" y="5093111"/>
              <a:ext cx="3128712" cy="513788"/>
            </a:xfrm>
            <a:prstGeom prst="rect">
              <a:avLst/>
            </a:prstGeom>
            <a:gradFill>
              <a:gsLst>
                <a:gs pos="32000">
                  <a:schemeClr val="bg1">
                    <a:lumMod val="85000"/>
                    <a:alpha val="50000"/>
                  </a:schemeClr>
                </a:gs>
                <a:gs pos="83000">
                  <a:schemeClr val="bg1">
                    <a:lumMod val="80000"/>
                    <a:lumOff val="20000"/>
                    <a:alpha val="50000"/>
                  </a:schemeClr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5" name="Picture 24" descr="A picture containing person&#10;&#10;Description automatically generated">
            <a:extLst>
              <a:ext uri="{FF2B5EF4-FFF2-40B4-BE49-F238E27FC236}">
                <a16:creationId xmlns:a16="http://schemas.microsoft.com/office/drawing/2014/main" id="{3DFB641A-5090-450B-AD84-0C60155CFD7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7032" y="2032149"/>
            <a:ext cx="2239074" cy="149271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FD019D5-4C25-4193-9130-2FD88E9520C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6296" r="-23686"/>
          <a:stretch/>
        </p:blipFill>
        <p:spPr>
          <a:xfrm>
            <a:off x="761620" y="1841409"/>
            <a:ext cx="2480234" cy="168345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5040688-6B62-49F7-8FDE-982D886FD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 spectrum of signs and symptoms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5D1CC-7EB6-4C1D-8304-85E8AB4C8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6C7E364-F216-45CA-BEA7-E5358E0A659A}" type="slidenum">
              <a:rPr lang="en-US" smtClean="0"/>
              <a:t>2</a:t>
            </a:fld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5721659-5BA9-4E55-BD2C-7A4E053C6F06}"/>
              </a:ext>
            </a:extLst>
          </p:cNvPr>
          <p:cNvSpPr/>
          <p:nvPr/>
        </p:nvSpPr>
        <p:spPr>
          <a:xfrm>
            <a:off x="609600" y="1286401"/>
            <a:ext cx="10972800" cy="38382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5"/>
                </a:solidFill>
              </a:rPr>
              <a:t>Clinical Features Associated With Hypercortisolism and Their Prevalence</a:t>
            </a:r>
            <a:r>
              <a:rPr lang="en-US" b="1" baseline="30000" dirty="0">
                <a:solidFill>
                  <a:schemeClr val="accent5"/>
                </a:solidFill>
              </a:rPr>
              <a:t>1</a:t>
            </a:r>
            <a:endParaRPr lang="en-US" b="1" dirty="0">
              <a:solidFill>
                <a:schemeClr val="accent5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D96F152-95AA-C94D-9794-743358400D5E}"/>
              </a:ext>
            </a:extLst>
          </p:cNvPr>
          <p:cNvGrpSpPr/>
          <p:nvPr/>
        </p:nvGrpSpPr>
        <p:grpSpPr>
          <a:xfrm>
            <a:off x="4670855" y="3574294"/>
            <a:ext cx="2776972" cy="2076771"/>
            <a:chOff x="425181" y="3524866"/>
            <a:chExt cx="3335192" cy="208203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6A19274-7E2B-EA6F-E4C9-FDA08E3A5E53}"/>
                </a:ext>
              </a:extLst>
            </p:cNvPr>
            <p:cNvSpPr/>
            <p:nvPr/>
          </p:nvSpPr>
          <p:spPr>
            <a:xfrm>
              <a:off x="425184" y="3524866"/>
              <a:ext cx="3335189" cy="2082035"/>
            </a:xfrm>
            <a:prstGeom prst="rect">
              <a:avLst/>
            </a:prstGeom>
            <a:gradFill>
              <a:gsLst>
                <a:gs pos="32000">
                  <a:schemeClr val="bg1">
                    <a:lumMod val="85000"/>
                    <a:alpha val="50000"/>
                  </a:schemeClr>
                </a:gs>
                <a:gs pos="83000">
                  <a:schemeClr val="bg1">
                    <a:lumMod val="80000"/>
                    <a:lumOff val="20000"/>
                    <a:alpha val="50000"/>
                  </a:schemeClr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23057C3-0C8A-2B4D-FE15-BE44BCE577B2}"/>
                </a:ext>
              </a:extLst>
            </p:cNvPr>
            <p:cNvSpPr/>
            <p:nvPr/>
          </p:nvSpPr>
          <p:spPr>
            <a:xfrm rot="10800000">
              <a:off x="425181" y="4602008"/>
              <a:ext cx="3335189" cy="1004892"/>
            </a:xfrm>
            <a:prstGeom prst="rect">
              <a:avLst/>
            </a:prstGeom>
            <a:gradFill>
              <a:gsLst>
                <a:gs pos="32000">
                  <a:schemeClr val="bg1">
                    <a:lumMod val="85000"/>
                    <a:alpha val="50000"/>
                  </a:schemeClr>
                </a:gs>
                <a:gs pos="83000">
                  <a:schemeClr val="bg1">
                    <a:lumMod val="80000"/>
                    <a:lumOff val="20000"/>
                    <a:alpha val="50000"/>
                  </a:schemeClr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84A50F83-74A3-5A23-1442-23FE32B3D1B0}"/>
              </a:ext>
            </a:extLst>
          </p:cNvPr>
          <p:cNvSpPr/>
          <p:nvPr/>
        </p:nvSpPr>
        <p:spPr>
          <a:xfrm>
            <a:off x="8315993" y="5007752"/>
            <a:ext cx="3185923" cy="640079"/>
          </a:xfrm>
          <a:prstGeom prst="rect">
            <a:avLst/>
          </a:prstGeom>
          <a:gradFill>
            <a:gsLst>
              <a:gs pos="32000">
                <a:schemeClr val="bg1">
                  <a:lumMod val="85000"/>
                  <a:alpha val="50000"/>
                </a:schemeClr>
              </a:gs>
              <a:gs pos="83000">
                <a:schemeClr val="bg1">
                  <a:lumMod val="80000"/>
                  <a:lumOff val="20000"/>
                  <a:alpha val="5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F1935A8C-6070-419D-C6F0-77C373D3F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307858"/>
              </p:ext>
            </p:extLst>
          </p:nvPr>
        </p:nvGraphicFramePr>
        <p:xfrm>
          <a:off x="912401" y="3531954"/>
          <a:ext cx="2431634" cy="2071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226">
                  <a:extLst>
                    <a:ext uri="{9D8B030D-6E8A-4147-A177-3AD203B41FA5}">
                      <a16:colId xmlns:a16="http://schemas.microsoft.com/office/drawing/2014/main" val="1845515956"/>
                    </a:ext>
                  </a:extLst>
                </a:gridCol>
                <a:gridCol w="1000408">
                  <a:extLst>
                    <a:ext uri="{9D8B030D-6E8A-4147-A177-3AD203B41FA5}">
                      <a16:colId xmlns:a16="http://schemas.microsoft.com/office/drawing/2014/main" val="1123319436"/>
                    </a:ext>
                  </a:extLst>
                </a:gridCol>
              </a:tblGrid>
              <a:tr h="329623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Round face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81%-90% </a:t>
                      </a:r>
                      <a:endParaRPr lang="en-US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543835"/>
                  </a:ext>
                </a:extLst>
              </a:tr>
              <a:tr h="329623">
                <a:tc>
                  <a:txBody>
                    <a:bodyPr/>
                    <a:lstStyle/>
                    <a:p>
                      <a:pPr algn="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*Plethora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70%-90% </a:t>
                      </a:r>
                      <a:endParaRPr lang="en-US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835017"/>
                  </a:ext>
                </a:extLst>
              </a:tr>
              <a:tr h="500353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Hirsutism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56%-75% </a:t>
                      </a:r>
                      <a:endParaRPr lang="en-US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921981"/>
                  </a:ext>
                </a:extLst>
              </a:tr>
              <a:tr h="393677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Hair loss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31% </a:t>
                      </a:r>
                      <a:endParaRPr lang="en-US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717954"/>
                  </a:ext>
                </a:extLst>
              </a:tr>
              <a:tr h="486369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Prominent neck fat pad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50% </a:t>
                      </a:r>
                      <a:endParaRPr lang="en-US" sz="14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37309"/>
                  </a:ext>
                </a:extLst>
              </a:tr>
            </a:tbl>
          </a:graphicData>
        </a:graphic>
      </p:graphicFrame>
      <p:graphicFrame>
        <p:nvGraphicFramePr>
          <p:cNvPr id="20" name="Table 14">
            <a:extLst>
              <a:ext uri="{FF2B5EF4-FFF2-40B4-BE49-F238E27FC236}">
                <a16:creationId xmlns:a16="http://schemas.microsoft.com/office/drawing/2014/main" id="{EF5B01EE-AD31-6ADF-80C9-B281DDB8AF4E}"/>
              </a:ext>
            </a:extLst>
          </p:cNvPr>
          <p:cNvGraphicFramePr>
            <a:graphicFrameLocks noGrp="1"/>
          </p:cNvGraphicFramePr>
          <p:nvPr/>
        </p:nvGraphicFramePr>
        <p:xfrm>
          <a:off x="4769708" y="3524865"/>
          <a:ext cx="2597634" cy="2062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931">
                  <a:extLst>
                    <a:ext uri="{9D8B030D-6E8A-4147-A177-3AD203B41FA5}">
                      <a16:colId xmlns:a16="http://schemas.microsoft.com/office/drawing/2014/main" val="1845515956"/>
                    </a:ext>
                  </a:extLst>
                </a:gridCol>
                <a:gridCol w="1068703">
                  <a:extLst>
                    <a:ext uri="{9D8B030D-6E8A-4147-A177-3AD203B41FA5}">
                      <a16:colId xmlns:a16="http://schemas.microsoft.com/office/drawing/2014/main" val="1123319436"/>
                    </a:ext>
                  </a:extLst>
                </a:gridCol>
              </a:tblGrid>
              <a:tr h="515497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Recent weight gain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5"/>
                          </a:solidFill>
                        </a:rPr>
                        <a:t>70%-95% </a:t>
                      </a:r>
                      <a:endParaRPr lang="en-US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543835"/>
                  </a:ext>
                </a:extLst>
              </a:tr>
              <a:tr h="309298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/>
                        <a:t>Overweight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21%-48%</a:t>
                      </a:r>
                      <a:r>
                        <a:rPr lang="en-US" sz="1400" b="1" dirty="0"/>
                        <a:t>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835017"/>
                  </a:ext>
                </a:extLst>
              </a:tr>
              <a:tr h="138477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/>
                        <a:t>Obesity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32%-41% </a:t>
                      </a:r>
                      <a:endParaRPr lang="en-US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921981"/>
                  </a:ext>
                </a:extLst>
              </a:tr>
              <a:tr h="310225">
                <a:tc>
                  <a:txBody>
                    <a:bodyPr/>
                    <a:lstStyle/>
                    <a:p>
                      <a:pPr algn="r"/>
                      <a:r>
                        <a:rPr lang="en-US" sz="1400" b="1" i="1" dirty="0"/>
                        <a:t>*Easy bruising</a:t>
                      </a:r>
                      <a:r>
                        <a:rPr lang="en-US" sz="1400" b="1" dirty="0"/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35%-65% </a:t>
                      </a:r>
                      <a:endParaRPr lang="en-US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717954"/>
                  </a:ext>
                </a:extLst>
              </a:tr>
              <a:tr h="310225">
                <a:tc>
                  <a:txBody>
                    <a:bodyPr/>
                    <a:lstStyle/>
                    <a:p>
                      <a:pPr algn="r"/>
                      <a:r>
                        <a:rPr lang="en-US" sz="1400" b="1" i="1" dirty="0"/>
                        <a:t>*Purple striae 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&lt;50% </a:t>
                      </a:r>
                      <a:endParaRPr lang="en-US" sz="14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37309"/>
                  </a:ext>
                </a:extLst>
              </a:tr>
              <a:tr h="309298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/>
                        <a:t>Thin skin 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37% </a:t>
                      </a:r>
                      <a:endParaRPr lang="en-US" sz="14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7996329"/>
                  </a:ext>
                </a:extLst>
              </a:tr>
            </a:tbl>
          </a:graphicData>
        </a:graphic>
      </p:graphicFrame>
      <p:graphicFrame>
        <p:nvGraphicFramePr>
          <p:cNvPr id="33" name="Table 14">
            <a:extLst>
              <a:ext uri="{FF2B5EF4-FFF2-40B4-BE49-F238E27FC236}">
                <a16:creationId xmlns:a16="http://schemas.microsoft.com/office/drawing/2014/main" id="{F2EE3C36-8D05-5F56-DB33-5712E92B25DF}"/>
              </a:ext>
            </a:extLst>
          </p:cNvPr>
          <p:cNvGraphicFramePr>
            <a:graphicFrameLocks noGrp="1"/>
          </p:cNvGraphicFramePr>
          <p:nvPr/>
        </p:nvGraphicFramePr>
        <p:xfrm>
          <a:off x="8396477" y="5068711"/>
          <a:ext cx="310544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423">
                  <a:extLst>
                    <a:ext uri="{9D8B030D-6E8A-4147-A177-3AD203B41FA5}">
                      <a16:colId xmlns:a16="http://schemas.microsoft.com/office/drawing/2014/main" val="1845515956"/>
                    </a:ext>
                  </a:extLst>
                </a:gridCol>
                <a:gridCol w="1114017">
                  <a:extLst>
                    <a:ext uri="{9D8B030D-6E8A-4147-A177-3AD203B41FA5}">
                      <a16:colId xmlns:a16="http://schemas.microsoft.com/office/drawing/2014/main" val="1123319436"/>
                    </a:ext>
                  </a:extLst>
                </a:gridCol>
              </a:tblGrid>
              <a:tr h="275142">
                <a:tc>
                  <a:txBody>
                    <a:bodyPr/>
                    <a:lstStyle/>
                    <a:p>
                      <a:pPr algn="r"/>
                      <a:r>
                        <a:rPr lang="en-US" sz="1400" b="1" i="1" dirty="0">
                          <a:solidFill>
                            <a:schemeClr val="tx1"/>
                          </a:solidFill>
                        </a:rPr>
                        <a:t>*Proximal muscle weakness, myopathy 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5"/>
                          </a:solidFill>
                        </a:rPr>
                        <a:t>60%-82% </a:t>
                      </a:r>
                      <a:endParaRPr lang="en-US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543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46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3207535-EFAF-9652-23F5-B8220338FB65}"/>
              </a:ext>
            </a:extLst>
          </p:cNvPr>
          <p:cNvGrpSpPr/>
          <p:nvPr/>
        </p:nvGrpSpPr>
        <p:grpSpPr>
          <a:xfrm>
            <a:off x="606507" y="1367556"/>
            <a:ext cx="11037501" cy="4122889"/>
            <a:chOff x="447472" y="1735318"/>
            <a:chExt cx="10850280" cy="4349837"/>
          </a:xfrm>
          <a:effectLst>
            <a:outerShdw blurRad="558800" algn="ctr" rotWithShape="0">
              <a:schemeClr val="accent1">
                <a:alpha val="40000"/>
              </a:schemeClr>
            </a:outerShdw>
          </a:effectLst>
        </p:grpSpPr>
        <p:sp>
          <p:nvSpPr>
            <p:cNvPr id="11" name="Snip Diagonal Corner Rectangle 9">
              <a:extLst>
                <a:ext uri="{FF2B5EF4-FFF2-40B4-BE49-F238E27FC236}">
                  <a16:creationId xmlns:a16="http://schemas.microsoft.com/office/drawing/2014/main" id="{89C947AC-6008-D1E1-8847-2348A6370B3E}"/>
                </a:ext>
              </a:extLst>
            </p:cNvPr>
            <p:cNvSpPr/>
            <p:nvPr/>
          </p:nvSpPr>
          <p:spPr>
            <a:xfrm>
              <a:off x="447472" y="1735319"/>
              <a:ext cx="10850280" cy="4349836"/>
            </a:xfrm>
            <a:prstGeom prst="snip2DiagRect">
              <a:avLst>
                <a:gd name="adj1" fmla="val 7703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55F7EA9-F11D-1935-3BC6-C4F9800F85D2}"/>
                </a:ext>
              </a:extLst>
            </p:cNvPr>
            <p:cNvSpPr/>
            <p:nvPr/>
          </p:nvSpPr>
          <p:spPr>
            <a:xfrm>
              <a:off x="447472" y="1735318"/>
              <a:ext cx="10850280" cy="453399"/>
            </a:xfrm>
            <a:prstGeom prst="rect">
              <a:avLst/>
            </a:prstGeom>
            <a:gradFill>
              <a:gsLst>
                <a:gs pos="2000">
                  <a:schemeClr val="accent4">
                    <a:lumMod val="60000"/>
                    <a:lumOff val="40000"/>
                  </a:schemeClr>
                </a:gs>
                <a:gs pos="100000">
                  <a:schemeClr val="accent6">
                    <a:lumMod val="50000"/>
                  </a:schemeClr>
                </a:gs>
                <a:gs pos="29000">
                  <a:schemeClr val="accent6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7533E7A6-26C4-406A-A079-1B6AE691D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Clinical suspicion is based on a spectrum </a:t>
            </a:r>
            <a:br>
              <a:rPr lang="en-US" sz="3200" dirty="0"/>
            </a:br>
            <a:r>
              <a:rPr lang="en-US" sz="3200" dirty="0"/>
              <a:t>of clinical features</a:t>
            </a:r>
            <a:endParaRPr lang="en-US" sz="3200" strike="sngStrik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000265-92FD-4458-B40C-EBAC90C2D2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6C7E364-F216-45CA-BEA7-E5358E0A659A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D1C94-7BF9-E644-B092-1D9B30328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2172" y="5707780"/>
            <a:ext cx="10094867" cy="106518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nl-NL" sz="900" dirty="0"/>
              <a:t>CS=</a:t>
            </a:r>
            <a:r>
              <a:rPr lang="nl-NL" sz="900" dirty="0" err="1"/>
              <a:t>Cushing’s</a:t>
            </a:r>
            <a:r>
              <a:rPr lang="nl-NL" sz="900" dirty="0"/>
              <a:t> </a:t>
            </a:r>
            <a:r>
              <a:rPr lang="nl-NL" sz="900" dirty="0" err="1"/>
              <a:t>syndrome</a:t>
            </a:r>
            <a:r>
              <a:rPr lang="nl-NL" sz="900" dirty="0"/>
              <a:t>.</a:t>
            </a:r>
          </a:p>
          <a:p>
            <a:r>
              <a:rPr lang="nl-NL" sz="900" dirty="0"/>
              <a:t>1. Nieman LK, et al. </a:t>
            </a:r>
            <a:r>
              <a:rPr lang="nl-NL" sz="900" i="1" dirty="0"/>
              <a:t>J </a:t>
            </a:r>
            <a:r>
              <a:rPr lang="nl-NL" sz="900" i="1" dirty="0" err="1"/>
              <a:t>Clin</a:t>
            </a:r>
            <a:r>
              <a:rPr lang="nl-NL" sz="900" i="1" dirty="0"/>
              <a:t> </a:t>
            </a:r>
            <a:r>
              <a:rPr lang="nl-NL" sz="900" i="1" dirty="0" err="1"/>
              <a:t>Endocrinol</a:t>
            </a:r>
            <a:r>
              <a:rPr lang="nl-NL" sz="900" i="1" dirty="0"/>
              <a:t> </a:t>
            </a:r>
            <a:r>
              <a:rPr lang="nl-NL" sz="900" i="1" dirty="0" err="1"/>
              <a:t>Metab</a:t>
            </a:r>
            <a:r>
              <a:rPr lang="nl-NL" sz="900" dirty="0"/>
              <a:t>. 2008;93(5):1526-1540. 2. Martins JM, et al. </a:t>
            </a:r>
            <a:r>
              <a:rPr lang="it-IT" sz="900" i="1" dirty="0"/>
              <a:t>J Endocrinol Metab</a:t>
            </a:r>
            <a:r>
              <a:rPr lang="it-IT" sz="900" dirty="0"/>
              <a:t>. 2022;12(1):40-48. 3. Dugandzic MK, et al. </a:t>
            </a:r>
            <a:r>
              <a:rPr lang="it-IT" sz="900" i="1" dirty="0"/>
              <a:t>Metabolites</a:t>
            </a:r>
            <a:r>
              <a:rPr lang="it-IT" sz="900" dirty="0"/>
              <a:t>. 2022;12(11):1033. doi:10.3390/metabo12111033 4. Gonzalez A, et al. </a:t>
            </a:r>
            <a:r>
              <a:rPr lang="it-IT" sz="900" i="1" dirty="0"/>
              <a:t>World Neurosurg</a:t>
            </a:r>
            <a:r>
              <a:rPr lang="it-IT" sz="900" dirty="0"/>
              <a:t>. 2019;126:331-335. 5. Telbizova T, et al. </a:t>
            </a:r>
            <a:r>
              <a:rPr lang="it-IT" sz="900" i="1" dirty="0"/>
              <a:t>J of IMAB</a:t>
            </a:r>
            <a:r>
              <a:rPr lang="it-IT" sz="900" dirty="0"/>
              <a:t>. 2020;26:3443-3448. 6. Alfakhri AS 4th, et al. </a:t>
            </a:r>
            <a:r>
              <a:rPr lang="it-IT" sz="900" i="1" dirty="0"/>
              <a:t>Cureus</a:t>
            </a:r>
            <a:r>
              <a:rPr lang="it-IT" sz="900" dirty="0"/>
              <a:t>. 2022;14(6):e25761. doi:10.7759/cureus.25761</a:t>
            </a:r>
            <a:endParaRPr lang="en-GB" sz="9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EAF840-ADA7-5CB1-8AD4-1CF21533097A}"/>
              </a:ext>
            </a:extLst>
          </p:cNvPr>
          <p:cNvSpPr txBox="1"/>
          <p:nvPr/>
        </p:nvSpPr>
        <p:spPr>
          <a:xfrm>
            <a:off x="924775" y="1909040"/>
            <a:ext cx="2371317" cy="289002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600" b="1" dirty="0">
                <a:solidFill>
                  <a:schemeClr val="accent6"/>
                </a:solidFill>
              </a:rPr>
              <a:t>Circulatory</a:t>
            </a:r>
            <a:r>
              <a:rPr lang="en-US" sz="1600" b="1" baseline="30000" dirty="0">
                <a:solidFill>
                  <a:schemeClr val="accent6"/>
                </a:solidFill>
              </a:rPr>
              <a:t>1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Hypertension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Hypokalemia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Peripheral edema </a:t>
            </a:r>
            <a:endParaRPr lang="en-US" sz="1400" b="1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600" b="1" dirty="0">
                <a:solidFill>
                  <a:schemeClr val="accent6"/>
                </a:solidFill>
              </a:rPr>
              <a:t>Endocrine</a:t>
            </a:r>
            <a:r>
              <a:rPr lang="en-US" sz="1600" b="1" baseline="30000" dirty="0">
                <a:solidFill>
                  <a:schemeClr val="accent6"/>
                </a:solidFill>
              </a:rPr>
              <a:t>1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chemeClr val="accent1"/>
                </a:solidFill>
              </a:rPr>
              <a:t>Type 2 diabetes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chemeClr val="accent1"/>
                </a:solidFill>
              </a:rPr>
              <a:t>Incidental adrenal mass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pt-BR" sz="1600" b="1" dirty="0" err="1">
                <a:solidFill>
                  <a:schemeClr val="accent6"/>
                </a:solidFill>
              </a:rPr>
              <a:t>Skeletal</a:t>
            </a:r>
            <a:r>
              <a:rPr lang="en-US" sz="1600" b="1" baseline="30000" dirty="0">
                <a:solidFill>
                  <a:schemeClr val="accent6"/>
                </a:solidFill>
              </a:rPr>
              <a:t>1</a:t>
            </a:r>
            <a:endParaRPr lang="pt-BR" sz="1600" b="1" dirty="0">
              <a:solidFill>
                <a:schemeClr val="accent6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Vertebral osteoporosis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600" b="1" dirty="0">
                <a:solidFill>
                  <a:schemeClr val="accent6"/>
                </a:solidFill>
              </a:rPr>
              <a:t>Dermatologic</a:t>
            </a:r>
            <a:r>
              <a:rPr lang="en-US" sz="1600" b="1" baseline="30000" dirty="0">
                <a:solidFill>
                  <a:schemeClr val="accent6"/>
                </a:solidFill>
              </a:rPr>
              <a:t>1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Poor skin healing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Thin skin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48739F-70F7-F416-BB4B-2FFB5F5A7166}"/>
              </a:ext>
            </a:extLst>
          </p:cNvPr>
          <p:cNvSpPr txBox="1"/>
          <p:nvPr/>
        </p:nvSpPr>
        <p:spPr>
          <a:xfrm>
            <a:off x="3473396" y="1909040"/>
            <a:ext cx="2710861" cy="317625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 dirty="0">
                <a:solidFill>
                  <a:schemeClr val="accent6"/>
                </a:solidFill>
              </a:rPr>
              <a:t>Neuro/Psychiatric</a:t>
            </a:r>
            <a:r>
              <a:rPr lang="en-US" sz="1600" b="1" baseline="30000" dirty="0">
                <a:solidFill>
                  <a:schemeClr val="accent6"/>
                </a:solidFill>
              </a:rPr>
              <a:t>1-6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Depression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Decreased concentration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Impaired memory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Insomnia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Irritability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Mood changes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Delusions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Headache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600" b="1" dirty="0">
                <a:solidFill>
                  <a:schemeClr val="accent6"/>
                </a:solidFill>
              </a:rPr>
              <a:t>Gynecologic</a:t>
            </a:r>
            <a:r>
              <a:rPr lang="en-US" sz="1400" b="1" baseline="30000" dirty="0">
                <a:solidFill>
                  <a:schemeClr val="accent6"/>
                </a:solidFill>
              </a:rPr>
              <a:t>1</a:t>
            </a:r>
            <a:endParaRPr lang="en-US" sz="1400" b="1" dirty="0">
              <a:solidFill>
                <a:schemeClr val="accent6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Menstrual abnormalities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Polycystic ovary syndrome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Hirsutism or female balding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Decreased libido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F8C8AD-90C4-AF15-B621-DB23ED111443}"/>
              </a:ext>
            </a:extLst>
          </p:cNvPr>
          <p:cNvSpPr txBox="1"/>
          <p:nvPr/>
        </p:nvSpPr>
        <p:spPr>
          <a:xfrm>
            <a:off x="6297700" y="1909040"/>
            <a:ext cx="1989666" cy="2674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 dirty="0">
                <a:solidFill>
                  <a:schemeClr val="accent6"/>
                </a:solidFill>
              </a:rPr>
              <a:t>Immune</a:t>
            </a:r>
            <a:r>
              <a:rPr lang="en-US" sz="1600" b="1" baseline="30000" dirty="0">
                <a:solidFill>
                  <a:schemeClr val="accent6"/>
                </a:solidFill>
              </a:rPr>
              <a:t>1</a:t>
            </a:r>
            <a:endParaRPr lang="en-US" sz="1600" dirty="0">
              <a:solidFill>
                <a:schemeClr val="accent1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Unusual infections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600" b="1" dirty="0">
                <a:solidFill>
                  <a:schemeClr val="accent6"/>
                </a:solidFill>
              </a:rPr>
              <a:t>Skin</a:t>
            </a:r>
            <a:r>
              <a:rPr lang="en-US" sz="1600" b="1" baseline="30000" dirty="0">
                <a:solidFill>
                  <a:schemeClr val="accent6"/>
                </a:solidFill>
              </a:rPr>
              <a:t>1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Easy bruising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Facial plethora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Reddish, purple striae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600" b="1" dirty="0">
                <a:solidFill>
                  <a:schemeClr val="accent6"/>
                </a:solidFill>
              </a:rPr>
              <a:t>Muscle</a:t>
            </a:r>
            <a:r>
              <a:rPr lang="en-US" sz="1600" b="1" baseline="30000" dirty="0">
                <a:solidFill>
                  <a:schemeClr val="accent6"/>
                </a:solidFill>
              </a:rPr>
              <a:t>1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Proximal myopathy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600" b="1" dirty="0">
                <a:solidFill>
                  <a:schemeClr val="accent6"/>
                </a:solidFill>
              </a:rPr>
              <a:t>Renal</a:t>
            </a:r>
            <a:r>
              <a:rPr lang="en-US" sz="1600" b="1" baseline="30000" dirty="0">
                <a:solidFill>
                  <a:schemeClr val="accent6"/>
                </a:solidFill>
              </a:rPr>
              <a:t>1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Kidney stones</a:t>
            </a:r>
          </a:p>
        </p:txBody>
      </p:sp>
      <p:sp>
        <p:nvSpPr>
          <p:cNvPr id="22" name="Rectangle: Rounded Corners 62">
            <a:extLst>
              <a:ext uri="{FF2B5EF4-FFF2-40B4-BE49-F238E27FC236}">
                <a16:creationId xmlns:a16="http://schemas.microsoft.com/office/drawing/2014/main" id="{0CB43202-FFF0-A6B7-667E-E4B6E72C8426}"/>
              </a:ext>
            </a:extLst>
          </p:cNvPr>
          <p:cNvSpPr/>
          <p:nvPr/>
        </p:nvSpPr>
        <p:spPr>
          <a:xfrm>
            <a:off x="902662" y="1244896"/>
            <a:ext cx="10445189" cy="709600"/>
          </a:xfrm>
          <a:prstGeom prst="rect">
            <a:avLst/>
          </a:prstGeom>
          <a:noFill/>
          <a:ln w="571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Accumulation of features should raise clinical suspicion and prompt a biochemical workup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CAC476-6F55-56E3-C59F-000C1258F871}"/>
              </a:ext>
            </a:extLst>
          </p:cNvPr>
          <p:cNvSpPr txBox="1"/>
          <p:nvPr/>
        </p:nvSpPr>
        <p:spPr>
          <a:xfrm>
            <a:off x="8644104" y="1918823"/>
            <a:ext cx="2382101" cy="1606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 dirty="0">
                <a:solidFill>
                  <a:schemeClr val="accent6"/>
                </a:solidFill>
              </a:rPr>
              <a:t>Metabolic</a:t>
            </a:r>
            <a:r>
              <a:rPr lang="en-US" sz="1600" b="1" baseline="30000" dirty="0">
                <a:solidFill>
                  <a:schemeClr val="accent6"/>
                </a:solidFill>
              </a:rPr>
              <a:t>1,6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Obesity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Prominent neck fat pad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Facial fullness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Supraclavicular fullness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Weight gain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accent1"/>
                </a:solidFill>
              </a:rPr>
              <a:t>Increased appetite</a:t>
            </a:r>
          </a:p>
        </p:txBody>
      </p:sp>
      <p:sp>
        <p:nvSpPr>
          <p:cNvPr id="5" name="Snip Diagonal Corner Rectangle 13">
            <a:extLst>
              <a:ext uri="{FF2B5EF4-FFF2-40B4-BE49-F238E27FC236}">
                <a16:creationId xmlns:a16="http://schemas.microsoft.com/office/drawing/2014/main" id="{9B45AA1E-A83B-5776-3D58-98D053F6B9A9}"/>
              </a:ext>
            </a:extLst>
          </p:cNvPr>
          <p:cNvSpPr/>
          <p:nvPr/>
        </p:nvSpPr>
        <p:spPr>
          <a:xfrm>
            <a:off x="4607859" y="5085293"/>
            <a:ext cx="7910338" cy="1081003"/>
          </a:xfrm>
          <a:prstGeom prst="snip2DiagRect">
            <a:avLst>
              <a:gd name="adj1" fmla="val 27325"/>
              <a:gd name="adj2" fmla="val 0"/>
            </a:avLst>
          </a:prstGeom>
          <a:gradFill>
            <a:gsLst>
              <a:gs pos="100000">
                <a:schemeClr val="accent6">
                  <a:lumMod val="50000"/>
                </a:schemeClr>
              </a:gs>
              <a:gs pos="43000">
                <a:schemeClr val="accent6"/>
              </a:gs>
            </a:gsLst>
            <a:lin ang="2700000" scaled="0"/>
          </a:gradFill>
          <a:ln>
            <a:noFill/>
          </a:ln>
          <a:effectLst>
            <a:outerShdw blurRad="279400" algn="ctr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BA64A0-7A1D-023C-7663-FC0ED87BB85D}"/>
              </a:ext>
            </a:extLst>
          </p:cNvPr>
          <p:cNvSpPr txBox="1"/>
          <p:nvPr/>
        </p:nvSpPr>
        <p:spPr>
          <a:xfrm>
            <a:off x="4607859" y="5302628"/>
            <a:ext cx="751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New signs, symptoms, and clinical presentations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associated with CS diagnosis continue to be recognized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00C423-EA66-88AA-680F-7E14AEF12691}"/>
              </a:ext>
            </a:extLst>
          </p:cNvPr>
          <p:cNvSpPr/>
          <p:nvPr/>
        </p:nvSpPr>
        <p:spPr>
          <a:xfrm>
            <a:off x="12230158" y="319668"/>
            <a:ext cx="1280949" cy="6159038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diagram of the body&#10;&#10;Description automatically generated">
            <a:extLst>
              <a:ext uri="{FF2B5EF4-FFF2-40B4-BE49-F238E27FC236}">
                <a16:creationId xmlns:a16="http://schemas.microsoft.com/office/drawing/2014/main" id="{07E8F96A-EEAA-683A-0691-2038DDD080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0847" y="1648836"/>
            <a:ext cx="2614678" cy="4670881"/>
          </a:xfrm>
          <a:prstGeom prst="rect">
            <a:avLst/>
          </a:prstGeom>
        </p:spPr>
      </p:pic>
      <p:graphicFrame>
        <p:nvGraphicFramePr>
          <p:cNvPr id="10" name="Table 14">
            <a:extLst>
              <a:ext uri="{FF2B5EF4-FFF2-40B4-BE49-F238E27FC236}">
                <a16:creationId xmlns:a16="http://schemas.microsoft.com/office/drawing/2014/main" id="{C705B91A-590E-F9B3-3417-ED0E7EF64D0A}"/>
              </a:ext>
            </a:extLst>
          </p:cNvPr>
          <p:cNvGraphicFramePr>
            <a:graphicFrameLocks noGrp="1"/>
          </p:cNvGraphicFramePr>
          <p:nvPr/>
        </p:nvGraphicFramePr>
        <p:xfrm>
          <a:off x="8022227" y="3217713"/>
          <a:ext cx="3020021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2629">
                  <a:extLst>
                    <a:ext uri="{9D8B030D-6E8A-4147-A177-3AD203B41FA5}">
                      <a16:colId xmlns:a16="http://schemas.microsoft.com/office/drawing/2014/main" val="1845515956"/>
                    </a:ext>
                  </a:extLst>
                </a:gridCol>
                <a:gridCol w="1907392">
                  <a:extLst>
                    <a:ext uri="{9D8B030D-6E8A-4147-A177-3AD203B41FA5}">
                      <a16:colId xmlns:a16="http://schemas.microsoft.com/office/drawing/2014/main" val="1123319436"/>
                    </a:ext>
                  </a:extLst>
                </a:gridCol>
              </a:tblGrid>
              <a:tr h="21823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accent5"/>
                          </a:solidFill>
                        </a:rPr>
                        <a:t>Up to 85%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Hypertension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106838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accent5"/>
                          </a:solidFill>
                        </a:rPr>
                        <a:t>54%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Hypercoagulopathy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543835"/>
                  </a:ext>
                </a:extLst>
              </a:tr>
              <a:tr h="26792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accent5"/>
                          </a:solidFill>
                        </a:rPr>
                        <a:t>Up to 31%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Atherosclerotic </a:t>
                      </a:r>
                      <a:br>
                        <a:rPr lang="en-US" sz="11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changes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835017"/>
                  </a:ext>
                </a:extLst>
              </a:tr>
              <a:tr h="26792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accent5"/>
                          </a:solidFill>
                        </a:rPr>
                        <a:t>Up to 18.2%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Thromboembolism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7,8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37309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35040688-6B62-49F7-8FDE-982D886FD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Wide spectrum of comorbidities associated </a:t>
            </a:r>
            <a:br>
              <a:rPr lang="en-US" sz="3200" dirty="0"/>
            </a:br>
            <a:r>
              <a:rPr lang="en-US" sz="3200" dirty="0"/>
              <a:t>with hypercortisolism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5D1CC-7EB6-4C1D-8304-85E8AB4C8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7E364-F216-45CA-BEA7-E5358E0A659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A7191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A7191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65E98D3-559F-498C-BE53-11FCB14509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4570" y="3666523"/>
            <a:ext cx="428571" cy="428571"/>
          </a:xfrm>
          <a:prstGeom prst="rect">
            <a:avLst/>
          </a:prstGeom>
        </p:spPr>
      </p:pic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37F8FB-6AA0-45D7-886A-9C6C129C9949}"/>
              </a:ext>
            </a:extLst>
          </p:cNvPr>
          <p:cNvSpPr/>
          <p:nvPr/>
        </p:nvSpPr>
        <p:spPr>
          <a:xfrm>
            <a:off x="6096000" y="1565887"/>
            <a:ext cx="653935" cy="842356"/>
          </a:xfrm>
          <a:custGeom>
            <a:avLst/>
            <a:gdLst>
              <a:gd name="connsiteX0" fmla="*/ 653935 w 653935"/>
              <a:gd name="connsiteY0" fmla="*/ 0 h 842356"/>
              <a:gd name="connsiteX1" fmla="*/ 0 w 653935"/>
              <a:gd name="connsiteY1" fmla="*/ 210589 h 842356"/>
              <a:gd name="connsiteX2" fmla="*/ 620684 w 653935"/>
              <a:gd name="connsiteY2" fmla="*/ 842356 h 842356"/>
              <a:gd name="connsiteX3" fmla="*/ 653935 w 653935"/>
              <a:gd name="connsiteY3" fmla="*/ 0 h 842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3935" h="842356">
                <a:moveTo>
                  <a:pt x="653935" y="0"/>
                </a:moveTo>
                <a:lnTo>
                  <a:pt x="0" y="210589"/>
                </a:lnTo>
                <a:lnTo>
                  <a:pt x="620684" y="842356"/>
                </a:lnTo>
                <a:lnTo>
                  <a:pt x="653935" y="0"/>
                </a:lnTo>
                <a:close/>
              </a:path>
            </a:pathLst>
          </a:custGeom>
          <a:gradFill flip="none" rotWithShape="1">
            <a:gsLst>
              <a:gs pos="40000">
                <a:schemeClr val="bg1">
                  <a:lumMod val="50000"/>
                  <a:alpha val="32000"/>
                </a:schemeClr>
              </a:gs>
              <a:gs pos="100000">
                <a:schemeClr val="tx1">
                  <a:alpha val="54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97C36EF-5404-48F6-8672-45039D91DD96}"/>
              </a:ext>
            </a:extLst>
          </p:cNvPr>
          <p:cNvSpPr/>
          <p:nvPr/>
        </p:nvSpPr>
        <p:spPr>
          <a:xfrm>
            <a:off x="4860175" y="4104039"/>
            <a:ext cx="914400" cy="1745673"/>
          </a:xfrm>
          <a:custGeom>
            <a:avLst/>
            <a:gdLst>
              <a:gd name="connsiteX0" fmla="*/ 914400 w 914400"/>
              <a:gd name="connsiteY0" fmla="*/ 0 h 1745673"/>
              <a:gd name="connsiteX1" fmla="*/ 0 w 914400"/>
              <a:gd name="connsiteY1" fmla="*/ 626226 h 1745673"/>
              <a:gd name="connsiteX2" fmla="*/ 504305 w 914400"/>
              <a:gd name="connsiteY2" fmla="*/ 1745673 h 1745673"/>
              <a:gd name="connsiteX3" fmla="*/ 914400 w 914400"/>
              <a:gd name="connsiteY3" fmla="*/ 0 h 1745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" h="1745673">
                <a:moveTo>
                  <a:pt x="914400" y="0"/>
                </a:moveTo>
                <a:lnTo>
                  <a:pt x="0" y="626226"/>
                </a:lnTo>
                <a:lnTo>
                  <a:pt x="504305" y="1745673"/>
                </a:lnTo>
                <a:lnTo>
                  <a:pt x="914400" y="0"/>
                </a:lnTo>
                <a:close/>
              </a:path>
            </a:pathLst>
          </a:custGeom>
          <a:gradFill flip="none" rotWithShape="1">
            <a:gsLst>
              <a:gs pos="40000">
                <a:schemeClr val="bg1">
                  <a:lumMod val="50000"/>
                  <a:alpha val="32000"/>
                </a:schemeClr>
              </a:gs>
              <a:gs pos="100000">
                <a:schemeClr val="tx1">
                  <a:alpha val="54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28A05B60-069D-4B9A-AC22-7CB297E0A631}"/>
              </a:ext>
            </a:extLst>
          </p:cNvPr>
          <p:cNvSpPr/>
          <p:nvPr/>
        </p:nvSpPr>
        <p:spPr>
          <a:xfrm rot="14323812" flipV="1">
            <a:off x="5242696" y="3528861"/>
            <a:ext cx="656689" cy="691377"/>
          </a:xfrm>
          <a:custGeom>
            <a:avLst/>
            <a:gdLst>
              <a:gd name="connsiteX0" fmla="*/ 1307869 w 1435331"/>
              <a:gd name="connsiteY0" fmla="*/ 404553 h 1108364"/>
              <a:gd name="connsiteX1" fmla="*/ 0 w 1435331"/>
              <a:gd name="connsiteY1" fmla="*/ 0 h 1108364"/>
              <a:gd name="connsiteX2" fmla="*/ 443345 w 1435331"/>
              <a:gd name="connsiteY2" fmla="*/ 1108364 h 1108364"/>
              <a:gd name="connsiteX3" fmla="*/ 1435331 w 1435331"/>
              <a:gd name="connsiteY3" fmla="*/ 476597 h 1108364"/>
              <a:gd name="connsiteX4" fmla="*/ 1435331 w 1435331"/>
              <a:gd name="connsiteY4" fmla="*/ 476597 h 110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331" h="1108364">
                <a:moveTo>
                  <a:pt x="1307869" y="404553"/>
                </a:moveTo>
                <a:lnTo>
                  <a:pt x="0" y="0"/>
                </a:lnTo>
                <a:lnTo>
                  <a:pt x="443345" y="1108364"/>
                </a:lnTo>
                <a:lnTo>
                  <a:pt x="1435331" y="476597"/>
                </a:lnTo>
                <a:lnTo>
                  <a:pt x="1435331" y="476597"/>
                </a:lnTo>
              </a:path>
            </a:pathLst>
          </a:custGeom>
          <a:gradFill flip="none" rotWithShape="1">
            <a:gsLst>
              <a:gs pos="40000">
                <a:schemeClr val="bg1">
                  <a:lumMod val="50000"/>
                  <a:alpha val="32000"/>
                </a:schemeClr>
              </a:gs>
              <a:gs pos="100000">
                <a:schemeClr val="tx1">
                  <a:alpha val="54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DF004F6-40DC-4BF7-A3B6-B3167EF571FA}"/>
              </a:ext>
            </a:extLst>
          </p:cNvPr>
          <p:cNvSpPr/>
          <p:nvPr/>
        </p:nvSpPr>
        <p:spPr>
          <a:xfrm>
            <a:off x="4434723" y="3455904"/>
            <a:ext cx="1003140" cy="817947"/>
          </a:xfrm>
          <a:prstGeom prst="roundRect">
            <a:avLst/>
          </a:prstGeom>
          <a:solidFill>
            <a:schemeClr val="bg1"/>
          </a:solidFill>
          <a:ln w="19050" cap="rnd">
            <a:solidFill>
              <a:srgbClr val="A33E7B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2D8FB8E8-CEB9-4863-8ED7-C96C5696BD14}"/>
              </a:ext>
            </a:extLst>
          </p:cNvPr>
          <p:cNvSpPr/>
          <p:nvPr/>
        </p:nvSpPr>
        <p:spPr>
          <a:xfrm>
            <a:off x="4681262" y="4734098"/>
            <a:ext cx="690972" cy="1168905"/>
          </a:xfrm>
          <a:prstGeom prst="roundRect">
            <a:avLst/>
          </a:prstGeom>
          <a:solidFill>
            <a:schemeClr val="bg1"/>
          </a:solidFill>
          <a:ln w="19050" cap="rnd">
            <a:solidFill>
              <a:srgbClr val="E6AF0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7209D49-8268-4CF2-BEB1-6154F8CA196E}"/>
              </a:ext>
            </a:extLst>
          </p:cNvPr>
          <p:cNvSpPr/>
          <p:nvPr/>
        </p:nvSpPr>
        <p:spPr>
          <a:xfrm>
            <a:off x="6693966" y="1547158"/>
            <a:ext cx="826507" cy="916378"/>
          </a:xfrm>
          <a:prstGeom prst="roundRect">
            <a:avLst/>
          </a:prstGeom>
          <a:solidFill>
            <a:schemeClr val="bg1"/>
          </a:solidFill>
          <a:ln w="19050" cap="rnd">
            <a:solidFill>
              <a:srgbClr val="EE909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6A065E7-433B-48A0-92E6-8A8A1B534F99}"/>
              </a:ext>
            </a:extLst>
          </p:cNvPr>
          <p:cNvSpPr/>
          <p:nvPr/>
        </p:nvSpPr>
        <p:spPr>
          <a:xfrm rot="446652" flipH="1">
            <a:off x="5995119" y="3194704"/>
            <a:ext cx="1270271" cy="759529"/>
          </a:xfrm>
          <a:custGeom>
            <a:avLst/>
            <a:gdLst>
              <a:gd name="connsiteX0" fmla="*/ 0 w 1199871"/>
              <a:gd name="connsiteY0" fmla="*/ 379141 h 909939"/>
              <a:gd name="connsiteX1" fmla="*/ 1199871 w 1199871"/>
              <a:gd name="connsiteY1" fmla="*/ 0 h 909939"/>
              <a:gd name="connsiteX2" fmla="*/ 611087 w 1199871"/>
              <a:gd name="connsiteY2" fmla="*/ 909939 h 909939"/>
              <a:gd name="connsiteX3" fmla="*/ 0 w 1199871"/>
              <a:gd name="connsiteY3" fmla="*/ 379141 h 909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9871" h="909939">
                <a:moveTo>
                  <a:pt x="0" y="379141"/>
                </a:moveTo>
                <a:lnTo>
                  <a:pt x="1199871" y="0"/>
                </a:lnTo>
                <a:lnTo>
                  <a:pt x="611087" y="909939"/>
                </a:lnTo>
                <a:lnTo>
                  <a:pt x="0" y="379141"/>
                </a:lnTo>
                <a:close/>
              </a:path>
            </a:pathLst>
          </a:custGeom>
          <a:gradFill flip="none" rotWithShape="1">
            <a:gsLst>
              <a:gs pos="40000">
                <a:schemeClr val="bg1">
                  <a:lumMod val="50000"/>
                  <a:alpha val="32000"/>
                </a:schemeClr>
              </a:gs>
              <a:gs pos="100000">
                <a:schemeClr val="tx1">
                  <a:alpha val="31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27F4A951-A345-490C-A886-A6F64B482DCC}"/>
              </a:ext>
            </a:extLst>
          </p:cNvPr>
          <p:cNvSpPr/>
          <p:nvPr/>
        </p:nvSpPr>
        <p:spPr>
          <a:xfrm rot="1765169">
            <a:off x="4794757" y="2192958"/>
            <a:ext cx="422418" cy="1060729"/>
          </a:xfrm>
          <a:prstGeom prst="roundRect">
            <a:avLst/>
          </a:prstGeom>
          <a:noFill/>
          <a:ln w="19050" cap="rnd"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2C8DA3AC-E103-415A-A219-42E5C36DFF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59302" y="3236223"/>
            <a:ext cx="209524" cy="95238"/>
          </a:xfrm>
          <a:prstGeom prst="rect">
            <a:avLst/>
          </a:prstGeom>
        </p:spPr>
      </p:pic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88DC2C09-992F-4D60-9CB4-81460DD0528B}"/>
              </a:ext>
            </a:extLst>
          </p:cNvPr>
          <p:cNvSpPr/>
          <p:nvPr/>
        </p:nvSpPr>
        <p:spPr>
          <a:xfrm>
            <a:off x="6521712" y="3506081"/>
            <a:ext cx="690972" cy="554225"/>
          </a:xfrm>
          <a:prstGeom prst="roundRect">
            <a:avLst/>
          </a:prstGeom>
          <a:solidFill>
            <a:schemeClr val="bg1"/>
          </a:solidFill>
          <a:ln w="19050" cap="rnd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2C7D0D57-D17D-434C-A6AB-1AD5E6A24486}"/>
              </a:ext>
            </a:extLst>
          </p:cNvPr>
          <p:cNvSpPr/>
          <p:nvPr/>
        </p:nvSpPr>
        <p:spPr>
          <a:xfrm>
            <a:off x="4955602" y="2400809"/>
            <a:ext cx="566482" cy="838572"/>
          </a:xfrm>
          <a:custGeom>
            <a:avLst/>
            <a:gdLst>
              <a:gd name="connsiteX0" fmla="*/ 468351 w 566482"/>
              <a:gd name="connsiteY0" fmla="*/ 0 h 838572"/>
              <a:gd name="connsiteX1" fmla="*/ 566482 w 566482"/>
              <a:gd name="connsiteY1" fmla="*/ 495114 h 838572"/>
              <a:gd name="connsiteX2" fmla="*/ 0 w 566482"/>
              <a:gd name="connsiteY2" fmla="*/ 838572 h 838572"/>
              <a:gd name="connsiteX3" fmla="*/ 468351 w 566482"/>
              <a:gd name="connsiteY3" fmla="*/ 0 h 83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6482" h="838572">
                <a:moveTo>
                  <a:pt x="468351" y="0"/>
                </a:moveTo>
                <a:lnTo>
                  <a:pt x="566482" y="495114"/>
                </a:lnTo>
                <a:lnTo>
                  <a:pt x="0" y="838572"/>
                </a:lnTo>
                <a:lnTo>
                  <a:pt x="468351" y="0"/>
                </a:lnTo>
                <a:close/>
              </a:path>
            </a:pathLst>
          </a:custGeom>
          <a:gradFill flip="none" rotWithShape="1">
            <a:gsLst>
              <a:gs pos="40000">
                <a:schemeClr val="bg1">
                  <a:lumMod val="50000"/>
                  <a:alpha val="32000"/>
                </a:schemeClr>
              </a:gs>
              <a:gs pos="100000">
                <a:schemeClr val="tx1">
                  <a:alpha val="5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836C37-703E-F230-CF8E-E09D164D5E5A}"/>
              </a:ext>
            </a:extLst>
          </p:cNvPr>
          <p:cNvCxnSpPr>
            <a:cxnSpLocks/>
            <a:endCxn id="14" idx="2"/>
          </p:cNvCxnSpPr>
          <p:nvPr/>
        </p:nvCxnSpPr>
        <p:spPr>
          <a:xfrm flipH="1" flipV="1">
            <a:off x="6901503" y="4098633"/>
            <a:ext cx="1071300" cy="1479789"/>
          </a:xfrm>
          <a:prstGeom prst="line">
            <a:avLst/>
          </a:prstGeom>
          <a:noFill/>
          <a:ln w="19050" cap="rnd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aphicFrame>
        <p:nvGraphicFramePr>
          <p:cNvPr id="11" name="Table 14">
            <a:extLst>
              <a:ext uri="{FF2B5EF4-FFF2-40B4-BE49-F238E27FC236}">
                <a16:creationId xmlns:a16="http://schemas.microsoft.com/office/drawing/2014/main" id="{6328E162-FB88-04FB-80B0-6BD0530C873A}"/>
              </a:ext>
            </a:extLst>
          </p:cNvPr>
          <p:cNvGraphicFramePr>
            <a:graphicFrameLocks noGrp="1"/>
          </p:cNvGraphicFramePr>
          <p:nvPr/>
        </p:nvGraphicFramePr>
        <p:xfrm>
          <a:off x="8021673" y="5033378"/>
          <a:ext cx="3136322" cy="986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319">
                  <a:extLst>
                    <a:ext uri="{9D8B030D-6E8A-4147-A177-3AD203B41FA5}">
                      <a16:colId xmlns:a16="http://schemas.microsoft.com/office/drawing/2014/main" val="1845515956"/>
                    </a:ext>
                  </a:extLst>
                </a:gridCol>
                <a:gridCol w="2078003">
                  <a:extLst>
                    <a:ext uri="{9D8B030D-6E8A-4147-A177-3AD203B41FA5}">
                      <a16:colId xmlns:a16="http://schemas.microsoft.com/office/drawing/2014/main" val="1123319436"/>
                    </a:ext>
                  </a:extLst>
                </a:gridCol>
              </a:tblGrid>
              <a:tr h="28497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accent6"/>
                          </a:solidFill>
                        </a:rPr>
                        <a:t>Up to 71%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Dyslipidemia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2288711"/>
                  </a:ext>
                </a:extLst>
              </a:tr>
              <a:tr h="28497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accent6"/>
                          </a:solidFill>
                        </a:rPr>
                        <a:t>Up to 64%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Abnormal glucose tolerance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543835"/>
                  </a:ext>
                </a:extLst>
              </a:tr>
              <a:tr h="24220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accent6"/>
                          </a:solidFill>
                        </a:rPr>
                        <a:t>Up to 47%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Diabetes mellitus</a:t>
                      </a:r>
                      <a:r>
                        <a:rPr lang="en-US" sz="1100" b="1" baseline="30000" dirty="0"/>
                        <a:t>4</a:t>
                      </a:r>
                      <a:r>
                        <a:rPr lang="en-US" sz="1100" b="1" dirty="0"/>
                        <a:t> 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835017"/>
                  </a:ext>
                </a:extLst>
              </a:tr>
            </a:tbl>
          </a:graphicData>
        </a:graphic>
      </p:graphicFrame>
      <p:graphicFrame>
        <p:nvGraphicFramePr>
          <p:cNvPr id="12" name="Table 14">
            <a:extLst>
              <a:ext uri="{FF2B5EF4-FFF2-40B4-BE49-F238E27FC236}">
                <a16:creationId xmlns:a16="http://schemas.microsoft.com/office/drawing/2014/main" id="{6A7A611A-26F8-4A1B-86B4-AF0EFA4263E9}"/>
              </a:ext>
            </a:extLst>
          </p:cNvPr>
          <p:cNvGraphicFramePr>
            <a:graphicFrameLocks noGrp="1"/>
          </p:cNvGraphicFramePr>
          <p:nvPr/>
        </p:nvGraphicFramePr>
        <p:xfrm>
          <a:off x="615511" y="5397281"/>
          <a:ext cx="3418388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8001">
                  <a:extLst>
                    <a:ext uri="{9D8B030D-6E8A-4147-A177-3AD203B41FA5}">
                      <a16:colId xmlns:a16="http://schemas.microsoft.com/office/drawing/2014/main" val="1845515956"/>
                    </a:ext>
                  </a:extLst>
                </a:gridCol>
                <a:gridCol w="1080387">
                  <a:extLst>
                    <a:ext uri="{9D8B030D-6E8A-4147-A177-3AD203B41FA5}">
                      <a16:colId xmlns:a16="http://schemas.microsoft.com/office/drawing/2014/main" val="1123319436"/>
                    </a:ext>
                  </a:extLst>
                </a:gridCol>
              </a:tblGrid>
              <a:tr h="250328"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Osteopenia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rgbClr val="E6AF01"/>
                          </a:solidFill>
                        </a:rPr>
                        <a:t>Up to 80% </a:t>
                      </a:r>
                      <a:endParaRPr lang="en-US" sz="1200" b="1" dirty="0">
                        <a:solidFill>
                          <a:srgbClr val="E6AF0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543835"/>
                  </a:ext>
                </a:extLst>
              </a:tr>
              <a:tr h="250328"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/>
                        <a:t>Osteoporosis fragility fractures</a:t>
                      </a:r>
                      <a:r>
                        <a:rPr lang="en-US" sz="1100" b="1" baseline="30000" dirty="0"/>
                        <a:t>4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E6AF01"/>
                          </a:solidFill>
                        </a:rPr>
                        <a:t>Up to 80%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835017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45DA069-54A0-A6F3-8BB4-E4C99951C354}"/>
              </a:ext>
            </a:extLst>
          </p:cNvPr>
          <p:cNvCxnSpPr>
            <a:cxnSpLocks/>
          </p:cNvCxnSpPr>
          <p:nvPr/>
        </p:nvCxnSpPr>
        <p:spPr>
          <a:xfrm>
            <a:off x="6321856" y="2912275"/>
            <a:ext cx="1656878" cy="1009035"/>
          </a:xfrm>
          <a:prstGeom prst="line">
            <a:avLst/>
          </a:prstGeom>
          <a:noFill/>
          <a:ln w="19050" cap="rnd">
            <a:solidFill>
              <a:schemeClr val="accent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aphicFrame>
        <p:nvGraphicFramePr>
          <p:cNvPr id="30" name="Table 14">
            <a:extLst>
              <a:ext uri="{FF2B5EF4-FFF2-40B4-BE49-F238E27FC236}">
                <a16:creationId xmlns:a16="http://schemas.microsoft.com/office/drawing/2014/main" id="{BD6C346C-63E1-A081-C25F-DEAC88E2618F}"/>
              </a:ext>
            </a:extLst>
          </p:cNvPr>
          <p:cNvGraphicFramePr>
            <a:graphicFrameLocks noGrp="1"/>
          </p:cNvGraphicFramePr>
          <p:nvPr/>
        </p:nvGraphicFramePr>
        <p:xfrm>
          <a:off x="8021951" y="1457655"/>
          <a:ext cx="3055021" cy="1339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7185">
                  <a:extLst>
                    <a:ext uri="{9D8B030D-6E8A-4147-A177-3AD203B41FA5}">
                      <a16:colId xmlns:a16="http://schemas.microsoft.com/office/drawing/2014/main" val="1845515956"/>
                    </a:ext>
                  </a:extLst>
                </a:gridCol>
                <a:gridCol w="1987836">
                  <a:extLst>
                    <a:ext uri="{9D8B030D-6E8A-4147-A177-3AD203B41FA5}">
                      <a16:colId xmlns:a16="http://schemas.microsoft.com/office/drawing/2014/main" val="1123319436"/>
                    </a:ext>
                  </a:extLst>
                </a:gridCol>
              </a:tblGrid>
              <a:tr h="2524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EE9090"/>
                          </a:solidFill>
                        </a:rPr>
                        <a:t>Up to 83%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Cognitive impairment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005448"/>
                  </a:ext>
                </a:extLst>
              </a:tr>
              <a:tr h="25248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rgbClr val="EE9090"/>
                          </a:solidFill>
                        </a:rPr>
                        <a:t>Up to 81%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Major depression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543835"/>
                  </a:ext>
                </a:extLst>
              </a:tr>
              <a:tr h="45927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rgbClr val="EE9090"/>
                          </a:solidFill>
                        </a:rPr>
                        <a:t>Up to 80%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Lethargy, depression, </a:t>
                      </a:r>
                      <a:br>
                        <a:rPr lang="en-US" sz="1100" b="1" dirty="0"/>
                      </a:br>
                      <a:r>
                        <a:rPr lang="en-US" sz="1100" b="1" dirty="0"/>
                        <a:t>labile mood</a:t>
                      </a:r>
                      <a:r>
                        <a:rPr lang="en-US" sz="1100" b="1" baseline="30000" dirty="0"/>
                        <a:t>4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835017"/>
                  </a:ext>
                </a:extLst>
              </a:tr>
              <a:tr h="3316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rgbClr val="EE9090"/>
                          </a:solidFill>
                        </a:rPr>
                        <a:t>60%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Sleeping disorder, fatigue</a:t>
                      </a:r>
                      <a:r>
                        <a:rPr lang="en-US" sz="1100" b="1" baseline="30000" dirty="0"/>
                        <a:t>4</a:t>
                      </a:r>
                      <a:r>
                        <a:rPr lang="en-US" sz="1100" b="1" dirty="0"/>
                        <a:t> 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717954"/>
                  </a:ext>
                </a:extLst>
              </a:tr>
            </a:tbl>
          </a:graphicData>
        </a:graphic>
      </p:graphicFrame>
      <p:graphicFrame>
        <p:nvGraphicFramePr>
          <p:cNvPr id="36" name="Table 14">
            <a:extLst>
              <a:ext uri="{FF2B5EF4-FFF2-40B4-BE49-F238E27FC236}">
                <a16:creationId xmlns:a16="http://schemas.microsoft.com/office/drawing/2014/main" id="{40559C2E-CD6A-39D1-8967-9136B72909EE}"/>
              </a:ext>
            </a:extLst>
          </p:cNvPr>
          <p:cNvGraphicFramePr>
            <a:graphicFrameLocks noGrp="1"/>
          </p:cNvGraphicFramePr>
          <p:nvPr/>
        </p:nvGraphicFramePr>
        <p:xfrm>
          <a:off x="1138662" y="3365244"/>
          <a:ext cx="2895237" cy="1169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538">
                  <a:extLst>
                    <a:ext uri="{9D8B030D-6E8A-4147-A177-3AD203B41FA5}">
                      <a16:colId xmlns:a16="http://schemas.microsoft.com/office/drawing/2014/main" val="1845515956"/>
                    </a:ext>
                  </a:extLst>
                </a:gridCol>
                <a:gridCol w="1290699">
                  <a:extLst>
                    <a:ext uri="{9D8B030D-6E8A-4147-A177-3AD203B41FA5}">
                      <a16:colId xmlns:a16="http://schemas.microsoft.com/office/drawing/2014/main" val="1123319436"/>
                    </a:ext>
                  </a:extLst>
                </a:gridCol>
              </a:tblGrid>
              <a:tr h="285184"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Menstrual irregularity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A33E7B"/>
                          </a:solidFill>
                        </a:rPr>
                        <a:t>Up to 80%</a:t>
                      </a:r>
                      <a:endParaRPr lang="en-US" sz="1200" b="0" dirty="0">
                        <a:solidFill>
                          <a:srgbClr val="A33E7B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2942468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Sexual dysfunction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A33E7B"/>
                          </a:solidFill>
                        </a:rPr>
                        <a:t>78.3% </a:t>
                      </a:r>
                      <a:r>
                        <a:rPr lang="en-US" sz="1100" b="0" dirty="0">
                          <a:solidFill>
                            <a:srgbClr val="A33E7B"/>
                          </a:solidFill>
                        </a:rPr>
                        <a:t>(men)</a:t>
                      </a:r>
                      <a:endParaRPr lang="en-US" sz="1200" b="0" dirty="0">
                        <a:solidFill>
                          <a:srgbClr val="A33E7B"/>
                        </a:solidFill>
                      </a:endParaRPr>
                    </a:p>
                    <a:p>
                      <a:pPr algn="r"/>
                      <a:r>
                        <a:rPr lang="en-US" sz="1200" b="1" dirty="0">
                          <a:solidFill>
                            <a:srgbClr val="A33E7B"/>
                          </a:solidFill>
                        </a:rPr>
                        <a:t>37.5% </a:t>
                      </a:r>
                      <a:r>
                        <a:rPr lang="en-US" sz="1100" b="0" dirty="0">
                          <a:solidFill>
                            <a:srgbClr val="A33E7B"/>
                          </a:solidFill>
                        </a:rPr>
                        <a:t>(women)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5153677"/>
                  </a:ext>
                </a:extLst>
              </a:tr>
              <a:tr h="285184"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Decreased libido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A33E7B"/>
                          </a:solidFill>
                        </a:rPr>
                        <a:t>Up to 80%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161687"/>
                  </a:ext>
                </a:extLst>
              </a:tr>
            </a:tbl>
          </a:graphicData>
        </a:graphic>
      </p:graphicFrame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884F0CA9-3D82-5C7D-5253-C3AEA6C000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2171" y="6251466"/>
            <a:ext cx="10299453" cy="521493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Ilias I, et al. </a:t>
            </a: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 Clin Endocrinol Metab. 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2005;90:4955-4962. 2. Ejas S, et al. </a:t>
            </a: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Cancer. 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2011;117:4381-4389. 3. Broder MS, et al. </a:t>
            </a: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Pituitary. 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2015;18:796-802. 4. Braun LT, et al. </a:t>
            </a: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Front Endocrinol (Lausanne)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2019;10:766. doi:10.3389/fendo.2019.00766 5. Huan C, et al. </a:t>
            </a: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Biomed Mater Eng.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2014;24(6):3439-3446. 6. De Alcubierre D, et al. </a:t>
            </a:r>
            <a:r>
              <a:rPr kumimoji="0" lang="it-IT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 Endocrinol Invest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2023;46(10):1961-1982. 7. 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Wagner J, et al. </a:t>
            </a: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Front Endocrinol (Lausanne)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2019;9:805. doi:10.3389/fendo.2018.00805 8. Suarez MG, et al. </a:t>
            </a: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 Endocr Soc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2019;4(2):bvz033. doi:10.1210/jendso/bvz033</a:t>
            </a: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1" name="Picture 20" descr="A close up of a womans face&#10;&#10;Description automatically generated">
            <a:extLst>
              <a:ext uri="{FF2B5EF4-FFF2-40B4-BE49-F238E27FC236}">
                <a16:creationId xmlns:a16="http://schemas.microsoft.com/office/drawing/2014/main" id="{1CB40374-3AE4-5CB7-EC75-DA2BDE295937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62397" y="3556517"/>
            <a:ext cx="931058" cy="650239"/>
          </a:xfrm>
          <a:prstGeom prst="roundRect">
            <a:avLst/>
          </a:prstGeom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0D55719-C2BC-0603-8E45-5FA00D6791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34095" y="2524871"/>
            <a:ext cx="323810" cy="438095"/>
          </a:xfrm>
          <a:prstGeom prst="rect">
            <a:avLst/>
          </a:prstGeom>
        </p:spPr>
      </p:pic>
      <p:graphicFrame>
        <p:nvGraphicFramePr>
          <p:cNvPr id="50" name="Table 14">
            <a:extLst>
              <a:ext uri="{FF2B5EF4-FFF2-40B4-BE49-F238E27FC236}">
                <a16:creationId xmlns:a16="http://schemas.microsoft.com/office/drawing/2014/main" id="{75F6354A-EE8B-ABD3-112F-FD3E27F65A27}"/>
              </a:ext>
            </a:extLst>
          </p:cNvPr>
          <p:cNvGraphicFramePr>
            <a:graphicFrameLocks noGrp="1"/>
          </p:cNvGraphicFramePr>
          <p:nvPr/>
        </p:nvGraphicFramePr>
        <p:xfrm>
          <a:off x="584402" y="1791942"/>
          <a:ext cx="3449497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7776">
                  <a:extLst>
                    <a:ext uri="{9D8B030D-6E8A-4147-A177-3AD203B41FA5}">
                      <a16:colId xmlns:a16="http://schemas.microsoft.com/office/drawing/2014/main" val="1845515956"/>
                    </a:ext>
                  </a:extLst>
                </a:gridCol>
                <a:gridCol w="1081721">
                  <a:extLst>
                    <a:ext uri="{9D8B030D-6E8A-4147-A177-3AD203B41FA5}">
                      <a16:colId xmlns:a16="http://schemas.microsoft.com/office/drawing/2014/main" val="1123319436"/>
                    </a:ext>
                  </a:extLst>
                </a:gridCol>
              </a:tblGrid>
              <a:tr h="218239"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Infections</a:t>
                      </a:r>
                      <a:r>
                        <a:rPr lang="en-US" sz="1100" b="1" baseline="30000" dirty="0">
                          <a:solidFill>
                            <a:schemeClr val="tx1"/>
                          </a:solidFill>
                        </a:rPr>
                        <a:t>1-3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7030A0"/>
                          </a:solidFill>
                        </a:rPr>
                        <a:t>Up to 51%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7996329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9329E576-EB3C-A0B2-3E98-F38C8EB3F067}"/>
              </a:ext>
            </a:extLst>
          </p:cNvPr>
          <p:cNvGrpSpPr/>
          <p:nvPr/>
        </p:nvGrpSpPr>
        <p:grpSpPr>
          <a:xfrm>
            <a:off x="584402" y="1452950"/>
            <a:ext cx="4189471" cy="1091298"/>
            <a:chOff x="584402" y="1555591"/>
            <a:chExt cx="4189471" cy="1091298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CB21223C-7503-3B2C-8A9A-C94411677FE0}"/>
                </a:ext>
              </a:extLst>
            </p:cNvPr>
            <p:cNvSpPr/>
            <p:nvPr/>
          </p:nvSpPr>
          <p:spPr>
            <a:xfrm>
              <a:off x="584402" y="1555591"/>
              <a:ext cx="3449497" cy="2743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Immune System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74F0470-4B35-93EB-B1AC-3BD6B410C11C}"/>
                </a:ext>
              </a:extLst>
            </p:cNvPr>
            <p:cNvCxnSpPr>
              <a:cxnSpLocks/>
            </p:cNvCxnSpPr>
            <p:nvPr/>
          </p:nvCxnSpPr>
          <p:spPr>
            <a:xfrm>
              <a:off x="4102869" y="1799998"/>
              <a:ext cx="671004" cy="846891"/>
            </a:xfrm>
            <a:prstGeom prst="line">
              <a:avLst/>
            </a:prstGeom>
            <a:noFill/>
            <a:ln w="19050" cap="rnd">
              <a:solidFill>
                <a:srgbClr val="7030A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2D3B80A-5D26-0707-F5DC-2D2306E7C852}"/>
                </a:ext>
              </a:extLst>
            </p:cNvPr>
            <p:cNvCxnSpPr>
              <a:cxnSpLocks/>
            </p:cNvCxnSpPr>
            <p:nvPr/>
          </p:nvCxnSpPr>
          <p:spPr>
            <a:xfrm>
              <a:off x="4101733" y="1573644"/>
              <a:ext cx="0" cy="595259"/>
            </a:xfrm>
            <a:prstGeom prst="line">
              <a:avLst/>
            </a:prstGeom>
            <a:noFill/>
            <a:ln w="19050" cap="rnd">
              <a:solidFill>
                <a:srgbClr val="7030A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96F85DD-C071-0C78-DF81-7A9692099055}"/>
              </a:ext>
            </a:extLst>
          </p:cNvPr>
          <p:cNvGrpSpPr/>
          <p:nvPr/>
        </p:nvGrpSpPr>
        <p:grpSpPr>
          <a:xfrm>
            <a:off x="7558219" y="1204297"/>
            <a:ext cx="3912300" cy="1528745"/>
            <a:chOff x="7558219" y="1306938"/>
            <a:chExt cx="3912300" cy="1528745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CCE09D3-7524-DA0B-AF3C-BD90802A8F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58219" y="1856715"/>
              <a:ext cx="403445" cy="251273"/>
            </a:xfrm>
            <a:prstGeom prst="line">
              <a:avLst/>
            </a:prstGeom>
            <a:noFill/>
            <a:ln w="19050" cap="rnd">
              <a:solidFill>
                <a:srgbClr val="EE909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06B5D4F-2AF5-90E3-BF77-31F369806466}"/>
                </a:ext>
              </a:extLst>
            </p:cNvPr>
            <p:cNvGrpSpPr/>
            <p:nvPr/>
          </p:nvGrpSpPr>
          <p:grpSpPr>
            <a:xfrm>
              <a:off x="7972803" y="1306938"/>
              <a:ext cx="3497716" cy="1528745"/>
              <a:chOff x="7972803" y="1306938"/>
              <a:chExt cx="3497716" cy="1528745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A064F5FB-08E2-8328-EB7A-8D5A9AE6A6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72803" y="1390083"/>
                <a:ext cx="0" cy="1445600"/>
              </a:xfrm>
              <a:prstGeom prst="line">
                <a:avLst/>
              </a:prstGeom>
              <a:noFill/>
              <a:ln w="19050" cap="rnd">
                <a:solidFill>
                  <a:srgbClr val="EE9090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66F8B5A3-8016-0DB5-4AD0-D5B351D2B290}"/>
                  </a:ext>
                </a:extLst>
              </p:cNvPr>
              <p:cNvSpPr/>
              <p:nvPr/>
            </p:nvSpPr>
            <p:spPr>
              <a:xfrm>
                <a:off x="8014087" y="1306938"/>
                <a:ext cx="3456432" cy="274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E909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Nervous System</a:t>
                </a:r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A0030D-C00C-E655-2577-35E1007DC704}"/>
              </a:ext>
            </a:extLst>
          </p:cNvPr>
          <p:cNvGrpSpPr/>
          <p:nvPr/>
        </p:nvGrpSpPr>
        <p:grpSpPr>
          <a:xfrm>
            <a:off x="576592" y="2996133"/>
            <a:ext cx="3826298" cy="1564638"/>
            <a:chOff x="576592" y="3098774"/>
            <a:chExt cx="3826298" cy="1564638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3FB05F-C56D-17DF-9E08-209443649E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46758" y="4239320"/>
              <a:ext cx="256132" cy="156511"/>
            </a:xfrm>
            <a:prstGeom prst="line">
              <a:avLst/>
            </a:prstGeom>
            <a:noFill/>
            <a:ln w="19050" cap="rnd">
              <a:solidFill>
                <a:srgbClr val="A33E7B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C9C17B26-DF93-8D5B-4D1D-E37830A2D5D0}"/>
                </a:ext>
              </a:extLst>
            </p:cNvPr>
            <p:cNvSpPr/>
            <p:nvPr/>
          </p:nvSpPr>
          <p:spPr>
            <a:xfrm>
              <a:off x="576592" y="3098774"/>
              <a:ext cx="3457307" cy="2743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A33E7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Reproductive System</a:t>
              </a:r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E9CCE8B-DE61-E69D-48D8-CE5B367729AE}"/>
                </a:ext>
              </a:extLst>
            </p:cNvPr>
            <p:cNvCxnSpPr>
              <a:cxnSpLocks/>
            </p:cNvCxnSpPr>
            <p:nvPr/>
          </p:nvCxnSpPr>
          <p:spPr>
            <a:xfrm>
              <a:off x="4089574" y="3098774"/>
              <a:ext cx="0" cy="1564638"/>
            </a:xfrm>
            <a:prstGeom prst="line">
              <a:avLst/>
            </a:prstGeom>
            <a:noFill/>
            <a:ln w="19050" cap="rnd">
              <a:solidFill>
                <a:srgbClr val="A33E7B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0A4A43F-93A9-7FDC-7B18-533ED98891CA}"/>
              </a:ext>
            </a:extLst>
          </p:cNvPr>
          <p:cNvCxnSpPr>
            <a:cxnSpLocks/>
          </p:cNvCxnSpPr>
          <p:nvPr/>
        </p:nvCxnSpPr>
        <p:spPr>
          <a:xfrm>
            <a:off x="7971232" y="3115616"/>
            <a:ext cx="0" cy="1351777"/>
          </a:xfrm>
          <a:prstGeom prst="line">
            <a:avLst/>
          </a:prstGeom>
          <a:noFill/>
          <a:ln w="19050" cap="rnd">
            <a:solidFill>
              <a:schemeClr val="accent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747AE21-B3AE-B184-FDA7-4A964487929B}"/>
              </a:ext>
            </a:extLst>
          </p:cNvPr>
          <p:cNvCxnSpPr>
            <a:cxnSpLocks/>
          </p:cNvCxnSpPr>
          <p:nvPr/>
        </p:nvCxnSpPr>
        <p:spPr>
          <a:xfrm>
            <a:off x="7971232" y="4861575"/>
            <a:ext cx="0" cy="1236217"/>
          </a:xfrm>
          <a:prstGeom prst="line">
            <a:avLst/>
          </a:prstGeom>
          <a:noFill/>
          <a:ln w="19050" cap="rnd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C4510AD7-2113-328D-1CED-34157ED4512F}"/>
              </a:ext>
            </a:extLst>
          </p:cNvPr>
          <p:cNvSpPr/>
          <p:nvPr/>
        </p:nvSpPr>
        <p:spPr>
          <a:xfrm>
            <a:off x="8014364" y="3001982"/>
            <a:ext cx="3450876" cy="274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A7191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Cardiovascular System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538A636-A792-700E-E499-B1A5C9980287}"/>
              </a:ext>
            </a:extLst>
          </p:cNvPr>
          <p:cNvSpPr/>
          <p:nvPr/>
        </p:nvSpPr>
        <p:spPr>
          <a:xfrm>
            <a:off x="8022228" y="4816923"/>
            <a:ext cx="3443012" cy="274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880A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Liver and Adipose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198B3E-0ACC-B55F-167E-17F4403437D9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5551" t="-15416" r="-37639" b="-13007"/>
          <a:stretch/>
        </p:blipFill>
        <p:spPr>
          <a:xfrm rot="21338882">
            <a:off x="6456304" y="3468661"/>
            <a:ext cx="842524" cy="630882"/>
          </a:xfrm>
          <a:prstGeom prst="rect">
            <a:avLst/>
          </a:prstGeom>
          <a:effectLst>
            <a:softEdge rad="12700"/>
          </a:effectLst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36B68F00-17FC-B2A0-7AB7-EC4D38B327F9}"/>
              </a:ext>
            </a:extLst>
          </p:cNvPr>
          <p:cNvGrpSpPr/>
          <p:nvPr/>
        </p:nvGrpSpPr>
        <p:grpSpPr>
          <a:xfrm>
            <a:off x="566808" y="5156692"/>
            <a:ext cx="4084878" cy="857404"/>
            <a:chOff x="566808" y="5259333"/>
            <a:chExt cx="4084878" cy="857404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4E1F321-B9B6-676E-3DC2-C78B5302276F}"/>
                </a:ext>
              </a:extLst>
            </p:cNvPr>
            <p:cNvCxnSpPr>
              <a:cxnSpLocks/>
            </p:cNvCxnSpPr>
            <p:nvPr/>
          </p:nvCxnSpPr>
          <p:spPr>
            <a:xfrm>
              <a:off x="4177913" y="5774242"/>
              <a:ext cx="473773" cy="0"/>
            </a:xfrm>
            <a:prstGeom prst="line">
              <a:avLst/>
            </a:prstGeom>
            <a:noFill/>
            <a:ln w="19050" cap="rnd">
              <a:solidFill>
                <a:srgbClr val="E6AF0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D623BB82-1810-1B26-462C-2ED5FA7D5AC5}"/>
                </a:ext>
              </a:extLst>
            </p:cNvPr>
            <p:cNvSpPr/>
            <p:nvPr/>
          </p:nvSpPr>
          <p:spPr>
            <a:xfrm>
              <a:off x="566808" y="5259333"/>
              <a:ext cx="3467091" cy="2743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E6AF01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Bone</a:t>
              </a: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7BE0B4C7-0F96-8A9D-0ADA-BB8E519353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59041" y="5259333"/>
              <a:ext cx="0" cy="857404"/>
            </a:xfrm>
            <a:prstGeom prst="line">
              <a:avLst/>
            </a:prstGeom>
            <a:noFill/>
            <a:ln w="19050" cap="rnd">
              <a:solidFill>
                <a:srgbClr val="E6AF0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pic>
        <p:nvPicPr>
          <p:cNvPr id="27" name="Picture 26" descr="A red and purple object with a circle and a circle&#10;&#10;Description automatically generated">
            <a:extLst>
              <a:ext uri="{FF2B5EF4-FFF2-40B4-BE49-F238E27FC236}">
                <a16:creationId xmlns:a16="http://schemas.microsoft.com/office/drawing/2014/main" id="{6618FDF9-71E7-0302-1260-8395197621C3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084182">
            <a:off x="4615018" y="2614176"/>
            <a:ext cx="759243" cy="205896"/>
          </a:xfrm>
          <a:prstGeom prst="rect">
            <a:avLst/>
          </a:prstGeom>
          <a:ln>
            <a:noFill/>
          </a:ln>
        </p:spPr>
      </p:pic>
      <p:pic>
        <p:nvPicPr>
          <p:cNvPr id="34" name="Picture 33" descr="A side view of a person's head with brain&#10;&#10;Description automatically generated">
            <a:extLst>
              <a:ext uri="{FF2B5EF4-FFF2-40B4-BE49-F238E27FC236}">
                <a16:creationId xmlns:a16="http://schemas.microsoft.com/office/drawing/2014/main" id="{C8BC3EFE-B41B-F878-3ED9-699DE6CA1F9B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29128" y="1604516"/>
            <a:ext cx="588647" cy="796293"/>
          </a:xfrm>
          <a:prstGeom prst="roundRect">
            <a:avLst/>
          </a:prstGeom>
          <a:effectLst/>
        </p:spPr>
      </p:pic>
      <p:pic>
        <p:nvPicPr>
          <p:cNvPr id="37" name="Picture 36" descr="A bone with blood vessels&#10;&#10;Description automatically generated">
            <a:extLst>
              <a:ext uri="{FF2B5EF4-FFF2-40B4-BE49-F238E27FC236}">
                <a16:creationId xmlns:a16="http://schemas.microsoft.com/office/drawing/2014/main" id="{A2F477AF-DE9C-5A57-DC3A-ABCAEEEA2E4E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9670" y="4907777"/>
            <a:ext cx="334157" cy="82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161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Rectangle 682">
            <a:extLst>
              <a:ext uri="{FF2B5EF4-FFF2-40B4-BE49-F238E27FC236}">
                <a16:creationId xmlns:a16="http://schemas.microsoft.com/office/drawing/2014/main" id="{522B3055-AC6C-DAF7-1D42-992ECC482C6F}"/>
              </a:ext>
            </a:extLst>
          </p:cNvPr>
          <p:cNvSpPr/>
          <p:nvPr/>
        </p:nvSpPr>
        <p:spPr>
          <a:xfrm>
            <a:off x="7653960" y="2009634"/>
            <a:ext cx="869977" cy="923566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68DB55-C572-A85F-9118-1184A7875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Hypercortisolism exists as a continuum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5187BA-9FB0-E8E0-26ED-4F2891FA46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7E364-F216-45CA-BEA7-E5358E0A659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A7191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A7191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2330-D4F6-7BD3-23B3-5C992E7D0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2172" y="6261250"/>
            <a:ext cx="10094867" cy="521493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ACTH=adrenocorticotropic hormone; DHEA-S=dehydroepiandrosterone sulfate; DST=dexamethasone suppression test; LNSC=late-night salivary cortisol; MACS=mild autonomous cortisol secretion; T2DM=type 2 diabetes mellitus; UFC=urinary free cortisol; VTE=venous thromboembolism. </a:t>
            </a:r>
            <a:endParaRPr kumimoji="0" lang="en-US" sz="900" b="0" i="0" u="none" strike="noStrike" kern="1200" cap="none" spc="0" normalizeH="0" baseline="3000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 D, et al. </a:t>
            </a: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Eur J Endocrinol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2023;</a:t>
            </a:r>
            <a:r>
              <a:rPr kumimoji="0" lang="es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188(7):603-612.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1C3D03A5-340E-997C-C16C-4DAA976A8D1B}"/>
              </a:ext>
            </a:extLst>
          </p:cNvPr>
          <p:cNvSpPr txBox="1"/>
          <p:nvPr/>
        </p:nvSpPr>
        <p:spPr>
          <a:xfrm>
            <a:off x="3915963" y="1340602"/>
            <a:ext cx="4374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3C4C5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CS exists as a continuum with heterogeneous presentation</a:t>
            </a:r>
          </a:p>
        </p:txBody>
      </p:sp>
      <p:grpSp>
        <p:nvGrpSpPr>
          <p:cNvPr id="682" name="Group 681">
            <a:extLst>
              <a:ext uri="{FF2B5EF4-FFF2-40B4-BE49-F238E27FC236}">
                <a16:creationId xmlns:a16="http://schemas.microsoft.com/office/drawing/2014/main" id="{293A1119-5CC7-CC98-EC82-8CBB9D9F4D02}"/>
              </a:ext>
            </a:extLst>
          </p:cNvPr>
          <p:cNvGrpSpPr/>
          <p:nvPr/>
        </p:nvGrpSpPr>
        <p:grpSpPr>
          <a:xfrm>
            <a:off x="7736769" y="2036984"/>
            <a:ext cx="862345" cy="261610"/>
            <a:chOff x="5067852" y="1912485"/>
            <a:chExt cx="862345" cy="26161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5C66044-FE98-9693-32F0-A8EA2E7A10F7}"/>
                </a:ext>
              </a:extLst>
            </p:cNvPr>
            <p:cNvSpPr txBox="1"/>
            <p:nvPr/>
          </p:nvSpPr>
          <p:spPr>
            <a:xfrm>
              <a:off x="5169343" y="1912485"/>
              <a:ext cx="76085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MACS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2EB85CE-3A0C-ECD2-C051-8F67DCA1C800}"/>
                </a:ext>
              </a:extLst>
            </p:cNvPr>
            <p:cNvSpPr/>
            <p:nvPr/>
          </p:nvSpPr>
          <p:spPr>
            <a:xfrm flipV="1">
              <a:off x="5067852" y="1979621"/>
              <a:ext cx="121073" cy="12107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81" name="Group 680">
            <a:extLst>
              <a:ext uri="{FF2B5EF4-FFF2-40B4-BE49-F238E27FC236}">
                <a16:creationId xmlns:a16="http://schemas.microsoft.com/office/drawing/2014/main" id="{41AE8F34-35A2-EB4B-39BC-12B1BB34C44C}"/>
              </a:ext>
            </a:extLst>
          </p:cNvPr>
          <p:cNvGrpSpPr/>
          <p:nvPr/>
        </p:nvGrpSpPr>
        <p:grpSpPr>
          <a:xfrm>
            <a:off x="7736769" y="2258135"/>
            <a:ext cx="955541" cy="261610"/>
            <a:chOff x="5061861" y="2233754"/>
            <a:chExt cx="955541" cy="26161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9BE33D2-CFE9-D23A-6549-D245176562A7}"/>
                </a:ext>
              </a:extLst>
            </p:cNvPr>
            <p:cNvSpPr txBox="1"/>
            <p:nvPr/>
          </p:nvSpPr>
          <p:spPr>
            <a:xfrm>
              <a:off x="5156466" y="2233754"/>
              <a:ext cx="86093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Adrenal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B8CA368-13EA-BB4A-7046-0226A2A0AC88}"/>
                </a:ext>
              </a:extLst>
            </p:cNvPr>
            <p:cNvSpPr/>
            <p:nvPr/>
          </p:nvSpPr>
          <p:spPr>
            <a:xfrm flipV="1">
              <a:off x="5061861" y="2300890"/>
              <a:ext cx="121073" cy="121073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80" name="Group 679">
            <a:extLst>
              <a:ext uri="{FF2B5EF4-FFF2-40B4-BE49-F238E27FC236}">
                <a16:creationId xmlns:a16="http://schemas.microsoft.com/office/drawing/2014/main" id="{FD0F029C-C119-A776-6AB8-9A1A3C22FA55}"/>
              </a:ext>
            </a:extLst>
          </p:cNvPr>
          <p:cNvGrpSpPr/>
          <p:nvPr/>
        </p:nvGrpSpPr>
        <p:grpSpPr>
          <a:xfrm>
            <a:off x="7736769" y="2456610"/>
            <a:ext cx="948013" cy="261610"/>
            <a:chOff x="5067852" y="2557536"/>
            <a:chExt cx="948013" cy="26161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4B99304-05C7-4E52-D1FF-11016E082FAA}"/>
                </a:ext>
              </a:extLst>
            </p:cNvPr>
            <p:cNvSpPr txBox="1"/>
            <p:nvPr/>
          </p:nvSpPr>
          <p:spPr>
            <a:xfrm>
              <a:off x="5154929" y="2557536"/>
              <a:ext cx="86093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Pituitary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D59F086-47EA-1BDB-24DB-EBE792A3F842}"/>
                </a:ext>
              </a:extLst>
            </p:cNvPr>
            <p:cNvSpPr/>
            <p:nvPr/>
          </p:nvSpPr>
          <p:spPr>
            <a:xfrm flipV="1">
              <a:off x="5067852" y="2624672"/>
              <a:ext cx="121073" cy="121073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79" name="Group 678">
            <a:extLst>
              <a:ext uri="{FF2B5EF4-FFF2-40B4-BE49-F238E27FC236}">
                <a16:creationId xmlns:a16="http://schemas.microsoft.com/office/drawing/2014/main" id="{B0977218-247F-D2C0-5A0B-82C8B30B96E7}"/>
              </a:ext>
            </a:extLst>
          </p:cNvPr>
          <p:cNvGrpSpPr/>
          <p:nvPr/>
        </p:nvGrpSpPr>
        <p:grpSpPr>
          <a:xfrm>
            <a:off x="7736769" y="2657776"/>
            <a:ext cx="948013" cy="261610"/>
            <a:chOff x="5067852" y="2865314"/>
            <a:chExt cx="948013" cy="26161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BA0BB81-567B-331F-06EF-A6B1226951F1}"/>
                </a:ext>
              </a:extLst>
            </p:cNvPr>
            <p:cNvSpPr txBox="1"/>
            <p:nvPr/>
          </p:nvSpPr>
          <p:spPr>
            <a:xfrm>
              <a:off x="5154929" y="2865314"/>
              <a:ext cx="86093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Ectopic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C7B8CAD-1ACD-D0AD-E6EF-8B5C8A8726A6}"/>
                </a:ext>
              </a:extLst>
            </p:cNvPr>
            <p:cNvSpPr/>
            <p:nvPr/>
          </p:nvSpPr>
          <p:spPr>
            <a:xfrm flipV="1">
              <a:off x="5067852" y="2932450"/>
              <a:ext cx="121073" cy="121073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76" name="Group 675">
            <a:extLst>
              <a:ext uri="{FF2B5EF4-FFF2-40B4-BE49-F238E27FC236}">
                <a16:creationId xmlns:a16="http://schemas.microsoft.com/office/drawing/2014/main" id="{7A3432F4-A0F3-F8B5-8059-7AEDE653C608}"/>
              </a:ext>
            </a:extLst>
          </p:cNvPr>
          <p:cNvGrpSpPr/>
          <p:nvPr/>
        </p:nvGrpSpPr>
        <p:grpSpPr>
          <a:xfrm>
            <a:off x="4609219" y="2963709"/>
            <a:ext cx="2250810" cy="2146035"/>
            <a:chOff x="1791347" y="2963709"/>
            <a:chExt cx="2250810" cy="2146035"/>
          </a:xfrm>
        </p:grpSpPr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F9370470-33D9-E163-484D-681AF441B14A}"/>
                </a:ext>
              </a:extLst>
            </p:cNvPr>
            <p:cNvSpPr/>
            <p:nvPr/>
          </p:nvSpPr>
          <p:spPr>
            <a:xfrm flipV="1">
              <a:off x="1949040" y="41631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E51A07DC-8852-9BE3-5DED-1ABC91B4E6C2}"/>
                </a:ext>
              </a:extLst>
            </p:cNvPr>
            <p:cNvSpPr/>
            <p:nvPr/>
          </p:nvSpPr>
          <p:spPr>
            <a:xfrm flipV="1">
              <a:off x="2968215" y="41758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C242112C-A261-9610-1FA4-6EECA317D821}"/>
                </a:ext>
              </a:extLst>
            </p:cNvPr>
            <p:cNvSpPr/>
            <p:nvPr/>
          </p:nvSpPr>
          <p:spPr>
            <a:xfrm flipV="1">
              <a:off x="3937647" y="50401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4" name="Oval 253">
              <a:extLst>
                <a:ext uri="{FF2B5EF4-FFF2-40B4-BE49-F238E27FC236}">
                  <a16:creationId xmlns:a16="http://schemas.microsoft.com/office/drawing/2014/main" id="{96609B97-E9C8-39AD-B666-7D9F58049CCC}"/>
                </a:ext>
              </a:extLst>
            </p:cNvPr>
            <p:cNvSpPr/>
            <p:nvPr/>
          </p:nvSpPr>
          <p:spPr>
            <a:xfrm flipV="1">
              <a:off x="3499497" y="35288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DD6429F3-FBAB-C73F-A32D-32D055564E89}"/>
                </a:ext>
              </a:extLst>
            </p:cNvPr>
            <p:cNvSpPr/>
            <p:nvPr/>
          </p:nvSpPr>
          <p:spPr>
            <a:xfrm flipV="1">
              <a:off x="3972572" y="29637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2" name="Oval 261">
              <a:extLst>
                <a:ext uri="{FF2B5EF4-FFF2-40B4-BE49-F238E27FC236}">
                  <a16:creationId xmlns:a16="http://schemas.microsoft.com/office/drawing/2014/main" id="{78D54ED9-71D6-535A-C87B-0108BDCED3D5}"/>
                </a:ext>
              </a:extLst>
            </p:cNvPr>
            <p:cNvSpPr/>
            <p:nvPr/>
          </p:nvSpPr>
          <p:spPr>
            <a:xfrm flipV="1">
              <a:off x="1791347" y="35415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D8644867-B1E5-5EC6-F1DA-E59FA78A9988}"/>
              </a:ext>
            </a:extLst>
          </p:cNvPr>
          <p:cNvSpPr/>
          <p:nvPr/>
        </p:nvSpPr>
        <p:spPr>
          <a:xfrm flipV="1">
            <a:off x="7040846" y="2779064"/>
            <a:ext cx="69585" cy="69585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675" name="Group 674">
            <a:extLst>
              <a:ext uri="{FF2B5EF4-FFF2-40B4-BE49-F238E27FC236}">
                <a16:creationId xmlns:a16="http://schemas.microsoft.com/office/drawing/2014/main" id="{D6169E01-5810-E608-C3E7-26B487D106A8}"/>
              </a:ext>
            </a:extLst>
          </p:cNvPr>
          <p:cNvGrpSpPr/>
          <p:nvPr/>
        </p:nvGrpSpPr>
        <p:grpSpPr>
          <a:xfrm>
            <a:off x="4507619" y="2039060"/>
            <a:ext cx="3059378" cy="3470010"/>
            <a:chOff x="1689747" y="2039060"/>
            <a:chExt cx="3059378" cy="347001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21B6F25-9CC1-96E4-B6C3-1812F8BD3942}"/>
                </a:ext>
              </a:extLst>
            </p:cNvPr>
            <p:cNvSpPr/>
            <p:nvPr/>
          </p:nvSpPr>
          <p:spPr>
            <a:xfrm flipV="1">
              <a:off x="2961865" y="21914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8804A29A-7A31-D1F2-67BC-311AADFBB89A}"/>
                </a:ext>
              </a:extLst>
            </p:cNvPr>
            <p:cNvSpPr/>
            <p:nvPr/>
          </p:nvSpPr>
          <p:spPr>
            <a:xfrm flipV="1">
              <a:off x="2872965" y="215971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FC14AA9-8F4C-F5D3-BFA7-2785223EEEFB}"/>
                </a:ext>
              </a:extLst>
            </p:cNvPr>
            <p:cNvSpPr/>
            <p:nvPr/>
          </p:nvSpPr>
          <p:spPr>
            <a:xfrm flipV="1">
              <a:off x="3501615" y="24454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67B51AB-B5D6-A1A6-FBAE-64E355FCCD93}"/>
                </a:ext>
              </a:extLst>
            </p:cNvPr>
            <p:cNvSpPr/>
            <p:nvPr/>
          </p:nvSpPr>
          <p:spPr>
            <a:xfrm flipV="1">
              <a:off x="3901665" y="23533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2F12098-E5AD-6265-D2E2-9F237A408E0A}"/>
                </a:ext>
              </a:extLst>
            </p:cNvPr>
            <p:cNvSpPr/>
            <p:nvPr/>
          </p:nvSpPr>
          <p:spPr>
            <a:xfrm flipV="1">
              <a:off x="3698465" y="26899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83CF5EE0-7BCA-38E5-1D1F-631A9E181C4F}"/>
                </a:ext>
              </a:extLst>
            </p:cNvPr>
            <p:cNvSpPr/>
            <p:nvPr/>
          </p:nvSpPr>
          <p:spPr>
            <a:xfrm flipV="1">
              <a:off x="3984215" y="27534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E82325E1-D48C-0BCE-388C-EFCA5CCC15C4}"/>
                </a:ext>
              </a:extLst>
            </p:cNvPr>
            <p:cNvSpPr/>
            <p:nvPr/>
          </p:nvSpPr>
          <p:spPr>
            <a:xfrm flipV="1">
              <a:off x="4050890" y="27153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0E6EBC1-48C6-EA3F-95DA-98BE93E3489A}"/>
                </a:ext>
              </a:extLst>
            </p:cNvPr>
            <p:cNvSpPr/>
            <p:nvPr/>
          </p:nvSpPr>
          <p:spPr>
            <a:xfrm flipV="1">
              <a:off x="4066765" y="29153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4FAC9D27-35EF-8726-1184-2BB8E721C5C8}"/>
                </a:ext>
              </a:extLst>
            </p:cNvPr>
            <p:cNvSpPr/>
            <p:nvPr/>
          </p:nvSpPr>
          <p:spPr>
            <a:xfrm flipV="1">
              <a:off x="4012790" y="28994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5256632B-C424-162E-A641-7E77545B1E87}"/>
                </a:ext>
              </a:extLst>
            </p:cNvPr>
            <p:cNvSpPr/>
            <p:nvPr/>
          </p:nvSpPr>
          <p:spPr>
            <a:xfrm flipV="1">
              <a:off x="3939765" y="29375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3928CE3-152F-8230-E76E-DC5B5382CC54}"/>
                </a:ext>
              </a:extLst>
            </p:cNvPr>
            <p:cNvSpPr/>
            <p:nvPr/>
          </p:nvSpPr>
          <p:spPr>
            <a:xfrm flipV="1">
              <a:off x="3593690" y="290901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F385DB16-82AA-D1D6-ACE7-38820F93EB01}"/>
                </a:ext>
              </a:extLst>
            </p:cNvPr>
            <p:cNvSpPr/>
            <p:nvPr/>
          </p:nvSpPr>
          <p:spPr>
            <a:xfrm flipV="1">
              <a:off x="3565115" y="30264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F9DE53C-EAC1-5FA5-1280-2592803726DF}"/>
                </a:ext>
              </a:extLst>
            </p:cNvPr>
            <p:cNvSpPr/>
            <p:nvPr/>
          </p:nvSpPr>
          <p:spPr>
            <a:xfrm flipV="1">
              <a:off x="3415890" y="30455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D6C10811-D665-4B24-F12C-A0E22D125A54}"/>
                </a:ext>
              </a:extLst>
            </p:cNvPr>
            <p:cNvSpPr/>
            <p:nvPr/>
          </p:nvSpPr>
          <p:spPr>
            <a:xfrm flipV="1">
              <a:off x="3396840" y="32169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C036366-959C-46B7-E6E8-14CB4419D0F8}"/>
                </a:ext>
              </a:extLst>
            </p:cNvPr>
            <p:cNvSpPr/>
            <p:nvPr/>
          </p:nvSpPr>
          <p:spPr>
            <a:xfrm flipV="1">
              <a:off x="3307940" y="317571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84D9954-0008-6209-C32E-8314D03BC452}"/>
                </a:ext>
              </a:extLst>
            </p:cNvPr>
            <p:cNvSpPr/>
            <p:nvPr/>
          </p:nvSpPr>
          <p:spPr>
            <a:xfrm flipV="1">
              <a:off x="2726915" y="31026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370E28E-9427-B825-1A83-A77F145660D4}"/>
                </a:ext>
              </a:extLst>
            </p:cNvPr>
            <p:cNvSpPr/>
            <p:nvPr/>
          </p:nvSpPr>
          <p:spPr>
            <a:xfrm flipV="1">
              <a:off x="2834865" y="332811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92F10C67-E339-CE54-58EB-70282848F53C}"/>
                </a:ext>
              </a:extLst>
            </p:cNvPr>
            <p:cNvSpPr/>
            <p:nvPr/>
          </p:nvSpPr>
          <p:spPr>
            <a:xfrm flipV="1">
              <a:off x="3152365" y="33757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02D01592-4194-2EED-A545-52F0B5D1016E}"/>
                </a:ext>
              </a:extLst>
            </p:cNvPr>
            <p:cNvSpPr/>
            <p:nvPr/>
          </p:nvSpPr>
          <p:spPr>
            <a:xfrm flipV="1">
              <a:off x="3149190" y="34773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19D2DD2-2944-232E-9A02-9C5B4EFC0991}"/>
                </a:ext>
              </a:extLst>
            </p:cNvPr>
            <p:cNvSpPr/>
            <p:nvPr/>
          </p:nvSpPr>
          <p:spPr>
            <a:xfrm flipV="1">
              <a:off x="3292065" y="35376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92D0B948-C0D8-A30C-39A0-9437230E5C0A}"/>
                </a:ext>
              </a:extLst>
            </p:cNvPr>
            <p:cNvSpPr/>
            <p:nvPr/>
          </p:nvSpPr>
          <p:spPr>
            <a:xfrm flipV="1">
              <a:off x="3412715" y="34900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9D1A4BA-7AFF-6FEC-F87D-D46030B55267}"/>
                </a:ext>
              </a:extLst>
            </p:cNvPr>
            <p:cNvSpPr/>
            <p:nvPr/>
          </p:nvSpPr>
          <p:spPr>
            <a:xfrm flipV="1">
              <a:off x="3638140" y="33598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AB7324CD-2F5A-C9CB-7B4E-AEFFD41F663A}"/>
                </a:ext>
              </a:extLst>
            </p:cNvPr>
            <p:cNvSpPr/>
            <p:nvPr/>
          </p:nvSpPr>
          <p:spPr>
            <a:xfrm flipV="1">
              <a:off x="3644490" y="34074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4AD5B679-36FC-CDBB-225A-438D937CD375}"/>
                </a:ext>
              </a:extLst>
            </p:cNvPr>
            <p:cNvSpPr/>
            <p:nvPr/>
          </p:nvSpPr>
          <p:spPr>
            <a:xfrm flipV="1">
              <a:off x="3863565" y="31947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90317803-19AC-88B1-A52A-9A2D7CE08ED7}"/>
                </a:ext>
              </a:extLst>
            </p:cNvPr>
            <p:cNvSpPr/>
            <p:nvPr/>
          </p:nvSpPr>
          <p:spPr>
            <a:xfrm flipV="1">
              <a:off x="4412840" y="29756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E1DBEE21-9687-6B80-55C1-1C44058EF9E9}"/>
                </a:ext>
              </a:extLst>
            </p:cNvPr>
            <p:cNvSpPr/>
            <p:nvPr/>
          </p:nvSpPr>
          <p:spPr>
            <a:xfrm flipV="1">
              <a:off x="4438240" y="30772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EE66B82A-B766-D12E-AA6B-6586A37C7378}"/>
                </a:ext>
              </a:extLst>
            </p:cNvPr>
            <p:cNvSpPr/>
            <p:nvPr/>
          </p:nvSpPr>
          <p:spPr>
            <a:xfrm flipV="1">
              <a:off x="4679540" y="33249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8399277E-7CC2-159F-F7B7-6E410081D92E}"/>
                </a:ext>
              </a:extLst>
            </p:cNvPr>
            <p:cNvSpPr/>
            <p:nvPr/>
          </p:nvSpPr>
          <p:spPr>
            <a:xfrm flipV="1">
              <a:off x="4298540" y="33598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E1AAE1B3-DE8B-67E0-B9F4-104F0BE1A672}"/>
                </a:ext>
              </a:extLst>
            </p:cNvPr>
            <p:cNvSpPr/>
            <p:nvPr/>
          </p:nvSpPr>
          <p:spPr>
            <a:xfrm flipV="1">
              <a:off x="4098515" y="33757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810F66A6-68C4-9C44-0D6A-C0FF4A0771DE}"/>
                </a:ext>
              </a:extLst>
            </p:cNvPr>
            <p:cNvSpPr/>
            <p:nvPr/>
          </p:nvSpPr>
          <p:spPr>
            <a:xfrm flipV="1">
              <a:off x="4063590" y="36043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11A5BC6A-CCB3-E66F-0785-95481A07E59E}"/>
                </a:ext>
              </a:extLst>
            </p:cNvPr>
            <p:cNvSpPr/>
            <p:nvPr/>
          </p:nvSpPr>
          <p:spPr>
            <a:xfrm flipV="1">
              <a:off x="4012790" y="36678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11AD6577-D8D8-E50F-2ACB-984662889DAB}"/>
                </a:ext>
              </a:extLst>
            </p:cNvPr>
            <p:cNvSpPr/>
            <p:nvPr/>
          </p:nvSpPr>
          <p:spPr>
            <a:xfrm flipV="1">
              <a:off x="4130265" y="364561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C9BC65B2-C8B0-0C1D-049B-D60115FB1BF3}"/>
                </a:ext>
              </a:extLst>
            </p:cNvPr>
            <p:cNvSpPr/>
            <p:nvPr/>
          </p:nvSpPr>
          <p:spPr>
            <a:xfrm flipV="1">
              <a:off x="4098515" y="37027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43C1B2C1-13EC-3FE3-D4CD-EB000CC4AF92}"/>
                </a:ext>
              </a:extLst>
            </p:cNvPr>
            <p:cNvSpPr/>
            <p:nvPr/>
          </p:nvSpPr>
          <p:spPr>
            <a:xfrm flipV="1">
              <a:off x="4301715" y="36011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4EC44ECC-3DA7-C055-3E2C-16636682122F}"/>
                </a:ext>
              </a:extLst>
            </p:cNvPr>
            <p:cNvSpPr/>
            <p:nvPr/>
          </p:nvSpPr>
          <p:spPr>
            <a:xfrm flipV="1">
              <a:off x="3520665" y="35408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42E5DEF1-62E1-7EBF-F0D7-BD8D8ADDFA3B}"/>
                </a:ext>
              </a:extLst>
            </p:cNvPr>
            <p:cNvSpPr/>
            <p:nvPr/>
          </p:nvSpPr>
          <p:spPr>
            <a:xfrm flipV="1">
              <a:off x="3352390" y="36900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60041E56-5F8B-83C6-1947-3E649F9DBCAD}"/>
                </a:ext>
              </a:extLst>
            </p:cNvPr>
            <p:cNvSpPr/>
            <p:nvPr/>
          </p:nvSpPr>
          <p:spPr>
            <a:xfrm flipV="1">
              <a:off x="3434940" y="37789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CA17EF33-1203-2046-10CC-46AE9CC0A6B8}"/>
                </a:ext>
              </a:extLst>
            </p:cNvPr>
            <p:cNvSpPr/>
            <p:nvPr/>
          </p:nvSpPr>
          <p:spPr>
            <a:xfrm flipV="1">
              <a:off x="3628615" y="37789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1246145C-663F-F666-5C4D-32280325376C}"/>
                </a:ext>
              </a:extLst>
            </p:cNvPr>
            <p:cNvSpPr/>
            <p:nvPr/>
          </p:nvSpPr>
          <p:spPr>
            <a:xfrm flipV="1">
              <a:off x="3933415" y="38043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6CB0F9C3-FB53-FEC3-6861-BF5A832566C7}"/>
                </a:ext>
              </a:extLst>
            </p:cNvPr>
            <p:cNvSpPr/>
            <p:nvPr/>
          </p:nvSpPr>
          <p:spPr>
            <a:xfrm flipV="1">
              <a:off x="4054065" y="39313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ED841E70-9D52-FE28-395B-A842005A48DE}"/>
                </a:ext>
              </a:extLst>
            </p:cNvPr>
            <p:cNvSpPr/>
            <p:nvPr/>
          </p:nvSpPr>
          <p:spPr>
            <a:xfrm flipV="1">
              <a:off x="4215990" y="43726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907E6552-B49B-562F-767A-1F8E45682F2C}"/>
                </a:ext>
              </a:extLst>
            </p:cNvPr>
            <p:cNvSpPr/>
            <p:nvPr/>
          </p:nvSpPr>
          <p:spPr>
            <a:xfrm flipV="1">
              <a:off x="3942940" y="44647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D5CC2EFF-B8B6-D84A-1E06-950DCB17CA02}"/>
                </a:ext>
              </a:extLst>
            </p:cNvPr>
            <p:cNvSpPr/>
            <p:nvPr/>
          </p:nvSpPr>
          <p:spPr>
            <a:xfrm flipV="1">
              <a:off x="3215865" y="39567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90E46487-9A8F-8AD2-965E-44EE2A1948C0}"/>
                </a:ext>
              </a:extLst>
            </p:cNvPr>
            <p:cNvSpPr/>
            <p:nvPr/>
          </p:nvSpPr>
          <p:spPr>
            <a:xfrm flipV="1">
              <a:off x="3155540" y="39662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1C4C33E5-7B75-95C4-97D4-5AC239B49247}"/>
                </a:ext>
              </a:extLst>
            </p:cNvPr>
            <p:cNvSpPr/>
            <p:nvPr/>
          </p:nvSpPr>
          <p:spPr>
            <a:xfrm flipV="1">
              <a:off x="3085690" y="386151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2DB7E461-4853-0318-2F74-9B85AF60B931}"/>
                </a:ext>
              </a:extLst>
            </p:cNvPr>
            <p:cNvSpPr/>
            <p:nvPr/>
          </p:nvSpPr>
          <p:spPr>
            <a:xfrm flipV="1">
              <a:off x="2945990" y="35916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93071F-25AC-77BA-3327-1A4E270C0944}"/>
                </a:ext>
              </a:extLst>
            </p:cNvPr>
            <p:cNvSpPr/>
            <p:nvPr/>
          </p:nvSpPr>
          <p:spPr>
            <a:xfrm flipV="1">
              <a:off x="2517365" y="35344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885094CA-0CFA-8350-12ED-C267DC889B80}"/>
                </a:ext>
              </a:extLst>
            </p:cNvPr>
            <p:cNvSpPr/>
            <p:nvPr/>
          </p:nvSpPr>
          <p:spPr>
            <a:xfrm flipV="1">
              <a:off x="2739615" y="39027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8EE6768-4F7D-F8F0-16FE-E0B99FD3C51E}"/>
                </a:ext>
              </a:extLst>
            </p:cNvPr>
            <p:cNvSpPr/>
            <p:nvPr/>
          </p:nvSpPr>
          <p:spPr>
            <a:xfrm flipV="1">
              <a:off x="2304640" y="38202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24666C9-8A4A-E4AA-C68C-50DEA48F68DA}"/>
                </a:ext>
              </a:extLst>
            </p:cNvPr>
            <p:cNvSpPr/>
            <p:nvPr/>
          </p:nvSpPr>
          <p:spPr>
            <a:xfrm flipV="1">
              <a:off x="2965040" y="464891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7A5610FD-7887-1217-4307-49DAFFA1C130}"/>
                </a:ext>
              </a:extLst>
            </p:cNvPr>
            <p:cNvSpPr/>
            <p:nvPr/>
          </p:nvSpPr>
          <p:spPr>
            <a:xfrm flipV="1">
              <a:off x="4295365" y="530931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8F24A2D4-84E8-01D4-AA1C-79653F8E7D8C}"/>
                </a:ext>
              </a:extLst>
            </p:cNvPr>
            <p:cNvSpPr/>
            <p:nvPr/>
          </p:nvSpPr>
          <p:spPr>
            <a:xfrm flipV="1">
              <a:off x="2945990" y="54394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BE0B7BD8-3104-3471-E143-2C4F1ACCE95B}"/>
                </a:ext>
              </a:extLst>
            </p:cNvPr>
            <p:cNvSpPr/>
            <p:nvPr/>
          </p:nvSpPr>
          <p:spPr>
            <a:xfrm flipV="1">
              <a:off x="4227235" y="2168949"/>
              <a:ext cx="69585" cy="69585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ED29A37A-B37C-F826-285A-B0D7916FBFCF}"/>
                </a:ext>
              </a:extLst>
            </p:cNvPr>
            <p:cNvSpPr/>
            <p:nvPr/>
          </p:nvSpPr>
          <p:spPr>
            <a:xfrm flipV="1">
              <a:off x="4100235" y="2070524"/>
              <a:ext cx="69585" cy="69585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7107EBB5-7B5E-DCAA-E1D2-BC4024B7A48F}"/>
                </a:ext>
              </a:extLst>
            </p:cNvPr>
            <p:cNvSpPr/>
            <p:nvPr/>
          </p:nvSpPr>
          <p:spPr>
            <a:xfrm flipV="1">
              <a:off x="4017685" y="2108624"/>
              <a:ext cx="69585" cy="69585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3BED6C0B-DF22-493E-7947-5431C66432A4}"/>
                </a:ext>
              </a:extLst>
            </p:cNvPr>
            <p:cNvSpPr/>
            <p:nvPr/>
          </p:nvSpPr>
          <p:spPr>
            <a:xfrm flipV="1">
              <a:off x="3576360" y="2051474"/>
              <a:ext cx="69585" cy="69585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221D6BD8-5E02-296E-3975-37CC1361A1DD}"/>
                </a:ext>
              </a:extLst>
            </p:cNvPr>
            <p:cNvSpPr/>
            <p:nvPr/>
          </p:nvSpPr>
          <p:spPr>
            <a:xfrm flipV="1">
              <a:off x="3922435" y="3191299"/>
              <a:ext cx="69585" cy="69585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DC4DDF4D-1E4B-1639-2053-83029A6A48ED}"/>
                </a:ext>
              </a:extLst>
            </p:cNvPr>
            <p:cNvSpPr/>
            <p:nvPr/>
          </p:nvSpPr>
          <p:spPr>
            <a:xfrm flipV="1">
              <a:off x="3912910" y="3273849"/>
              <a:ext cx="69585" cy="69585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7A00C216-B5CD-FB63-1F78-4720B0D483B2}"/>
                </a:ext>
              </a:extLst>
            </p:cNvPr>
            <p:cNvSpPr/>
            <p:nvPr/>
          </p:nvSpPr>
          <p:spPr>
            <a:xfrm flipV="1">
              <a:off x="3970060" y="3410374"/>
              <a:ext cx="69585" cy="69585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CCB24705-DA11-F915-B7A9-6312E5E0416E}"/>
                </a:ext>
              </a:extLst>
            </p:cNvPr>
            <p:cNvSpPr/>
            <p:nvPr/>
          </p:nvSpPr>
          <p:spPr>
            <a:xfrm flipV="1">
              <a:off x="3017560" y="3864399"/>
              <a:ext cx="69585" cy="69585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C1F33A05-73C2-660B-CE2D-00B32DB8A4B2}"/>
                </a:ext>
              </a:extLst>
            </p:cNvPr>
            <p:cNvSpPr/>
            <p:nvPr/>
          </p:nvSpPr>
          <p:spPr>
            <a:xfrm flipV="1">
              <a:off x="4262027" y="3227786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FC107A87-AA16-8E94-4DED-8154F8717425}"/>
                </a:ext>
              </a:extLst>
            </p:cNvPr>
            <p:cNvSpPr/>
            <p:nvPr/>
          </p:nvSpPr>
          <p:spPr>
            <a:xfrm flipV="1">
              <a:off x="3833800" y="2676775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38750D59-B136-B1FE-741C-3A6F5D14E852}"/>
                </a:ext>
              </a:extLst>
            </p:cNvPr>
            <p:cNvSpPr/>
            <p:nvPr/>
          </p:nvSpPr>
          <p:spPr>
            <a:xfrm flipV="1">
              <a:off x="3839885" y="2772663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8C2EC178-66F4-D929-9B4E-8C2C25043861}"/>
                </a:ext>
              </a:extLst>
            </p:cNvPr>
            <p:cNvSpPr/>
            <p:nvPr/>
          </p:nvSpPr>
          <p:spPr>
            <a:xfrm flipV="1">
              <a:off x="3670420" y="2948830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837145EE-4A13-70EC-0F1B-8460A89F8E9E}"/>
                </a:ext>
              </a:extLst>
            </p:cNvPr>
            <p:cNvSpPr/>
            <p:nvPr/>
          </p:nvSpPr>
          <p:spPr>
            <a:xfrm flipV="1">
              <a:off x="3420257" y="3260884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52465D87-90E2-BCB4-7FCA-7FBF72BF2F53}"/>
                </a:ext>
              </a:extLst>
            </p:cNvPr>
            <p:cNvSpPr/>
            <p:nvPr/>
          </p:nvSpPr>
          <p:spPr>
            <a:xfrm flipV="1">
              <a:off x="3077357" y="3057684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3FEB0E5F-51D8-2D5D-4D7F-B17C538D5194}"/>
                </a:ext>
              </a:extLst>
            </p:cNvPr>
            <p:cNvSpPr/>
            <p:nvPr/>
          </p:nvSpPr>
          <p:spPr>
            <a:xfrm flipV="1">
              <a:off x="2728107" y="3051334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A535FED9-7069-26E7-F4A7-A7FF14552CCA}"/>
                </a:ext>
              </a:extLst>
            </p:cNvPr>
            <p:cNvSpPr/>
            <p:nvPr/>
          </p:nvSpPr>
          <p:spPr>
            <a:xfrm flipV="1">
              <a:off x="2429657" y="3368834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09707CCB-819A-E023-FE81-C1C128A49AED}"/>
                </a:ext>
              </a:extLst>
            </p:cNvPr>
            <p:cNvSpPr/>
            <p:nvPr/>
          </p:nvSpPr>
          <p:spPr>
            <a:xfrm flipV="1">
              <a:off x="3163082" y="3552984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F98D745E-B0CA-B61B-8697-83E9ED5853D2}"/>
                </a:ext>
              </a:extLst>
            </p:cNvPr>
            <p:cNvSpPr/>
            <p:nvPr/>
          </p:nvSpPr>
          <p:spPr>
            <a:xfrm flipV="1">
              <a:off x="3772682" y="3502184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C8AAF523-9FCC-7E37-517E-0111690D0496}"/>
                </a:ext>
              </a:extLst>
            </p:cNvPr>
            <p:cNvSpPr/>
            <p:nvPr/>
          </p:nvSpPr>
          <p:spPr>
            <a:xfrm flipV="1">
              <a:off x="3966357" y="3575209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AD59998A-2720-02A5-ABD4-7BA40CF11F7D}"/>
                </a:ext>
              </a:extLst>
            </p:cNvPr>
            <p:cNvSpPr/>
            <p:nvPr/>
          </p:nvSpPr>
          <p:spPr>
            <a:xfrm flipV="1">
              <a:off x="4074307" y="3584734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3B39A5C2-39F0-6A69-575B-20F9079B77ED}"/>
                </a:ext>
              </a:extLst>
            </p:cNvPr>
            <p:cNvSpPr/>
            <p:nvPr/>
          </p:nvSpPr>
          <p:spPr>
            <a:xfrm flipV="1">
              <a:off x="4217182" y="3626009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3EA5BFBA-2713-B3DD-EF88-A7D4E8C9395C}"/>
                </a:ext>
              </a:extLst>
            </p:cNvPr>
            <p:cNvSpPr/>
            <p:nvPr/>
          </p:nvSpPr>
          <p:spPr>
            <a:xfrm flipV="1">
              <a:off x="3991757" y="4280059"/>
              <a:ext cx="69585" cy="69585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CBFF12CC-B36A-D022-63FB-9E3B11D6252B}"/>
                </a:ext>
              </a:extLst>
            </p:cNvPr>
            <p:cNvSpPr/>
            <p:nvPr/>
          </p:nvSpPr>
          <p:spPr>
            <a:xfrm flipV="1">
              <a:off x="3677297" y="39130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D68FFD2D-67F7-FAC2-2145-58CBA1DB2A20}"/>
                </a:ext>
              </a:extLst>
            </p:cNvPr>
            <p:cNvSpPr/>
            <p:nvPr/>
          </p:nvSpPr>
          <p:spPr>
            <a:xfrm flipV="1">
              <a:off x="4020197" y="43480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E7CF982B-C8ED-5FB0-893A-C4961397B30E}"/>
                </a:ext>
              </a:extLst>
            </p:cNvPr>
            <p:cNvSpPr/>
            <p:nvPr/>
          </p:nvSpPr>
          <p:spPr>
            <a:xfrm flipV="1">
              <a:off x="4112272" y="48623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9DA93390-062E-4AA7-64F4-3B1034F25479}"/>
                </a:ext>
              </a:extLst>
            </p:cNvPr>
            <p:cNvSpPr/>
            <p:nvPr/>
          </p:nvSpPr>
          <p:spPr>
            <a:xfrm flipV="1">
              <a:off x="3991622" y="48496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EB65304F-775D-4A16-256E-E482F129DAB4}"/>
                </a:ext>
              </a:extLst>
            </p:cNvPr>
            <p:cNvSpPr/>
            <p:nvPr/>
          </p:nvSpPr>
          <p:spPr>
            <a:xfrm flipV="1">
              <a:off x="4001147" y="48782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7" name="Oval 246">
              <a:extLst>
                <a:ext uri="{FF2B5EF4-FFF2-40B4-BE49-F238E27FC236}">
                  <a16:creationId xmlns:a16="http://schemas.microsoft.com/office/drawing/2014/main" id="{684CC8B8-FA61-49A9-1249-8EECE6F0FB9C}"/>
                </a:ext>
              </a:extLst>
            </p:cNvPr>
            <p:cNvSpPr/>
            <p:nvPr/>
          </p:nvSpPr>
          <p:spPr>
            <a:xfrm flipV="1">
              <a:off x="3797947" y="46845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6724CDE7-0B51-A236-EDFB-B2DE2664DAA7}"/>
                </a:ext>
              </a:extLst>
            </p:cNvPr>
            <p:cNvSpPr/>
            <p:nvPr/>
          </p:nvSpPr>
          <p:spPr>
            <a:xfrm flipV="1">
              <a:off x="3693172" y="44432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9" name="Oval 248">
              <a:extLst>
                <a:ext uri="{FF2B5EF4-FFF2-40B4-BE49-F238E27FC236}">
                  <a16:creationId xmlns:a16="http://schemas.microsoft.com/office/drawing/2014/main" id="{19DDC582-C36D-8FB9-0857-12D3FE0AA7D1}"/>
                </a:ext>
              </a:extLst>
            </p:cNvPr>
            <p:cNvSpPr/>
            <p:nvPr/>
          </p:nvSpPr>
          <p:spPr>
            <a:xfrm flipV="1">
              <a:off x="3632847" y="45131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6B4C52AE-EB0B-016E-7189-134C2B38E0A0}"/>
                </a:ext>
              </a:extLst>
            </p:cNvPr>
            <p:cNvSpPr/>
            <p:nvPr/>
          </p:nvSpPr>
          <p:spPr>
            <a:xfrm flipV="1">
              <a:off x="3537597" y="42845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9FF63E0A-5493-E074-3C47-735BEDF97192}"/>
                </a:ext>
              </a:extLst>
            </p:cNvPr>
            <p:cNvSpPr/>
            <p:nvPr/>
          </p:nvSpPr>
          <p:spPr>
            <a:xfrm flipV="1">
              <a:off x="3559822" y="40686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2" name="Oval 251">
              <a:extLst>
                <a:ext uri="{FF2B5EF4-FFF2-40B4-BE49-F238E27FC236}">
                  <a16:creationId xmlns:a16="http://schemas.microsoft.com/office/drawing/2014/main" id="{F1F21343-8A50-B407-B896-69F67BFE5D2D}"/>
                </a:ext>
              </a:extLst>
            </p:cNvPr>
            <p:cNvSpPr/>
            <p:nvPr/>
          </p:nvSpPr>
          <p:spPr>
            <a:xfrm flipV="1">
              <a:off x="3534422" y="39225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EDF93D78-5653-0FBC-97B5-497210B752B2}"/>
                </a:ext>
              </a:extLst>
            </p:cNvPr>
            <p:cNvSpPr/>
            <p:nvPr/>
          </p:nvSpPr>
          <p:spPr>
            <a:xfrm flipV="1">
              <a:off x="3439172" y="41321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6" name="Oval 255">
              <a:extLst>
                <a:ext uri="{FF2B5EF4-FFF2-40B4-BE49-F238E27FC236}">
                  <a16:creationId xmlns:a16="http://schemas.microsoft.com/office/drawing/2014/main" id="{2BA80CE0-B0BE-9729-BAD2-36364932E9EA}"/>
                </a:ext>
              </a:extLst>
            </p:cNvPr>
            <p:cNvSpPr/>
            <p:nvPr/>
          </p:nvSpPr>
          <p:spPr>
            <a:xfrm flipV="1">
              <a:off x="2734322" y="35098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A126EFCB-C372-5326-4A32-49ECE15F5E5A}"/>
                </a:ext>
              </a:extLst>
            </p:cNvPr>
            <p:cNvSpPr/>
            <p:nvPr/>
          </p:nvSpPr>
          <p:spPr>
            <a:xfrm flipV="1">
              <a:off x="2585097" y="35574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id="{4F8D3EAF-066A-2948-4767-C933FE98FBC7}"/>
                </a:ext>
              </a:extLst>
            </p:cNvPr>
            <p:cNvSpPr/>
            <p:nvPr/>
          </p:nvSpPr>
          <p:spPr>
            <a:xfrm flipV="1">
              <a:off x="2112022" y="35415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9" name="Oval 258">
              <a:extLst>
                <a:ext uri="{FF2B5EF4-FFF2-40B4-BE49-F238E27FC236}">
                  <a16:creationId xmlns:a16="http://schemas.microsoft.com/office/drawing/2014/main" id="{EE4C96F0-606E-B99C-BBD9-A6329BD0C715}"/>
                </a:ext>
              </a:extLst>
            </p:cNvPr>
            <p:cNvSpPr/>
            <p:nvPr/>
          </p:nvSpPr>
          <p:spPr>
            <a:xfrm flipV="1">
              <a:off x="2038997" y="33859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0" name="Oval 259">
              <a:extLst>
                <a:ext uri="{FF2B5EF4-FFF2-40B4-BE49-F238E27FC236}">
                  <a16:creationId xmlns:a16="http://schemas.microsoft.com/office/drawing/2014/main" id="{8422079D-A879-4876-63E0-A74A857267F8}"/>
                </a:ext>
              </a:extLst>
            </p:cNvPr>
            <p:cNvSpPr/>
            <p:nvPr/>
          </p:nvSpPr>
          <p:spPr>
            <a:xfrm flipV="1">
              <a:off x="1953272" y="32716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1" name="Oval 260">
              <a:extLst>
                <a:ext uri="{FF2B5EF4-FFF2-40B4-BE49-F238E27FC236}">
                  <a16:creationId xmlns:a16="http://schemas.microsoft.com/office/drawing/2014/main" id="{174B284D-5348-9280-983E-18DB462C2428}"/>
                </a:ext>
              </a:extLst>
            </p:cNvPr>
            <p:cNvSpPr/>
            <p:nvPr/>
          </p:nvSpPr>
          <p:spPr>
            <a:xfrm flipV="1">
              <a:off x="1731022" y="34907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3" name="Oval 262">
              <a:extLst>
                <a:ext uri="{FF2B5EF4-FFF2-40B4-BE49-F238E27FC236}">
                  <a16:creationId xmlns:a16="http://schemas.microsoft.com/office/drawing/2014/main" id="{5E3D712D-6C4C-297D-E5D5-A3866960B0DC}"/>
                </a:ext>
              </a:extLst>
            </p:cNvPr>
            <p:cNvSpPr/>
            <p:nvPr/>
          </p:nvSpPr>
          <p:spPr>
            <a:xfrm flipV="1">
              <a:off x="1988197" y="36463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4" name="Oval 263">
              <a:extLst>
                <a:ext uri="{FF2B5EF4-FFF2-40B4-BE49-F238E27FC236}">
                  <a16:creationId xmlns:a16="http://schemas.microsoft.com/office/drawing/2014/main" id="{B529BEBF-97EE-AC47-4B8B-DCE50CAA2A3B}"/>
                </a:ext>
              </a:extLst>
            </p:cNvPr>
            <p:cNvSpPr/>
            <p:nvPr/>
          </p:nvSpPr>
          <p:spPr>
            <a:xfrm flipV="1">
              <a:off x="2112022" y="37796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0C6BA3DC-89A6-7A2C-BDCC-CE7065A9D21A}"/>
                </a:ext>
              </a:extLst>
            </p:cNvPr>
            <p:cNvSpPr/>
            <p:nvPr/>
          </p:nvSpPr>
          <p:spPr>
            <a:xfrm flipV="1">
              <a:off x="2146947" y="39193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6" name="Oval 265">
              <a:extLst>
                <a:ext uri="{FF2B5EF4-FFF2-40B4-BE49-F238E27FC236}">
                  <a16:creationId xmlns:a16="http://schemas.microsoft.com/office/drawing/2014/main" id="{E5BEA678-3CC1-FDBE-5A9D-BEE4D8C03978}"/>
                </a:ext>
              </a:extLst>
            </p:cNvPr>
            <p:cNvSpPr/>
            <p:nvPr/>
          </p:nvSpPr>
          <p:spPr>
            <a:xfrm flipV="1">
              <a:off x="1715147" y="39066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7" name="Oval 266">
              <a:extLst>
                <a:ext uri="{FF2B5EF4-FFF2-40B4-BE49-F238E27FC236}">
                  <a16:creationId xmlns:a16="http://schemas.microsoft.com/office/drawing/2014/main" id="{65FC0982-456F-0FF7-8C1C-52A7EC064578}"/>
                </a:ext>
              </a:extLst>
            </p:cNvPr>
            <p:cNvSpPr/>
            <p:nvPr/>
          </p:nvSpPr>
          <p:spPr>
            <a:xfrm flipV="1">
              <a:off x="1692922" y="39892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8" name="Oval 267">
              <a:extLst>
                <a:ext uri="{FF2B5EF4-FFF2-40B4-BE49-F238E27FC236}">
                  <a16:creationId xmlns:a16="http://schemas.microsoft.com/office/drawing/2014/main" id="{62081E4F-434B-B72A-C7B1-73CBDEE53C3C}"/>
                </a:ext>
              </a:extLst>
            </p:cNvPr>
            <p:cNvSpPr/>
            <p:nvPr/>
          </p:nvSpPr>
          <p:spPr>
            <a:xfrm flipV="1">
              <a:off x="1689747" y="40844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B0FA3DFC-29AA-EB19-501F-8F27A6BF753B}"/>
                </a:ext>
              </a:extLst>
            </p:cNvPr>
            <p:cNvSpPr/>
            <p:nvPr/>
          </p:nvSpPr>
          <p:spPr>
            <a:xfrm flipV="1">
              <a:off x="2258072" y="41384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0" name="Oval 269">
              <a:extLst>
                <a:ext uri="{FF2B5EF4-FFF2-40B4-BE49-F238E27FC236}">
                  <a16:creationId xmlns:a16="http://schemas.microsoft.com/office/drawing/2014/main" id="{8973CFB0-0884-8BFC-2429-2A2BBD08802A}"/>
                </a:ext>
              </a:extLst>
            </p:cNvPr>
            <p:cNvSpPr/>
            <p:nvPr/>
          </p:nvSpPr>
          <p:spPr>
            <a:xfrm flipV="1">
              <a:off x="2391422" y="41194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id="{FD6E52B1-CD27-D3EB-A10A-8373B3FC7924}"/>
                </a:ext>
              </a:extLst>
            </p:cNvPr>
            <p:cNvSpPr/>
            <p:nvPr/>
          </p:nvSpPr>
          <p:spPr>
            <a:xfrm flipV="1">
              <a:off x="2512072" y="40622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D2C481B8-8089-C7C3-D021-47E73223AD93}"/>
                </a:ext>
              </a:extLst>
            </p:cNvPr>
            <p:cNvSpPr/>
            <p:nvPr/>
          </p:nvSpPr>
          <p:spPr>
            <a:xfrm flipV="1">
              <a:off x="2654947" y="41257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A483C20A-7ED5-613D-D558-B28E5F0FC2F0}"/>
                </a:ext>
              </a:extLst>
            </p:cNvPr>
            <p:cNvSpPr/>
            <p:nvPr/>
          </p:nvSpPr>
          <p:spPr>
            <a:xfrm flipV="1">
              <a:off x="2648597" y="41797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B86497D1-248C-59FF-936F-94EFB60C5CD4}"/>
                </a:ext>
              </a:extLst>
            </p:cNvPr>
            <p:cNvSpPr/>
            <p:nvPr/>
          </p:nvSpPr>
          <p:spPr>
            <a:xfrm flipV="1">
              <a:off x="2540647" y="42210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id="{BC910CC9-3BD9-1F70-A57E-3D14F5BC6678}"/>
                </a:ext>
              </a:extLst>
            </p:cNvPr>
            <p:cNvSpPr/>
            <p:nvPr/>
          </p:nvSpPr>
          <p:spPr>
            <a:xfrm flipV="1">
              <a:off x="2813697" y="41257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6" name="Oval 275">
              <a:extLst>
                <a:ext uri="{FF2B5EF4-FFF2-40B4-BE49-F238E27FC236}">
                  <a16:creationId xmlns:a16="http://schemas.microsoft.com/office/drawing/2014/main" id="{E12AA98D-91DF-3D61-D0AA-1473A65F6589}"/>
                </a:ext>
              </a:extLst>
            </p:cNvPr>
            <p:cNvSpPr/>
            <p:nvPr/>
          </p:nvSpPr>
          <p:spPr>
            <a:xfrm flipV="1">
              <a:off x="2807347" y="42400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0D190892-CE01-830B-FE7F-02E0CD246064}"/>
                </a:ext>
              </a:extLst>
            </p:cNvPr>
            <p:cNvSpPr/>
            <p:nvPr/>
          </p:nvSpPr>
          <p:spPr>
            <a:xfrm flipV="1">
              <a:off x="3007372" y="41448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8" name="Oval 277">
              <a:extLst>
                <a:ext uri="{FF2B5EF4-FFF2-40B4-BE49-F238E27FC236}">
                  <a16:creationId xmlns:a16="http://schemas.microsoft.com/office/drawing/2014/main" id="{4E07B06F-44B1-8D30-D0D3-41A61E76F303}"/>
                </a:ext>
              </a:extLst>
            </p:cNvPr>
            <p:cNvSpPr/>
            <p:nvPr/>
          </p:nvSpPr>
          <p:spPr>
            <a:xfrm flipV="1">
              <a:off x="2975622" y="42210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9" name="Oval 278">
              <a:extLst>
                <a:ext uri="{FF2B5EF4-FFF2-40B4-BE49-F238E27FC236}">
                  <a16:creationId xmlns:a16="http://schemas.microsoft.com/office/drawing/2014/main" id="{9B8E1620-3223-97FB-4477-B669B13BCF1B}"/>
                </a:ext>
              </a:extLst>
            </p:cNvPr>
            <p:cNvSpPr/>
            <p:nvPr/>
          </p:nvSpPr>
          <p:spPr>
            <a:xfrm flipV="1">
              <a:off x="3099447" y="42337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0" name="Oval 279">
              <a:extLst>
                <a:ext uri="{FF2B5EF4-FFF2-40B4-BE49-F238E27FC236}">
                  <a16:creationId xmlns:a16="http://schemas.microsoft.com/office/drawing/2014/main" id="{9E75D641-CECE-B807-B417-013DD9C98807}"/>
                </a:ext>
              </a:extLst>
            </p:cNvPr>
            <p:cNvSpPr/>
            <p:nvPr/>
          </p:nvSpPr>
          <p:spPr>
            <a:xfrm flipV="1">
              <a:off x="3172472" y="44908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1" name="Oval 280">
              <a:extLst>
                <a:ext uri="{FF2B5EF4-FFF2-40B4-BE49-F238E27FC236}">
                  <a16:creationId xmlns:a16="http://schemas.microsoft.com/office/drawing/2014/main" id="{DE7123BD-0C87-189C-AE89-466035A9B8A9}"/>
                </a:ext>
              </a:extLst>
            </p:cNvPr>
            <p:cNvSpPr/>
            <p:nvPr/>
          </p:nvSpPr>
          <p:spPr>
            <a:xfrm flipV="1">
              <a:off x="3315347" y="45131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2" name="Oval 281">
              <a:extLst>
                <a:ext uri="{FF2B5EF4-FFF2-40B4-BE49-F238E27FC236}">
                  <a16:creationId xmlns:a16="http://schemas.microsoft.com/office/drawing/2014/main" id="{D31DCC68-2D61-4EDC-4DC3-D6D315E96507}"/>
                </a:ext>
              </a:extLst>
            </p:cNvPr>
            <p:cNvSpPr/>
            <p:nvPr/>
          </p:nvSpPr>
          <p:spPr>
            <a:xfrm flipV="1">
              <a:off x="2889897" y="46591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3" name="Oval 282">
              <a:extLst>
                <a:ext uri="{FF2B5EF4-FFF2-40B4-BE49-F238E27FC236}">
                  <a16:creationId xmlns:a16="http://schemas.microsoft.com/office/drawing/2014/main" id="{1553E81F-D24D-8294-8BD9-B3D77D0B9B38}"/>
                </a:ext>
              </a:extLst>
            </p:cNvPr>
            <p:cNvSpPr/>
            <p:nvPr/>
          </p:nvSpPr>
          <p:spPr>
            <a:xfrm flipV="1">
              <a:off x="2861322" y="44496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4" name="Oval 283">
              <a:extLst>
                <a:ext uri="{FF2B5EF4-FFF2-40B4-BE49-F238E27FC236}">
                  <a16:creationId xmlns:a16="http://schemas.microsoft.com/office/drawing/2014/main" id="{CE09CA46-9D19-B4B2-B7D0-573597A6CD8F}"/>
                </a:ext>
              </a:extLst>
            </p:cNvPr>
            <p:cNvSpPr/>
            <p:nvPr/>
          </p:nvSpPr>
          <p:spPr>
            <a:xfrm flipV="1">
              <a:off x="2874022" y="44178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5" name="Oval 284">
              <a:extLst>
                <a:ext uri="{FF2B5EF4-FFF2-40B4-BE49-F238E27FC236}">
                  <a16:creationId xmlns:a16="http://schemas.microsoft.com/office/drawing/2014/main" id="{14783D20-38A6-D7CB-A952-21EC17AE17AC}"/>
                </a:ext>
              </a:extLst>
            </p:cNvPr>
            <p:cNvSpPr/>
            <p:nvPr/>
          </p:nvSpPr>
          <p:spPr>
            <a:xfrm flipV="1">
              <a:off x="2693047" y="43638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6" name="Oval 285">
              <a:extLst>
                <a:ext uri="{FF2B5EF4-FFF2-40B4-BE49-F238E27FC236}">
                  <a16:creationId xmlns:a16="http://schemas.microsoft.com/office/drawing/2014/main" id="{EAC29F05-08DB-6A74-49AF-0555C3EC413A}"/>
                </a:ext>
              </a:extLst>
            </p:cNvPr>
            <p:cNvSpPr/>
            <p:nvPr/>
          </p:nvSpPr>
          <p:spPr>
            <a:xfrm flipV="1">
              <a:off x="2518422" y="44559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7" name="Oval 286">
              <a:extLst>
                <a:ext uri="{FF2B5EF4-FFF2-40B4-BE49-F238E27FC236}">
                  <a16:creationId xmlns:a16="http://schemas.microsoft.com/office/drawing/2014/main" id="{574330E9-499C-7CFF-59DF-0FC96E2D77C2}"/>
                </a:ext>
              </a:extLst>
            </p:cNvPr>
            <p:cNvSpPr/>
            <p:nvPr/>
          </p:nvSpPr>
          <p:spPr>
            <a:xfrm flipV="1">
              <a:off x="2581922" y="45480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8" name="Oval 287">
              <a:extLst>
                <a:ext uri="{FF2B5EF4-FFF2-40B4-BE49-F238E27FC236}">
                  <a16:creationId xmlns:a16="http://schemas.microsoft.com/office/drawing/2014/main" id="{066FF6A5-B8A1-6575-2949-4C6A36B5B38C}"/>
                </a:ext>
              </a:extLst>
            </p:cNvPr>
            <p:cNvSpPr/>
            <p:nvPr/>
          </p:nvSpPr>
          <p:spPr>
            <a:xfrm flipV="1">
              <a:off x="2686697" y="46496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BE893AD4-657E-9A23-2297-E8BF7C16393D}"/>
                </a:ext>
              </a:extLst>
            </p:cNvPr>
            <p:cNvSpPr/>
            <p:nvPr/>
          </p:nvSpPr>
          <p:spPr>
            <a:xfrm flipV="1">
              <a:off x="2604147" y="46877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75CE7006-70E2-D64D-FF38-27B5D0F09F06}"/>
                </a:ext>
              </a:extLst>
            </p:cNvPr>
            <p:cNvSpPr/>
            <p:nvPr/>
          </p:nvSpPr>
          <p:spPr>
            <a:xfrm flipV="1">
              <a:off x="2680347" y="48433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DF262074-4940-C46E-48B4-EC34DEB344B1}"/>
                </a:ext>
              </a:extLst>
            </p:cNvPr>
            <p:cNvSpPr/>
            <p:nvPr/>
          </p:nvSpPr>
          <p:spPr>
            <a:xfrm flipV="1">
              <a:off x="2740672" y="48560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81E10BA1-6901-53AD-983B-07D2B8A03592}"/>
                </a:ext>
              </a:extLst>
            </p:cNvPr>
            <p:cNvSpPr/>
            <p:nvPr/>
          </p:nvSpPr>
          <p:spPr>
            <a:xfrm flipV="1">
              <a:off x="2785122" y="48306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8A49D0DF-C574-1ACA-8666-ADAFCD24FF6B}"/>
                </a:ext>
              </a:extLst>
            </p:cNvPr>
            <p:cNvSpPr/>
            <p:nvPr/>
          </p:nvSpPr>
          <p:spPr>
            <a:xfrm flipV="1">
              <a:off x="2800997" y="47607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31CB1132-6244-3BC7-4693-B300738C026E}"/>
                </a:ext>
              </a:extLst>
            </p:cNvPr>
            <p:cNvSpPr/>
            <p:nvPr/>
          </p:nvSpPr>
          <p:spPr>
            <a:xfrm flipV="1">
              <a:off x="2848622" y="48337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33809F20-A247-55AE-D04D-22E986974B16}"/>
                </a:ext>
              </a:extLst>
            </p:cNvPr>
            <p:cNvSpPr/>
            <p:nvPr/>
          </p:nvSpPr>
          <p:spPr>
            <a:xfrm flipV="1">
              <a:off x="2927997" y="50211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42E71DAF-6EE8-E8D9-D9E3-252EDBEF9062}"/>
                </a:ext>
              </a:extLst>
            </p:cNvPr>
            <p:cNvSpPr/>
            <p:nvPr/>
          </p:nvSpPr>
          <p:spPr>
            <a:xfrm flipV="1">
              <a:off x="2423172" y="45162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AEEE5DDC-7006-5A87-0D0B-B27F809945DE}"/>
                </a:ext>
              </a:extLst>
            </p:cNvPr>
            <p:cNvSpPr/>
            <p:nvPr/>
          </p:nvSpPr>
          <p:spPr>
            <a:xfrm flipV="1">
              <a:off x="2381897" y="45131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EF05CE23-D00C-3C9C-FAEE-0E74FD9888E8}"/>
                </a:ext>
              </a:extLst>
            </p:cNvPr>
            <p:cNvSpPr/>
            <p:nvPr/>
          </p:nvSpPr>
          <p:spPr>
            <a:xfrm flipV="1">
              <a:off x="2369197" y="44623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9" name="Oval 298">
              <a:extLst>
                <a:ext uri="{FF2B5EF4-FFF2-40B4-BE49-F238E27FC236}">
                  <a16:creationId xmlns:a16="http://schemas.microsoft.com/office/drawing/2014/main" id="{A8A138DC-9202-2996-2550-DA3465F3E0A4}"/>
                </a:ext>
              </a:extLst>
            </p:cNvPr>
            <p:cNvSpPr/>
            <p:nvPr/>
          </p:nvSpPr>
          <p:spPr>
            <a:xfrm flipV="1">
              <a:off x="2267597" y="45734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0" name="Oval 299">
              <a:extLst>
                <a:ext uri="{FF2B5EF4-FFF2-40B4-BE49-F238E27FC236}">
                  <a16:creationId xmlns:a16="http://schemas.microsoft.com/office/drawing/2014/main" id="{38338DB2-F299-85B4-EDA1-572504065AC1}"/>
                </a:ext>
              </a:extLst>
            </p:cNvPr>
            <p:cNvSpPr/>
            <p:nvPr/>
          </p:nvSpPr>
          <p:spPr>
            <a:xfrm flipV="1">
              <a:off x="2251722" y="47163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1" name="Oval 300">
              <a:extLst>
                <a:ext uri="{FF2B5EF4-FFF2-40B4-BE49-F238E27FC236}">
                  <a16:creationId xmlns:a16="http://schemas.microsoft.com/office/drawing/2014/main" id="{A7FD2860-B265-D0A0-EAE4-47EEF5659835}"/>
                </a:ext>
              </a:extLst>
            </p:cNvPr>
            <p:cNvSpPr/>
            <p:nvPr/>
          </p:nvSpPr>
          <p:spPr>
            <a:xfrm flipV="1">
              <a:off x="2226322" y="47131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5CF88134-4AC8-F978-7C2C-7F1FA496A2E7}"/>
                </a:ext>
              </a:extLst>
            </p:cNvPr>
            <p:cNvSpPr/>
            <p:nvPr/>
          </p:nvSpPr>
          <p:spPr>
            <a:xfrm flipV="1">
              <a:off x="2127897" y="45607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3" name="Oval 302">
              <a:extLst>
                <a:ext uri="{FF2B5EF4-FFF2-40B4-BE49-F238E27FC236}">
                  <a16:creationId xmlns:a16="http://schemas.microsoft.com/office/drawing/2014/main" id="{51FB2B79-626E-2E85-F533-CCED122929A9}"/>
                </a:ext>
              </a:extLst>
            </p:cNvPr>
            <p:cNvSpPr/>
            <p:nvPr/>
          </p:nvSpPr>
          <p:spPr>
            <a:xfrm flipV="1">
              <a:off x="2010422" y="44369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5DC573E1-E1CF-1A51-F60C-561C716A906C}"/>
                </a:ext>
              </a:extLst>
            </p:cNvPr>
            <p:cNvSpPr/>
            <p:nvPr/>
          </p:nvSpPr>
          <p:spPr>
            <a:xfrm flipV="1">
              <a:off x="2007247" y="44654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5" name="Oval 304">
              <a:extLst>
                <a:ext uri="{FF2B5EF4-FFF2-40B4-BE49-F238E27FC236}">
                  <a16:creationId xmlns:a16="http://schemas.microsoft.com/office/drawing/2014/main" id="{8AA6E865-85E3-74E5-13A7-586945CB495B}"/>
                </a:ext>
              </a:extLst>
            </p:cNvPr>
            <p:cNvSpPr/>
            <p:nvPr/>
          </p:nvSpPr>
          <p:spPr>
            <a:xfrm flipV="1">
              <a:off x="1886597" y="44781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844ED3A8-45A2-8078-9211-7F3B49A39970}"/>
                </a:ext>
              </a:extLst>
            </p:cNvPr>
            <p:cNvSpPr/>
            <p:nvPr/>
          </p:nvSpPr>
          <p:spPr>
            <a:xfrm flipV="1">
              <a:off x="1883422" y="42876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8F702E2A-506B-18C9-E0DC-F69334297580}"/>
                </a:ext>
              </a:extLst>
            </p:cNvPr>
            <p:cNvSpPr/>
            <p:nvPr/>
          </p:nvSpPr>
          <p:spPr>
            <a:xfrm flipV="1">
              <a:off x="1746897" y="43765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6F65A7A2-D00B-5AB7-EC16-506F77BDB4B6}"/>
                </a:ext>
              </a:extLst>
            </p:cNvPr>
            <p:cNvSpPr/>
            <p:nvPr/>
          </p:nvSpPr>
          <p:spPr>
            <a:xfrm flipV="1">
              <a:off x="1946922" y="45448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9" name="Oval 308">
              <a:extLst>
                <a:ext uri="{FF2B5EF4-FFF2-40B4-BE49-F238E27FC236}">
                  <a16:creationId xmlns:a16="http://schemas.microsoft.com/office/drawing/2014/main" id="{4295615C-9CAD-C7A6-CFC8-500AA75297B3}"/>
                </a:ext>
              </a:extLst>
            </p:cNvPr>
            <p:cNvSpPr/>
            <p:nvPr/>
          </p:nvSpPr>
          <p:spPr>
            <a:xfrm flipV="1">
              <a:off x="1972322" y="45766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9ADD5992-4BA9-A364-852F-1435AB1FDD8F}"/>
                </a:ext>
              </a:extLst>
            </p:cNvPr>
            <p:cNvSpPr/>
            <p:nvPr/>
          </p:nvSpPr>
          <p:spPr>
            <a:xfrm flipV="1">
              <a:off x="2016772" y="45797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D5B777A6-14D9-6983-2B2D-FE8FE907463C}"/>
                </a:ext>
              </a:extLst>
            </p:cNvPr>
            <p:cNvSpPr/>
            <p:nvPr/>
          </p:nvSpPr>
          <p:spPr>
            <a:xfrm flipV="1">
              <a:off x="2029472" y="45353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2" name="Oval 311">
              <a:extLst>
                <a:ext uri="{FF2B5EF4-FFF2-40B4-BE49-F238E27FC236}">
                  <a16:creationId xmlns:a16="http://schemas.microsoft.com/office/drawing/2014/main" id="{4E0C31F4-1658-1A93-D26E-2633B660871A}"/>
                </a:ext>
              </a:extLst>
            </p:cNvPr>
            <p:cNvSpPr/>
            <p:nvPr/>
          </p:nvSpPr>
          <p:spPr>
            <a:xfrm flipV="1">
              <a:off x="1988197" y="46940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3" name="Oval 312">
              <a:extLst>
                <a:ext uri="{FF2B5EF4-FFF2-40B4-BE49-F238E27FC236}">
                  <a16:creationId xmlns:a16="http://schemas.microsoft.com/office/drawing/2014/main" id="{AF3B357C-1BE6-2754-9409-D83632D0EE4D}"/>
                </a:ext>
              </a:extLst>
            </p:cNvPr>
            <p:cNvSpPr/>
            <p:nvPr/>
          </p:nvSpPr>
          <p:spPr>
            <a:xfrm flipV="1">
              <a:off x="1896122" y="472900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4" name="Oval 313">
              <a:extLst>
                <a:ext uri="{FF2B5EF4-FFF2-40B4-BE49-F238E27FC236}">
                  <a16:creationId xmlns:a16="http://schemas.microsoft.com/office/drawing/2014/main" id="{CFDFC1FB-6ECB-E277-3E79-88E8C402F4CD}"/>
                </a:ext>
              </a:extLst>
            </p:cNvPr>
            <p:cNvSpPr/>
            <p:nvPr/>
          </p:nvSpPr>
          <p:spPr>
            <a:xfrm flipV="1">
              <a:off x="1864372" y="47258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5" name="Oval 314">
              <a:extLst>
                <a:ext uri="{FF2B5EF4-FFF2-40B4-BE49-F238E27FC236}">
                  <a16:creationId xmlns:a16="http://schemas.microsoft.com/office/drawing/2014/main" id="{69502509-75C6-3511-FA1B-2AE4BE427124}"/>
                </a:ext>
              </a:extLst>
            </p:cNvPr>
            <p:cNvSpPr/>
            <p:nvPr/>
          </p:nvSpPr>
          <p:spPr>
            <a:xfrm flipV="1">
              <a:off x="1689747" y="46877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6" name="Oval 315">
              <a:extLst>
                <a:ext uri="{FF2B5EF4-FFF2-40B4-BE49-F238E27FC236}">
                  <a16:creationId xmlns:a16="http://schemas.microsoft.com/office/drawing/2014/main" id="{BD4AB86C-28E8-760C-F431-8D95339B44AA}"/>
                </a:ext>
              </a:extLst>
            </p:cNvPr>
            <p:cNvSpPr/>
            <p:nvPr/>
          </p:nvSpPr>
          <p:spPr>
            <a:xfrm flipV="1">
              <a:off x="1696097" y="47988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6EA4FBF1-1EE8-02CC-684F-0347B93C5016}"/>
                </a:ext>
              </a:extLst>
            </p:cNvPr>
            <p:cNvSpPr/>
            <p:nvPr/>
          </p:nvSpPr>
          <p:spPr>
            <a:xfrm flipV="1">
              <a:off x="1715147" y="486553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8" name="Oval 317">
              <a:extLst>
                <a:ext uri="{FF2B5EF4-FFF2-40B4-BE49-F238E27FC236}">
                  <a16:creationId xmlns:a16="http://schemas.microsoft.com/office/drawing/2014/main" id="{04665548-7150-DD89-4FFC-B08A6C93B624}"/>
                </a:ext>
              </a:extLst>
            </p:cNvPr>
            <p:cNvSpPr/>
            <p:nvPr/>
          </p:nvSpPr>
          <p:spPr>
            <a:xfrm flipV="1">
              <a:off x="1962797" y="4986184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3879B117-7C4C-2C6A-7E00-7FD3B92172C4}"/>
                </a:ext>
              </a:extLst>
            </p:cNvPr>
            <p:cNvSpPr/>
            <p:nvPr/>
          </p:nvSpPr>
          <p:spPr>
            <a:xfrm flipV="1">
              <a:off x="2042172" y="49766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0" name="Oval 319">
              <a:extLst>
                <a:ext uri="{FF2B5EF4-FFF2-40B4-BE49-F238E27FC236}">
                  <a16:creationId xmlns:a16="http://schemas.microsoft.com/office/drawing/2014/main" id="{74D239BD-FC19-6D5C-3569-613AC4079A51}"/>
                </a:ext>
              </a:extLst>
            </p:cNvPr>
            <p:cNvSpPr/>
            <p:nvPr/>
          </p:nvSpPr>
          <p:spPr>
            <a:xfrm flipV="1">
              <a:off x="2226322" y="51544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1" name="Oval 320">
              <a:extLst>
                <a:ext uri="{FF2B5EF4-FFF2-40B4-BE49-F238E27FC236}">
                  <a16:creationId xmlns:a16="http://schemas.microsoft.com/office/drawing/2014/main" id="{D6F9880D-FFE0-36F2-CE13-17F20D6EBD67}"/>
                </a:ext>
              </a:extLst>
            </p:cNvPr>
            <p:cNvSpPr/>
            <p:nvPr/>
          </p:nvSpPr>
          <p:spPr>
            <a:xfrm flipV="1">
              <a:off x="1813572" y="5129059"/>
              <a:ext cx="69585" cy="69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id="{E2EF07B8-BE32-3F4E-967E-86BF6F73BF87}"/>
                </a:ext>
              </a:extLst>
            </p:cNvPr>
            <p:cNvSpPr/>
            <p:nvPr/>
          </p:nvSpPr>
          <p:spPr>
            <a:xfrm flipV="1">
              <a:off x="3952465" y="21374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6DA376A8-D5EA-E592-AB76-33025F001D60}"/>
                </a:ext>
              </a:extLst>
            </p:cNvPr>
            <p:cNvSpPr/>
            <p:nvPr/>
          </p:nvSpPr>
          <p:spPr>
            <a:xfrm flipV="1">
              <a:off x="4152490" y="2039060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4" name="Oval 323">
              <a:extLst>
                <a:ext uri="{FF2B5EF4-FFF2-40B4-BE49-F238E27FC236}">
                  <a16:creationId xmlns:a16="http://schemas.microsoft.com/office/drawing/2014/main" id="{C420C3E4-C3C8-BF51-A9E6-AE15A60D537A}"/>
                </a:ext>
              </a:extLst>
            </p:cNvPr>
            <p:cNvSpPr/>
            <p:nvPr/>
          </p:nvSpPr>
          <p:spPr>
            <a:xfrm flipV="1">
              <a:off x="4269965" y="22073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5" name="Oval 324">
              <a:extLst>
                <a:ext uri="{FF2B5EF4-FFF2-40B4-BE49-F238E27FC236}">
                  <a16:creationId xmlns:a16="http://schemas.microsoft.com/office/drawing/2014/main" id="{E9E6304A-0CA3-FB43-ED6E-247FD3196F92}"/>
                </a:ext>
              </a:extLst>
            </p:cNvPr>
            <p:cNvSpPr/>
            <p:nvPr/>
          </p:nvSpPr>
          <p:spPr>
            <a:xfrm flipV="1">
              <a:off x="3536540" y="35281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6" name="Oval 325">
              <a:extLst>
                <a:ext uri="{FF2B5EF4-FFF2-40B4-BE49-F238E27FC236}">
                  <a16:creationId xmlns:a16="http://schemas.microsoft.com/office/drawing/2014/main" id="{0E8A3950-F70E-6888-BAB1-E810F277275B}"/>
                </a:ext>
              </a:extLst>
            </p:cNvPr>
            <p:cNvSpPr/>
            <p:nvPr/>
          </p:nvSpPr>
          <p:spPr>
            <a:xfrm flipV="1">
              <a:off x="4000090" y="340113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27" name="Oval 326">
              <a:extLst>
                <a:ext uri="{FF2B5EF4-FFF2-40B4-BE49-F238E27FC236}">
                  <a16:creationId xmlns:a16="http://schemas.microsoft.com/office/drawing/2014/main" id="{1430083F-9A92-3136-6536-EA57BF2C8D2C}"/>
                </a:ext>
              </a:extLst>
            </p:cNvPr>
            <p:cNvSpPr/>
            <p:nvPr/>
          </p:nvSpPr>
          <p:spPr>
            <a:xfrm flipV="1">
              <a:off x="2164940" y="3953585"/>
              <a:ext cx="69585" cy="6958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CE63BDE-E6C0-6A14-BAC9-71A2B13A63DC}"/>
              </a:ext>
            </a:extLst>
          </p:cNvPr>
          <p:cNvSpPr txBox="1"/>
          <p:nvPr/>
        </p:nvSpPr>
        <p:spPr>
          <a:xfrm>
            <a:off x="4574035" y="5735643"/>
            <a:ext cx="293264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Clinical Severity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19098A1-6CB8-D939-52C5-6DF7910B64A7}"/>
              </a:ext>
            </a:extLst>
          </p:cNvPr>
          <p:cNvGrpSpPr/>
          <p:nvPr/>
        </p:nvGrpSpPr>
        <p:grpSpPr>
          <a:xfrm>
            <a:off x="4383662" y="1979621"/>
            <a:ext cx="3306847" cy="3661043"/>
            <a:chOff x="4476750" y="2206359"/>
            <a:chExt cx="3306847" cy="3661043"/>
          </a:xfrm>
        </p:grpSpPr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51E20ED2-5168-F4D8-4A5B-78A4D0F2B80E}"/>
                </a:ext>
              </a:extLst>
            </p:cNvPr>
            <p:cNvCxnSpPr>
              <a:cxnSpLocks/>
            </p:cNvCxnSpPr>
            <p:nvPr/>
          </p:nvCxnSpPr>
          <p:spPr>
            <a:xfrm>
              <a:off x="4476750" y="5867402"/>
              <a:ext cx="330684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Connector 329">
              <a:extLst>
                <a:ext uri="{FF2B5EF4-FFF2-40B4-BE49-F238E27FC236}">
                  <a16:creationId xmlns:a16="http://schemas.microsoft.com/office/drawing/2014/main" id="{A932ADF5-8524-9344-48C9-2D81D8BEC7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86944" y="2206359"/>
              <a:ext cx="0" cy="366104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A338F8F-D7D4-B7F1-A3E3-700606E366D7}"/>
              </a:ext>
            </a:extLst>
          </p:cNvPr>
          <p:cNvSpPr txBox="1"/>
          <p:nvPr/>
        </p:nvSpPr>
        <p:spPr>
          <a:xfrm rot="16200000">
            <a:off x="2861971" y="3659883"/>
            <a:ext cx="223903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Biochemical Severity</a:t>
            </a:r>
          </a:p>
        </p:txBody>
      </p: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14C2D8CA-E327-9385-8218-ED83CC70F338}"/>
              </a:ext>
            </a:extLst>
          </p:cNvPr>
          <p:cNvCxnSpPr/>
          <p:nvPr/>
        </p:nvCxnSpPr>
        <p:spPr>
          <a:xfrm flipV="1">
            <a:off x="4555521" y="3155369"/>
            <a:ext cx="2951163" cy="135504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5" name="Rectangle 544">
            <a:extLst>
              <a:ext uri="{FF2B5EF4-FFF2-40B4-BE49-F238E27FC236}">
                <a16:creationId xmlns:a16="http://schemas.microsoft.com/office/drawing/2014/main" id="{9728DEA3-6C91-21AC-471B-E356EF39F92F}"/>
              </a:ext>
            </a:extLst>
          </p:cNvPr>
          <p:cNvSpPr/>
          <p:nvPr/>
        </p:nvSpPr>
        <p:spPr>
          <a:xfrm>
            <a:off x="5155054" y="5715376"/>
            <a:ext cx="1775090" cy="33544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6" name="Rectangle 545">
            <a:extLst>
              <a:ext uri="{FF2B5EF4-FFF2-40B4-BE49-F238E27FC236}">
                <a16:creationId xmlns:a16="http://schemas.microsoft.com/office/drawing/2014/main" id="{47BA5ABD-89E3-AE90-2F88-FC3510CA5878}"/>
              </a:ext>
            </a:extLst>
          </p:cNvPr>
          <p:cNvSpPr/>
          <p:nvPr/>
        </p:nvSpPr>
        <p:spPr>
          <a:xfrm rot="16200000">
            <a:off x="2883085" y="3630545"/>
            <a:ext cx="2223421" cy="33544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16" name="Isosceles Triangle 515">
            <a:extLst>
              <a:ext uri="{FF2B5EF4-FFF2-40B4-BE49-F238E27FC236}">
                <a16:creationId xmlns:a16="http://schemas.microsoft.com/office/drawing/2014/main" id="{7FC3751E-31CA-66F4-EE6B-BB83AE3525C7}"/>
              </a:ext>
            </a:extLst>
          </p:cNvPr>
          <p:cNvSpPr/>
          <p:nvPr/>
        </p:nvSpPr>
        <p:spPr>
          <a:xfrm flipV="1">
            <a:off x="5169414" y="6101039"/>
            <a:ext cx="1753072" cy="183339"/>
          </a:xfrm>
          <a:prstGeom prst="triangle">
            <a:avLst>
              <a:gd name="adj" fmla="val 100000"/>
            </a:avLst>
          </a:prstGeom>
          <a:gradFill>
            <a:gsLst>
              <a:gs pos="100000">
                <a:srgbClr val="FFC000"/>
              </a:gs>
              <a:gs pos="34000">
                <a:schemeClr val="accent3">
                  <a:lumMod val="60000"/>
                  <a:lumOff val="4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17" name="Isosceles Triangle 516">
            <a:extLst>
              <a:ext uri="{FF2B5EF4-FFF2-40B4-BE49-F238E27FC236}">
                <a16:creationId xmlns:a16="http://schemas.microsoft.com/office/drawing/2014/main" id="{6D869A62-4F9D-8FD8-BB1D-60F10E3BA9E1}"/>
              </a:ext>
            </a:extLst>
          </p:cNvPr>
          <p:cNvSpPr/>
          <p:nvPr/>
        </p:nvSpPr>
        <p:spPr>
          <a:xfrm rot="16200000">
            <a:off x="2776964" y="3753333"/>
            <a:ext cx="1753072" cy="183339"/>
          </a:xfrm>
          <a:prstGeom prst="triangle">
            <a:avLst>
              <a:gd name="adj" fmla="val 100000"/>
            </a:avLst>
          </a:prstGeom>
          <a:gradFill>
            <a:gsLst>
              <a:gs pos="100000">
                <a:srgbClr val="FFC000"/>
              </a:gs>
              <a:gs pos="34000">
                <a:schemeClr val="accent3">
                  <a:lumMod val="60000"/>
                  <a:lumOff val="4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18" name="TextBox 517">
            <a:extLst>
              <a:ext uri="{FF2B5EF4-FFF2-40B4-BE49-F238E27FC236}">
                <a16:creationId xmlns:a16="http://schemas.microsoft.com/office/drawing/2014/main" id="{289A9A65-CEC5-0E30-DC41-F67DE00C10E9}"/>
              </a:ext>
            </a:extLst>
          </p:cNvPr>
          <p:cNvSpPr txBox="1"/>
          <p:nvPr/>
        </p:nvSpPr>
        <p:spPr>
          <a:xfrm rot="16200000">
            <a:off x="3130475" y="4438109"/>
            <a:ext cx="544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C4C5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Low</a:t>
            </a:r>
          </a:p>
        </p:txBody>
      </p:sp>
      <p:sp>
        <p:nvSpPr>
          <p:cNvPr id="519" name="TextBox 518">
            <a:extLst>
              <a:ext uri="{FF2B5EF4-FFF2-40B4-BE49-F238E27FC236}">
                <a16:creationId xmlns:a16="http://schemas.microsoft.com/office/drawing/2014/main" id="{E4EDAE28-8092-A329-222E-1459B8608522}"/>
              </a:ext>
            </a:extLst>
          </p:cNvPr>
          <p:cNvSpPr txBox="1"/>
          <p:nvPr/>
        </p:nvSpPr>
        <p:spPr>
          <a:xfrm rot="16200000">
            <a:off x="3130475" y="2975285"/>
            <a:ext cx="544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C4C5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High</a:t>
            </a:r>
          </a:p>
        </p:txBody>
      </p:sp>
      <p:sp>
        <p:nvSpPr>
          <p:cNvPr id="520" name="TextBox 519">
            <a:extLst>
              <a:ext uri="{FF2B5EF4-FFF2-40B4-BE49-F238E27FC236}">
                <a16:creationId xmlns:a16="http://schemas.microsoft.com/office/drawing/2014/main" id="{6DED2475-70CA-0F58-6EBB-44203DE37E63}"/>
              </a:ext>
            </a:extLst>
          </p:cNvPr>
          <p:cNvSpPr txBox="1"/>
          <p:nvPr/>
        </p:nvSpPr>
        <p:spPr>
          <a:xfrm>
            <a:off x="4708362" y="5997144"/>
            <a:ext cx="544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C4C5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Low</a:t>
            </a:r>
          </a:p>
        </p:txBody>
      </p:sp>
      <p:sp>
        <p:nvSpPr>
          <p:cNvPr id="521" name="TextBox 520">
            <a:extLst>
              <a:ext uri="{FF2B5EF4-FFF2-40B4-BE49-F238E27FC236}">
                <a16:creationId xmlns:a16="http://schemas.microsoft.com/office/drawing/2014/main" id="{CF2CF951-E5B1-6FEC-5A9A-46DF31582476}"/>
              </a:ext>
            </a:extLst>
          </p:cNvPr>
          <p:cNvSpPr txBox="1"/>
          <p:nvPr/>
        </p:nvSpPr>
        <p:spPr>
          <a:xfrm>
            <a:off x="6858771" y="6057859"/>
            <a:ext cx="544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C4C5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High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91DF59A-8941-0C93-8C10-5971043A345F}"/>
              </a:ext>
            </a:extLst>
          </p:cNvPr>
          <p:cNvGrpSpPr/>
          <p:nvPr/>
        </p:nvGrpSpPr>
        <p:grpSpPr>
          <a:xfrm>
            <a:off x="231830" y="2303235"/>
            <a:ext cx="2803871" cy="3141419"/>
            <a:chOff x="204105" y="1426668"/>
            <a:chExt cx="2803871" cy="3141419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15EFA17F-EB69-45E1-7D6D-5BBA5142580B}"/>
                </a:ext>
              </a:extLst>
            </p:cNvPr>
            <p:cNvGrpSpPr/>
            <p:nvPr/>
          </p:nvGrpSpPr>
          <p:grpSpPr>
            <a:xfrm>
              <a:off x="204105" y="1426668"/>
              <a:ext cx="2803871" cy="3141419"/>
              <a:chOff x="447472" y="1735317"/>
              <a:chExt cx="10850280" cy="3227845"/>
            </a:xfrm>
            <a:effectLst>
              <a:outerShdw blurRad="419100" algn="ctr" rotWithShape="0">
                <a:schemeClr val="accent1">
                  <a:alpha val="40000"/>
                </a:schemeClr>
              </a:outerShdw>
            </a:effectLst>
          </p:grpSpPr>
          <p:sp>
            <p:nvSpPr>
              <p:cNvPr id="25" name="Snip Diagonal Corner Rectangle 5">
                <a:extLst>
                  <a:ext uri="{FF2B5EF4-FFF2-40B4-BE49-F238E27FC236}">
                    <a16:creationId xmlns:a16="http://schemas.microsoft.com/office/drawing/2014/main" id="{4358D26B-85E5-8F3D-CD40-4E2144E1EB8C}"/>
                  </a:ext>
                </a:extLst>
              </p:cNvPr>
              <p:cNvSpPr/>
              <p:nvPr/>
            </p:nvSpPr>
            <p:spPr>
              <a:xfrm>
                <a:off x="447472" y="1735317"/>
                <a:ext cx="10850280" cy="3227845"/>
              </a:xfrm>
              <a:prstGeom prst="snip2DiagRect">
                <a:avLst>
                  <a:gd name="adj1" fmla="val 7703"/>
                  <a:gd name="adj2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B32DCB4-CF92-4145-9E72-79E0BF39B900}"/>
                  </a:ext>
                </a:extLst>
              </p:cNvPr>
              <p:cNvSpPr/>
              <p:nvPr/>
            </p:nvSpPr>
            <p:spPr>
              <a:xfrm>
                <a:off x="447472" y="1735318"/>
                <a:ext cx="10850280" cy="453399"/>
              </a:xfrm>
              <a:prstGeom prst="rect">
                <a:avLst/>
              </a:prstGeom>
              <a:gradFill>
                <a:gsLst>
                  <a:gs pos="2000">
                    <a:schemeClr val="accent4">
                      <a:lumMod val="60000"/>
                      <a:lumOff val="40000"/>
                    </a:schemeClr>
                  </a:gs>
                  <a:gs pos="100000">
                    <a:schemeClr val="accent6">
                      <a:lumMod val="50000"/>
                    </a:schemeClr>
                  </a:gs>
                  <a:gs pos="29000">
                    <a:schemeClr val="accent6"/>
                  </a:gs>
                </a:gsLst>
                <a:lin ang="2700000" scaled="0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B2D085B-0BCD-B45F-0ECD-3CC2DEF063E6}"/>
                </a:ext>
              </a:extLst>
            </p:cNvPr>
            <p:cNvSpPr txBox="1"/>
            <p:nvPr/>
          </p:nvSpPr>
          <p:spPr>
            <a:xfrm>
              <a:off x="245119" y="1485831"/>
              <a:ext cx="2686739" cy="30213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Biochemical severity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233363" marR="0" lvl="0" indent="-233363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880A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Presence of hypercortisolism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24-h UFC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DST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LNSC</a:t>
              </a:r>
            </a:p>
            <a:p>
              <a:pPr marL="233363" marR="0" lvl="0" indent="-233363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880A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ACTH-independence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Baseline ACTH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Sex-adjusted   DHEA-S levels</a:t>
              </a:r>
            </a:p>
          </p:txBody>
        </p:sp>
      </p:grpSp>
      <p:grpSp>
        <p:nvGrpSpPr>
          <p:cNvPr id="513" name="Group 512">
            <a:extLst>
              <a:ext uri="{FF2B5EF4-FFF2-40B4-BE49-F238E27FC236}">
                <a16:creationId xmlns:a16="http://schemas.microsoft.com/office/drawing/2014/main" id="{491108D1-3F36-CBD5-9AFF-2A59D3ADB0C4}"/>
              </a:ext>
            </a:extLst>
          </p:cNvPr>
          <p:cNvGrpSpPr/>
          <p:nvPr/>
        </p:nvGrpSpPr>
        <p:grpSpPr>
          <a:xfrm>
            <a:off x="9109114" y="1289785"/>
            <a:ext cx="2803871" cy="4922029"/>
            <a:chOff x="204105" y="1426668"/>
            <a:chExt cx="2803871" cy="4922029"/>
          </a:xfrm>
        </p:grpSpPr>
        <p:grpSp>
          <p:nvGrpSpPr>
            <p:cNvPr id="514" name="Group 513">
              <a:extLst>
                <a:ext uri="{FF2B5EF4-FFF2-40B4-BE49-F238E27FC236}">
                  <a16:creationId xmlns:a16="http://schemas.microsoft.com/office/drawing/2014/main" id="{6DD63E16-6469-1ACA-464F-BBC8449865F7}"/>
                </a:ext>
              </a:extLst>
            </p:cNvPr>
            <p:cNvGrpSpPr/>
            <p:nvPr/>
          </p:nvGrpSpPr>
          <p:grpSpPr>
            <a:xfrm>
              <a:off x="204105" y="1426668"/>
              <a:ext cx="2803871" cy="4922029"/>
              <a:chOff x="447472" y="1735317"/>
              <a:chExt cx="10850280" cy="5057443"/>
            </a:xfrm>
            <a:effectLst>
              <a:outerShdw blurRad="419100" algn="ctr" rotWithShape="0">
                <a:schemeClr val="accent1">
                  <a:alpha val="40000"/>
                </a:schemeClr>
              </a:outerShdw>
            </a:effectLst>
          </p:grpSpPr>
          <p:sp>
            <p:nvSpPr>
              <p:cNvPr id="523" name="Snip Diagonal Corner Rectangle 5">
                <a:extLst>
                  <a:ext uri="{FF2B5EF4-FFF2-40B4-BE49-F238E27FC236}">
                    <a16:creationId xmlns:a16="http://schemas.microsoft.com/office/drawing/2014/main" id="{F44F617D-3C89-F099-1F65-880B77D14C97}"/>
                  </a:ext>
                </a:extLst>
              </p:cNvPr>
              <p:cNvSpPr/>
              <p:nvPr/>
            </p:nvSpPr>
            <p:spPr>
              <a:xfrm>
                <a:off x="447472" y="1735317"/>
                <a:ext cx="10850280" cy="5057443"/>
              </a:xfrm>
              <a:prstGeom prst="snip2DiagRect">
                <a:avLst>
                  <a:gd name="adj1" fmla="val 7703"/>
                  <a:gd name="adj2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524" name="Rectangle 523">
                <a:extLst>
                  <a:ext uri="{FF2B5EF4-FFF2-40B4-BE49-F238E27FC236}">
                    <a16:creationId xmlns:a16="http://schemas.microsoft.com/office/drawing/2014/main" id="{772C712E-6A17-6DE7-73C9-0B899914B377}"/>
                  </a:ext>
                </a:extLst>
              </p:cNvPr>
              <p:cNvSpPr/>
              <p:nvPr/>
            </p:nvSpPr>
            <p:spPr>
              <a:xfrm>
                <a:off x="447472" y="1735318"/>
                <a:ext cx="10850280" cy="453399"/>
              </a:xfrm>
              <a:prstGeom prst="rect">
                <a:avLst/>
              </a:prstGeom>
              <a:gradFill>
                <a:gsLst>
                  <a:gs pos="2000">
                    <a:schemeClr val="accent4">
                      <a:lumMod val="60000"/>
                      <a:lumOff val="40000"/>
                    </a:schemeClr>
                  </a:gs>
                  <a:gs pos="100000">
                    <a:schemeClr val="accent6">
                      <a:lumMod val="50000"/>
                    </a:schemeClr>
                  </a:gs>
                  <a:gs pos="29000">
                    <a:schemeClr val="accent6"/>
                  </a:gs>
                </a:gsLst>
                <a:lin ang="2700000" scaled="0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522" name="TextBox 521">
              <a:extLst>
                <a:ext uri="{FF2B5EF4-FFF2-40B4-BE49-F238E27FC236}">
                  <a16:creationId xmlns:a16="http://schemas.microsoft.com/office/drawing/2014/main" id="{4345D1C5-1899-E05F-8907-9CAE7AE4BF81}"/>
                </a:ext>
              </a:extLst>
            </p:cNvPr>
            <p:cNvSpPr txBox="1"/>
            <p:nvPr/>
          </p:nvSpPr>
          <p:spPr>
            <a:xfrm>
              <a:off x="245119" y="1485831"/>
              <a:ext cx="2686739" cy="48474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Clinical severity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233363" marR="0" lvl="0" indent="-233363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880A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Metabolic abnormalities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Hypertension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T2DM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Decreased bone density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VTE</a:t>
              </a:r>
            </a:p>
            <a:p>
              <a:pPr marL="233363" marR="0" lvl="0" indent="-233363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880A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Physical findings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Central obesity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Supraclavicular and/or dorsocervical fat pads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Rounding of face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Skin changes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Proximal muscle weakness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7131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59757-9429-0302-5226-D31D6D577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472" y="85041"/>
            <a:ext cx="11458016" cy="973481"/>
          </a:xfrm>
        </p:spPr>
        <p:txBody>
          <a:bodyPr/>
          <a:lstStyle/>
          <a:p>
            <a:r>
              <a:rPr lang="en-US" sz="2800" dirty="0"/>
              <a:t>Cortisol activity is influenced by cortisol levels and GR sensitivity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5E7E42-C7F3-5454-F71E-5DECF6829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7E364-F216-45CA-BEA7-E5358E0A659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A7191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A7191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2B9F77-B711-6F14-80CB-0918C32EA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sz="900" dirty="0"/>
              <a:t>CBG=corticosteroid-binding globulin; DBD=DNA-binding domain; H=hinge region; HSD=hydroxysteroid dehydrogenase; LBD=ligand-binding domain; NTD=N-terminal domain.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Timmermans S, et al. </a:t>
            </a:r>
            <a:r>
              <a:rPr kumimoji="0" lang="fr-FR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Front </a:t>
            </a:r>
            <a:r>
              <a:rPr kumimoji="0" lang="fr-FR" sz="9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Immunol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2019;10:1545. doi:10.3389/fimmu.2019.0154 2. </a:t>
            </a: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Vandevyver S, et al. </a:t>
            </a:r>
            <a:r>
              <a:rPr kumimoji="0" lang="da-DK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Endocr Rev</a:t>
            </a:r>
            <a:r>
              <a:rPr kumimoji="0" lang="da-DK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2014;35:671-693.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25176DF-E495-56F7-4BDF-3BC8136BD340}"/>
              </a:ext>
            </a:extLst>
          </p:cNvPr>
          <p:cNvGrpSpPr/>
          <p:nvPr/>
        </p:nvGrpSpPr>
        <p:grpSpPr>
          <a:xfrm>
            <a:off x="7016559" y="1758155"/>
            <a:ext cx="3203537" cy="4242221"/>
            <a:chOff x="447472" y="1735318"/>
            <a:chExt cx="10850280" cy="4475737"/>
          </a:xfrm>
          <a:effectLst>
            <a:outerShdw blurRad="419100" algn="ctr" rotWithShape="0">
              <a:schemeClr val="accent1">
                <a:alpha val="40000"/>
              </a:schemeClr>
            </a:outerShdw>
          </a:effectLst>
        </p:grpSpPr>
        <p:sp>
          <p:nvSpPr>
            <p:cNvPr id="22" name="Snip Diagonal Corner Rectangle 5">
              <a:extLst>
                <a:ext uri="{FF2B5EF4-FFF2-40B4-BE49-F238E27FC236}">
                  <a16:creationId xmlns:a16="http://schemas.microsoft.com/office/drawing/2014/main" id="{7EC20234-AB7A-0692-748E-7A6DEB324F3A}"/>
                </a:ext>
              </a:extLst>
            </p:cNvPr>
            <p:cNvSpPr/>
            <p:nvPr/>
          </p:nvSpPr>
          <p:spPr>
            <a:xfrm>
              <a:off x="447472" y="1735318"/>
              <a:ext cx="10850280" cy="4475737"/>
            </a:xfrm>
            <a:prstGeom prst="snip2DiagRect">
              <a:avLst>
                <a:gd name="adj1" fmla="val 7703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98134B5-CE0E-750B-408A-506A22792C4B}"/>
                </a:ext>
              </a:extLst>
            </p:cNvPr>
            <p:cNvSpPr/>
            <p:nvPr/>
          </p:nvSpPr>
          <p:spPr>
            <a:xfrm>
              <a:off x="447472" y="1735318"/>
              <a:ext cx="10850280" cy="453399"/>
            </a:xfrm>
            <a:prstGeom prst="rect">
              <a:avLst/>
            </a:prstGeom>
            <a:gradFill>
              <a:gsLst>
                <a:gs pos="2000">
                  <a:schemeClr val="accent4">
                    <a:lumMod val="60000"/>
                    <a:lumOff val="40000"/>
                  </a:schemeClr>
                </a:gs>
                <a:gs pos="100000">
                  <a:schemeClr val="accent6">
                    <a:lumMod val="50000"/>
                  </a:schemeClr>
                </a:gs>
                <a:gs pos="29000">
                  <a:schemeClr val="accent6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E3C0067E-F1E9-238E-4AA7-AF5B72CD1D8E}"/>
              </a:ext>
            </a:extLst>
          </p:cNvPr>
          <p:cNvSpPr txBox="1"/>
          <p:nvPr/>
        </p:nvSpPr>
        <p:spPr>
          <a:xfrm>
            <a:off x="7057573" y="1817317"/>
            <a:ext cx="309454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 sensitivity</a:t>
            </a:r>
            <a:r>
              <a:rPr lang="en-US" b="1" baseline="30000" dirty="0">
                <a:solidFill>
                  <a:srgbClr val="FFFFFF"/>
                </a:solidFill>
                <a:latin typeface="Arial"/>
              </a:rPr>
              <a:t>1,2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33363" marR="0" lvl="0" indent="-233363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A7191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880A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 mutations</a:t>
            </a:r>
          </a:p>
          <a:p>
            <a:pPr marL="233363" marR="0" lvl="0" indent="-233363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A7191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880A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 isoforms/variants</a:t>
            </a:r>
          </a:p>
          <a:p>
            <a:pPr marL="233363" marR="0" lvl="0" indent="-233363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A7191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880A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 post-translational modifications</a:t>
            </a:r>
          </a:p>
          <a:p>
            <a:pPr marL="233363" marR="0" lvl="0" indent="-233363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A7191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A7191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2A2657BA-91EF-EB05-0142-4B5383216421}"/>
              </a:ext>
            </a:extLst>
          </p:cNvPr>
          <p:cNvSpPr/>
          <p:nvPr/>
        </p:nvSpPr>
        <p:spPr>
          <a:xfrm>
            <a:off x="7717214" y="4206687"/>
            <a:ext cx="1775258" cy="1530395"/>
          </a:xfrm>
          <a:prstGeom prst="hexagon">
            <a:avLst/>
          </a:prstGeom>
          <a:solidFill>
            <a:schemeClr val="bg1"/>
          </a:solidFill>
          <a:ln>
            <a:noFill/>
          </a:ln>
          <a:effectLst>
            <a:outerShdw blurRad="419100" algn="ctr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B1ACE5C-9DCB-3799-6AD4-F860516EFC70}"/>
              </a:ext>
            </a:extLst>
          </p:cNvPr>
          <p:cNvGrpSpPr/>
          <p:nvPr/>
        </p:nvGrpSpPr>
        <p:grpSpPr>
          <a:xfrm>
            <a:off x="8169828" y="4573568"/>
            <a:ext cx="870029" cy="796631"/>
            <a:chOff x="5230351" y="3048935"/>
            <a:chExt cx="1314140" cy="1203276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FC99D726-E50C-D356-1523-0781FFF9B176}"/>
                </a:ext>
              </a:extLst>
            </p:cNvPr>
            <p:cNvGrpSpPr/>
            <p:nvPr/>
          </p:nvGrpSpPr>
          <p:grpSpPr>
            <a:xfrm>
              <a:off x="5284294" y="3048935"/>
              <a:ext cx="1260197" cy="1203276"/>
              <a:chOff x="795262" y="3078473"/>
              <a:chExt cx="908565" cy="867525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FCF8D6E5-C98E-2102-3672-FBB85F553BE7}"/>
                  </a:ext>
                </a:extLst>
              </p:cNvPr>
              <p:cNvSpPr/>
              <p:nvPr/>
            </p:nvSpPr>
            <p:spPr>
              <a:xfrm>
                <a:off x="973246" y="3582999"/>
                <a:ext cx="86164" cy="242000"/>
              </a:xfrm>
              <a:custGeom>
                <a:avLst/>
                <a:gdLst>
                  <a:gd name="connsiteX0" fmla="*/ 0 w 92242"/>
                  <a:gd name="connsiteY0" fmla="*/ 0 h 324852"/>
                  <a:gd name="connsiteX1" fmla="*/ 92242 w 92242"/>
                  <a:gd name="connsiteY1" fmla="*/ 324852 h 324852"/>
                  <a:gd name="connsiteX0" fmla="*/ 0 w 92242"/>
                  <a:gd name="connsiteY0" fmla="*/ 0 h 324852"/>
                  <a:gd name="connsiteX1" fmla="*/ 92242 w 92242"/>
                  <a:gd name="connsiteY1" fmla="*/ 324852 h 324852"/>
                  <a:gd name="connsiteX0" fmla="*/ 23421 w 115663"/>
                  <a:gd name="connsiteY0" fmla="*/ 0 h 324852"/>
                  <a:gd name="connsiteX1" fmla="*/ 115663 w 115663"/>
                  <a:gd name="connsiteY1" fmla="*/ 324852 h 324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5663" h="324852">
                    <a:moveTo>
                      <a:pt x="23421" y="0"/>
                    </a:moveTo>
                    <a:cubicBezTo>
                      <a:pt x="-13894" y="134917"/>
                      <a:pt x="-21616" y="269834"/>
                      <a:pt x="115663" y="324852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A80C9176-6359-5C4A-76B4-0481F94DE297}"/>
                  </a:ext>
                </a:extLst>
              </p:cNvPr>
              <p:cNvSpPr/>
              <p:nvPr/>
            </p:nvSpPr>
            <p:spPr>
              <a:xfrm rot="707490" flipH="1">
                <a:off x="1415857" y="3572358"/>
                <a:ext cx="116428" cy="261610"/>
              </a:xfrm>
              <a:custGeom>
                <a:avLst/>
                <a:gdLst>
                  <a:gd name="connsiteX0" fmla="*/ 0 w 92242"/>
                  <a:gd name="connsiteY0" fmla="*/ 0 h 324852"/>
                  <a:gd name="connsiteX1" fmla="*/ 92242 w 92242"/>
                  <a:gd name="connsiteY1" fmla="*/ 324852 h 324852"/>
                  <a:gd name="connsiteX0" fmla="*/ 0 w 92242"/>
                  <a:gd name="connsiteY0" fmla="*/ 0 h 324852"/>
                  <a:gd name="connsiteX1" fmla="*/ 92242 w 92242"/>
                  <a:gd name="connsiteY1" fmla="*/ 324852 h 324852"/>
                  <a:gd name="connsiteX0" fmla="*/ 23421 w 115663"/>
                  <a:gd name="connsiteY0" fmla="*/ 0 h 324852"/>
                  <a:gd name="connsiteX1" fmla="*/ 115663 w 115663"/>
                  <a:gd name="connsiteY1" fmla="*/ 324852 h 324852"/>
                  <a:gd name="connsiteX0" fmla="*/ 86490 w 86490"/>
                  <a:gd name="connsiteY0" fmla="*/ 0 h 345566"/>
                  <a:gd name="connsiteX1" fmla="*/ 63323 w 86490"/>
                  <a:gd name="connsiteY1" fmla="*/ 345566 h 345566"/>
                  <a:gd name="connsiteX0" fmla="*/ 135902 w 135902"/>
                  <a:gd name="connsiteY0" fmla="*/ 0 h 345566"/>
                  <a:gd name="connsiteX1" fmla="*/ 112735 w 135902"/>
                  <a:gd name="connsiteY1" fmla="*/ 345566 h 345566"/>
                  <a:gd name="connsiteX0" fmla="*/ 156289 w 156289"/>
                  <a:gd name="connsiteY0" fmla="*/ 0 h 345566"/>
                  <a:gd name="connsiteX1" fmla="*/ 133122 w 156289"/>
                  <a:gd name="connsiteY1" fmla="*/ 345566 h 345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56289" h="345566">
                    <a:moveTo>
                      <a:pt x="156289" y="0"/>
                    </a:moveTo>
                    <a:cubicBezTo>
                      <a:pt x="-37865" y="256245"/>
                      <a:pt x="-57423" y="331977"/>
                      <a:pt x="133122" y="34556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6B4C9D76-3426-E31D-B460-AF692088E0BF}"/>
                  </a:ext>
                </a:extLst>
              </p:cNvPr>
              <p:cNvSpPr/>
              <p:nvPr/>
            </p:nvSpPr>
            <p:spPr>
              <a:xfrm>
                <a:off x="1196201" y="3078473"/>
                <a:ext cx="507626" cy="504866"/>
              </a:xfrm>
              <a:prstGeom prst="ellipse">
                <a:avLst/>
              </a:prstGeom>
              <a:gradFill>
                <a:gsLst>
                  <a:gs pos="95575">
                    <a:schemeClr val="accent6"/>
                  </a:gs>
                  <a:gs pos="0">
                    <a:schemeClr val="accent6">
                      <a:lumMod val="40000"/>
                      <a:lumOff val="6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LBD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D6EB241-CCB1-2313-EB81-7ECC730D6DD1}"/>
                  </a:ext>
                </a:extLst>
              </p:cNvPr>
              <p:cNvSpPr txBox="1"/>
              <p:nvPr/>
            </p:nvSpPr>
            <p:spPr>
              <a:xfrm>
                <a:off x="795262" y="3329640"/>
                <a:ext cx="342812" cy="342812"/>
              </a:xfrm>
              <a:prstGeom prst="ellipse">
                <a:avLst/>
              </a:prstGeom>
              <a:gradFill>
                <a:gsLst>
                  <a:gs pos="0">
                    <a:schemeClr val="accent5">
                      <a:lumMod val="20000"/>
                      <a:lumOff val="80000"/>
                    </a:schemeClr>
                  </a:gs>
                  <a:gs pos="100000">
                    <a:schemeClr val="accent5">
                      <a:lumMod val="40000"/>
                      <a:lumOff val="6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1270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txBody>
              <a:bodyPr wrap="square" lIns="0" rIns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EABF70E7-5D4F-4560-A2DE-D2CA0C8AE52D}"/>
                  </a:ext>
                </a:extLst>
              </p:cNvPr>
              <p:cNvSpPr/>
              <p:nvPr/>
            </p:nvSpPr>
            <p:spPr>
              <a:xfrm>
                <a:off x="1037010" y="3693206"/>
                <a:ext cx="400901" cy="252792"/>
              </a:xfrm>
              <a:prstGeom prst="roundRect">
                <a:avLst/>
              </a:prstGeom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>
                      <a:lumMod val="40000"/>
                      <a:lumOff val="6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1905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DBD</a:t>
                </a:r>
              </a:p>
            </p:txBody>
          </p:sp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id="{22FB2B3D-5D72-A35C-A8B9-0EAC982D0B0F}"/>
                  </a:ext>
                </a:extLst>
              </p:cNvPr>
              <p:cNvSpPr/>
              <p:nvPr/>
            </p:nvSpPr>
            <p:spPr>
              <a:xfrm rot="19835550">
                <a:off x="1467516" y="3645066"/>
                <a:ext cx="72985" cy="97978"/>
              </a:xfrm>
              <a:prstGeom prst="roundRect">
                <a:avLst/>
              </a:prstGeom>
              <a:solidFill>
                <a:srgbClr val="2FB780"/>
              </a:solidFill>
              <a:ln w="19050">
                <a:solidFill>
                  <a:srgbClr val="1F775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H</a:t>
                </a: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4D81D7E-5162-C903-072C-60EAF2573113}"/>
                </a:ext>
              </a:extLst>
            </p:cNvPr>
            <p:cNvSpPr txBox="1"/>
            <p:nvPr/>
          </p:nvSpPr>
          <p:spPr>
            <a:xfrm>
              <a:off x="5230351" y="3487686"/>
              <a:ext cx="596116" cy="3254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NTD</a:t>
              </a:r>
            </a:p>
          </p:txBody>
        </p:sp>
      </p:grpSp>
      <p:grpSp>
        <p:nvGrpSpPr>
          <p:cNvPr id="11" name="!!Group 10">
            <a:extLst>
              <a:ext uri="{FF2B5EF4-FFF2-40B4-BE49-F238E27FC236}">
                <a16:creationId xmlns:a16="http://schemas.microsoft.com/office/drawing/2014/main" id="{50ED1C91-0828-9543-10CF-C5E1EA16DC42}"/>
              </a:ext>
            </a:extLst>
          </p:cNvPr>
          <p:cNvGrpSpPr/>
          <p:nvPr/>
        </p:nvGrpSpPr>
        <p:grpSpPr>
          <a:xfrm>
            <a:off x="1967090" y="1758155"/>
            <a:ext cx="3203537" cy="4268333"/>
            <a:chOff x="1967090" y="1758155"/>
            <a:chExt cx="3203537" cy="426833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0629DDE-9330-657E-C694-BB5946A565A7}"/>
                </a:ext>
              </a:extLst>
            </p:cNvPr>
            <p:cNvGrpSpPr/>
            <p:nvPr/>
          </p:nvGrpSpPr>
          <p:grpSpPr>
            <a:xfrm>
              <a:off x="1967090" y="1758155"/>
              <a:ext cx="3203537" cy="4242221"/>
              <a:chOff x="447472" y="1735318"/>
              <a:chExt cx="10850280" cy="4475737"/>
            </a:xfrm>
            <a:effectLst>
              <a:outerShdw blurRad="419100" algn="ctr" rotWithShape="0">
                <a:schemeClr val="accent1">
                  <a:alpha val="40000"/>
                </a:schemeClr>
              </a:outerShdw>
            </a:effectLst>
          </p:grpSpPr>
          <p:sp>
            <p:nvSpPr>
              <p:cNvPr id="6" name="Snip Diagonal Corner Rectangle 5">
                <a:extLst>
                  <a:ext uri="{FF2B5EF4-FFF2-40B4-BE49-F238E27FC236}">
                    <a16:creationId xmlns:a16="http://schemas.microsoft.com/office/drawing/2014/main" id="{5334B295-E21D-55DA-3C3C-36F8D94A6BAA}"/>
                  </a:ext>
                </a:extLst>
              </p:cNvPr>
              <p:cNvSpPr/>
              <p:nvPr/>
            </p:nvSpPr>
            <p:spPr>
              <a:xfrm>
                <a:off x="447472" y="1735318"/>
                <a:ext cx="10850280" cy="4475737"/>
              </a:xfrm>
              <a:prstGeom prst="snip2DiagRect">
                <a:avLst>
                  <a:gd name="adj1" fmla="val 7703"/>
                  <a:gd name="adj2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5A52459-BB97-183A-5C6E-147BE2426D15}"/>
                  </a:ext>
                </a:extLst>
              </p:cNvPr>
              <p:cNvSpPr/>
              <p:nvPr/>
            </p:nvSpPr>
            <p:spPr>
              <a:xfrm>
                <a:off x="447472" y="1735318"/>
                <a:ext cx="10850280" cy="453399"/>
              </a:xfrm>
              <a:prstGeom prst="rect">
                <a:avLst/>
              </a:prstGeom>
              <a:gradFill>
                <a:gsLst>
                  <a:gs pos="2000">
                    <a:schemeClr val="accent4">
                      <a:lumMod val="60000"/>
                      <a:lumOff val="40000"/>
                    </a:schemeClr>
                  </a:gs>
                  <a:gs pos="100000">
                    <a:schemeClr val="accent6">
                      <a:lumMod val="50000"/>
                    </a:schemeClr>
                  </a:gs>
                  <a:gs pos="29000">
                    <a:schemeClr val="accent6"/>
                  </a:gs>
                </a:gsLst>
                <a:lin ang="2700000" scaled="0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59E075F-0646-077F-1320-5BA37A77EF00}"/>
                </a:ext>
              </a:extLst>
            </p:cNvPr>
            <p:cNvSpPr txBox="1"/>
            <p:nvPr/>
          </p:nvSpPr>
          <p:spPr>
            <a:xfrm>
              <a:off x="2008104" y="1817317"/>
              <a:ext cx="3094540" cy="22313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Cortisol levels</a:t>
              </a:r>
              <a:r>
                <a:rPr kumimoji="0" lang="en-US" sz="1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1,2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  <a:p>
              <a:pPr marL="233363" marR="0" lvl="0" indent="-233363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1880A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Cortisol synthesis</a:t>
              </a:r>
            </a:p>
            <a:p>
              <a:pPr marL="233363" marR="0" lvl="0" indent="-233363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1880A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Serum cortisol levels</a:t>
              </a:r>
            </a:p>
            <a:p>
              <a:pPr marL="54864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3C4C58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CBG affinity and concentrations</a:t>
              </a:r>
            </a:p>
            <a:p>
              <a:pPr marL="233363" marR="0" lvl="0" indent="-233363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>
                  <a:srgbClr val="A71919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1880A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11β-HSD 1/2 regulation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A7191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722A3CB8-3190-CCED-E117-A78F6DFC17E1}"/>
                </a:ext>
              </a:extLst>
            </p:cNvPr>
            <p:cNvSpPr/>
            <p:nvPr/>
          </p:nvSpPr>
          <p:spPr>
            <a:xfrm>
              <a:off x="2667745" y="4206687"/>
              <a:ext cx="1775258" cy="1530395"/>
            </a:xfrm>
            <a:prstGeom prst="hexagon">
              <a:avLst/>
            </a:prstGeom>
            <a:solidFill>
              <a:schemeClr val="bg1"/>
            </a:solidFill>
            <a:ln>
              <a:noFill/>
            </a:ln>
            <a:effectLst>
              <a:outerShdw blurRad="419100" algn="ctr" rotWithShape="0">
                <a:schemeClr val="accent1">
                  <a:alpha val="4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AE699C5-87A5-2162-794E-237516D1AC51}"/>
                </a:ext>
              </a:extLst>
            </p:cNvPr>
            <p:cNvGrpSpPr/>
            <p:nvPr/>
          </p:nvGrpSpPr>
          <p:grpSpPr>
            <a:xfrm>
              <a:off x="3115812" y="4723034"/>
              <a:ext cx="906092" cy="497590"/>
              <a:chOff x="9526693" y="2615787"/>
              <a:chExt cx="906092" cy="497590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6FEBDD15-C5C5-C6D0-18A9-E88E8D03B6F8}"/>
                  </a:ext>
                </a:extLst>
              </p:cNvPr>
              <p:cNvSpPr/>
              <p:nvPr/>
            </p:nvSpPr>
            <p:spPr>
              <a:xfrm>
                <a:off x="9545167" y="2715969"/>
                <a:ext cx="164592" cy="164592"/>
              </a:xfrm>
              <a:prstGeom prst="ellipse">
                <a:avLst/>
              </a:prstGeom>
              <a:gradFill flip="none" rotWithShape="1">
                <a:gsLst>
                  <a:gs pos="95575">
                    <a:srgbClr val="FFC000"/>
                  </a:gs>
                  <a:gs pos="45000">
                    <a:srgbClr val="FFFF00"/>
                  </a:gs>
                  <a:gs pos="0">
                    <a:srgbClr val="FFFFBD"/>
                  </a:gs>
                </a:gsLst>
                <a:path path="circle">
                  <a:fillToRect l="50000" t="50000" r="50000" b="50000"/>
                </a:path>
                <a:tileRect/>
              </a:gra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9DF7C4BF-9EE9-84DD-353D-28B0B1101DE4}"/>
                  </a:ext>
                </a:extLst>
              </p:cNvPr>
              <p:cNvSpPr/>
              <p:nvPr/>
            </p:nvSpPr>
            <p:spPr>
              <a:xfrm>
                <a:off x="9887281" y="2948435"/>
                <a:ext cx="164592" cy="164592"/>
              </a:xfrm>
              <a:prstGeom prst="ellipse">
                <a:avLst/>
              </a:prstGeom>
              <a:gradFill flip="none" rotWithShape="1">
                <a:gsLst>
                  <a:gs pos="95575">
                    <a:srgbClr val="FFC000"/>
                  </a:gs>
                  <a:gs pos="45000">
                    <a:srgbClr val="FFFF00"/>
                  </a:gs>
                  <a:gs pos="0">
                    <a:srgbClr val="FFFFBD"/>
                  </a:gs>
                </a:gsLst>
                <a:path path="circle">
                  <a:fillToRect l="50000" t="50000" r="50000" b="50000"/>
                </a:path>
                <a:tileRect/>
              </a:gra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FFCCCB55-DCE6-5BB5-E220-57E49A4BB3F4}"/>
                  </a:ext>
                </a:extLst>
              </p:cNvPr>
              <p:cNvSpPr/>
              <p:nvPr/>
            </p:nvSpPr>
            <p:spPr>
              <a:xfrm>
                <a:off x="9526693" y="2948435"/>
                <a:ext cx="164592" cy="164592"/>
              </a:xfrm>
              <a:prstGeom prst="ellipse">
                <a:avLst/>
              </a:prstGeom>
              <a:gradFill flip="none" rotWithShape="1">
                <a:gsLst>
                  <a:gs pos="95575">
                    <a:srgbClr val="FFC000"/>
                  </a:gs>
                  <a:gs pos="45000">
                    <a:srgbClr val="FFFF00"/>
                  </a:gs>
                  <a:gs pos="0">
                    <a:srgbClr val="FFFFBD"/>
                  </a:gs>
                </a:gsLst>
                <a:path path="circle">
                  <a:fillToRect l="50000" t="50000" r="50000" b="50000"/>
                </a:path>
                <a:tileRect/>
              </a:gra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F6C151D8-C1F5-BA28-1BA2-3BD05C3EC2D3}"/>
                  </a:ext>
                </a:extLst>
              </p:cNvPr>
              <p:cNvSpPr/>
              <p:nvPr/>
            </p:nvSpPr>
            <p:spPr>
              <a:xfrm>
                <a:off x="10268193" y="2615787"/>
                <a:ext cx="164592" cy="164592"/>
              </a:xfrm>
              <a:prstGeom prst="ellipse">
                <a:avLst/>
              </a:prstGeom>
              <a:gradFill flip="none" rotWithShape="1">
                <a:gsLst>
                  <a:gs pos="95575">
                    <a:srgbClr val="FFC000"/>
                  </a:gs>
                  <a:gs pos="45000">
                    <a:srgbClr val="FFFF00"/>
                  </a:gs>
                  <a:gs pos="0">
                    <a:srgbClr val="FFFFBD"/>
                  </a:gs>
                </a:gsLst>
                <a:path path="circle">
                  <a:fillToRect l="50000" t="50000" r="50000" b="50000"/>
                </a:path>
                <a:tileRect/>
              </a:gra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1740751A-8744-7CD2-4596-B91937F9FD80}"/>
                  </a:ext>
                </a:extLst>
              </p:cNvPr>
              <p:cNvSpPr/>
              <p:nvPr/>
            </p:nvSpPr>
            <p:spPr>
              <a:xfrm>
                <a:off x="9804985" y="2637504"/>
                <a:ext cx="164592" cy="164592"/>
              </a:xfrm>
              <a:prstGeom prst="ellipse">
                <a:avLst/>
              </a:prstGeom>
              <a:gradFill flip="none" rotWithShape="1">
                <a:gsLst>
                  <a:gs pos="95575">
                    <a:srgbClr val="FFC000"/>
                  </a:gs>
                  <a:gs pos="45000">
                    <a:srgbClr val="FFFF00"/>
                  </a:gs>
                  <a:gs pos="0">
                    <a:srgbClr val="FFFFBD"/>
                  </a:gs>
                </a:gsLst>
                <a:path path="circle">
                  <a:fillToRect l="50000" t="50000" r="50000" b="50000"/>
                </a:path>
                <a:tileRect/>
              </a:gra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09C697A9-1196-D9A5-F4F6-0F84EECEADA0}"/>
                  </a:ext>
                </a:extLst>
              </p:cNvPr>
              <p:cNvSpPr/>
              <p:nvPr/>
            </p:nvSpPr>
            <p:spPr>
              <a:xfrm>
                <a:off x="10040807" y="2755288"/>
                <a:ext cx="164592" cy="164592"/>
              </a:xfrm>
              <a:prstGeom prst="ellipse">
                <a:avLst/>
              </a:prstGeom>
              <a:gradFill flip="none" rotWithShape="1">
                <a:gsLst>
                  <a:gs pos="95575">
                    <a:srgbClr val="FFC000"/>
                  </a:gs>
                  <a:gs pos="45000">
                    <a:srgbClr val="FFFF00"/>
                  </a:gs>
                  <a:gs pos="0">
                    <a:srgbClr val="FFFFBD"/>
                  </a:gs>
                </a:gsLst>
                <a:path path="circle">
                  <a:fillToRect l="50000" t="50000" r="50000" b="50000"/>
                </a:path>
                <a:tileRect/>
              </a:gra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D96F0220-C638-2031-045E-DD27F595D0D0}"/>
                  </a:ext>
                </a:extLst>
              </p:cNvPr>
              <p:cNvSpPr/>
              <p:nvPr/>
            </p:nvSpPr>
            <p:spPr>
              <a:xfrm>
                <a:off x="10193957" y="2948785"/>
                <a:ext cx="164592" cy="164592"/>
              </a:xfrm>
              <a:prstGeom prst="ellipse">
                <a:avLst/>
              </a:prstGeom>
              <a:gradFill flip="none" rotWithShape="1">
                <a:gsLst>
                  <a:gs pos="95575">
                    <a:srgbClr val="FFC000"/>
                  </a:gs>
                  <a:gs pos="45000">
                    <a:srgbClr val="FFFF00"/>
                  </a:gs>
                  <a:gs pos="0">
                    <a:srgbClr val="FFFFBD"/>
                  </a:gs>
                </a:gsLst>
                <a:path path="circle">
                  <a:fillToRect l="50000" t="50000" r="50000" b="50000"/>
                </a:path>
                <a:tileRect/>
              </a:gra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FEAF183-734A-295D-90DE-4409A94CA434}"/>
                </a:ext>
              </a:extLst>
            </p:cNvPr>
            <p:cNvSpPr txBox="1"/>
            <p:nvPr/>
          </p:nvSpPr>
          <p:spPr>
            <a:xfrm>
              <a:off x="3172755" y="5718711"/>
              <a:ext cx="7922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2"/>
                  </a:solidFill>
                </a:rPr>
                <a:t>Cortisol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7378BF5-A89C-5F9D-FCAA-C138221F1951}"/>
              </a:ext>
            </a:extLst>
          </p:cNvPr>
          <p:cNvSpPr txBox="1"/>
          <p:nvPr/>
        </p:nvSpPr>
        <p:spPr>
          <a:xfrm>
            <a:off x="8391342" y="5718711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GR</a:t>
            </a:r>
          </a:p>
        </p:txBody>
      </p:sp>
    </p:spTree>
    <p:extLst>
      <p:ext uri="{BB962C8B-B14F-4D97-AF65-F5344CB8AC3E}">
        <p14:creationId xmlns:p14="http://schemas.microsoft.com/office/powerpoint/2010/main" val="3405414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C7CBC-5640-29C2-871B-4992A9FC9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70D6C153-0E7F-6C84-6CF0-86BBD549B7A9}"/>
              </a:ext>
            </a:extLst>
          </p:cNvPr>
          <p:cNvGrpSpPr/>
          <p:nvPr/>
        </p:nvGrpSpPr>
        <p:grpSpPr>
          <a:xfrm>
            <a:off x="298764" y="1262365"/>
            <a:ext cx="11581691" cy="4953165"/>
            <a:chOff x="447472" y="1735317"/>
            <a:chExt cx="10850280" cy="5945964"/>
          </a:xfrm>
          <a:effectLst>
            <a:outerShdw blurRad="558800" algn="ctr" rotWithShape="0">
              <a:schemeClr val="accent1">
                <a:alpha val="40000"/>
              </a:schemeClr>
            </a:outerShdw>
          </a:effectLst>
        </p:grpSpPr>
        <p:sp>
          <p:nvSpPr>
            <p:cNvPr id="18" name="Snip Diagonal Corner Rectangle 4">
              <a:extLst>
                <a:ext uri="{FF2B5EF4-FFF2-40B4-BE49-F238E27FC236}">
                  <a16:creationId xmlns:a16="http://schemas.microsoft.com/office/drawing/2014/main" id="{8BD134FB-C102-0BBA-78BD-20F4F640B775}"/>
                </a:ext>
              </a:extLst>
            </p:cNvPr>
            <p:cNvSpPr/>
            <p:nvPr/>
          </p:nvSpPr>
          <p:spPr>
            <a:xfrm>
              <a:off x="447472" y="1735317"/>
              <a:ext cx="10850280" cy="5945964"/>
            </a:xfrm>
            <a:prstGeom prst="snip2DiagRect">
              <a:avLst>
                <a:gd name="adj1" fmla="val 6753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119186B-0E2A-9133-5083-D6B23A621BA1}"/>
                </a:ext>
              </a:extLst>
            </p:cNvPr>
            <p:cNvSpPr/>
            <p:nvPr/>
          </p:nvSpPr>
          <p:spPr>
            <a:xfrm>
              <a:off x="447472" y="1735318"/>
              <a:ext cx="10850280" cy="453399"/>
            </a:xfrm>
            <a:prstGeom prst="rect">
              <a:avLst/>
            </a:prstGeom>
            <a:gradFill>
              <a:gsLst>
                <a:gs pos="2000">
                  <a:schemeClr val="accent4">
                    <a:lumMod val="60000"/>
                    <a:lumOff val="40000"/>
                  </a:schemeClr>
                </a:gs>
                <a:gs pos="100000">
                  <a:schemeClr val="accent6">
                    <a:lumMod val="50000"/>
                  </a:schemeClr>
                </a:gs>
                <a:gs pos="29000">
                  <a:schemeClr val="accent6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A3A6BC1-284E-A14B-AD8B-DD48013ED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z="900" dirty="0"/>
              <a:t>GC=</a:t>
            </a:r>
            <a:r>
              <a:rPr lang="fr-FR" sz="900" dirty="0" err="1"/>
              <a:t>glucocorticoid</a:t>
            </a:r>
            <a:r>
              <a:rPr lang="fr-FR" sz="900" dirty="0"/>
              <a:t>.</a:t>
            </a:r>
          </a:p>
          <a:p>
            <a:r>
              <a:rPr lang="fr-FR" sz="900" dirty="0"/>
              <a:t>1. Timmermans S, et al. </a:t>
            </a:r>
            <a:r>
              <a:rPr lang="fr-FR" sz="900" i="1" dirty="0"/>
              <a:t>Front </a:t>
            </a:r>
            <a:r>
              <a:rPr lang="fr-FR" sz="900" i="1" dirty="0" err="1"/>
              <a:t>Immunol</a:t>
            </a:r>
            <a:r>
              <a:rPr lang="fr-FR" sz="900" dirty="0"/>
              <a:t>. 2019;10:1545. doi:10.3389/fimmu.2019.01545  2. </a:t>
            </a:r>
            <a:r>
              <a:rPr lang="da-DK" sz="900" dirty="0" err="1"/>
              <a:t>Vandevyver</a:t>
            </a:r>
            <a:r>
              <a:rPr lang="da-DK" sz="900" dirty="0"/>
              <a:t> S, et al. </a:t>
            </a:r>
            <a:r>
              <a:rPr lang="da-DK" sz="900" i="1" dirty="0" err="1"/>
              <a:t>Endocr</a:t>
            </a:r>
            <a:r>
              <a:rPr lang="da-DK" sz="900" i="1" dirty="0"/>
              <a:t> Rev</a:t>
            </a:r>
            <a:r>
              <a:rPr lang="da-DK" sz="900" dirty="0"/>
              <a:t>. 2014;35:671-693.</a:t>
            </a:r>
            <a:endParaRPr lang="en-GB" sz="9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67AC22-FFEB-81C5-1951-FAC36D9D4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Spectrum of clinical severity</a:t>
            </a:r>
            <a:endParaRPr lang="en-US" sz="3200" baseline="30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D8E72E-6285-9C9B-287E-6993EF501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6C7E364-F216-45CA-BEA7-E5358E0A659A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9CDEE6-6B76-88F3-1E8E-5823C21F23EB}"/>
              </a:ext>
            </a:extLst>
          </p:cNvPr>
          <p:cNvGraphicFramePr>
            <a:graphicFrameLocks noGrp="1"/>
          </p:cNvGraphicFramePr>
          <p:nvPr/>
        </p:nvGraphicFramePr>
        <p:xfrm>
          <a:off x="1994095" y="1889173"/>
          <a:ext cx="7403676" cy="3355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668">
                  <a:extLst>
                    <a:ext uri="{9D8B030D-6E8A-4147-A177-3AD203B41FA5}">
                      <a16:colId xmlns:a16="http://schemas.microsoft.com/office/drawing/2014/main" val="2692633615"/>
                    </a:ext>
                  </a:extLst>
                </a:gridCol>
                <a:gridCol w="1057668">
                  <a:extLst>
                    <a:ext uri="{9D8B030D-6E8A-4147-A177-3AD203B41FA5}">
                      <a16:colId xmlns:a16="http://schemas.microsoft.com/office/drawing/2014/main" val="1263972409"/>
                    </a:ext>
                  </a:extLst>
                </a:gridCol>
                <a:gridCol w="1057668">
                  <a:extLst>
                    <a:ext uri="{9D8B030D-6E8A-4147-A177-3AD203B41FA5}">
                      <a16:colId xmlns:a16="http://schemas.microsoft.com/office/drawing/2014/main" val="2645677972"/>
                    </a:ext>
                  </a:extLst>
                </a:gridCol>
                <a:gridCol w="1057668">
                  <a:extLst>
                    <a:ext uri="{9D8B030D-6E8A-4147-A177-3AD203B41FA5}">
                      <a16:colId xmlns:a16="http://schemas.microsoft.com/office/drawing/2014/main" val="79543338"/>
                    </a:ext>
                  </a:extLst>
                </a:gridCol>
                <a:gridCol w="1057668">
                  <a:extLst>
                    <a:ext uri="{9D8B030D-6E8A-4147-A177-3AD203B41FA5}">
                      <a16:colId xmlns:a16="http://schemas.microsoft.com/office/drawing/2014/main" val="1480182329"/>
                    </a:ext>
                  </a:extLst>
                </a:gridCol>
                <a:gridCol w="1057668">
                  <a:extLst>
                    <a:ext uri="{9D8B030D-6E8A-4147-A177-3AD203B41FA5}">
                      <a16:colId xmlns:a16="http://schemas.microsoft.com/office/drawing/2014/main" val="3106984504"/>
                    </a:ext>
                  </a:extLst>
                </a:gridCol>
                <a:gridCol w="1057668">
                  <a:extLst>
                    <a:ext uri="{9D8B030D-6E8A-4147-A177-3AD203B41FA5}">
                      <a16:colId xmlns:a16="http://schemas.microsoft.com/office/drawing/2014/main" val="876201222"/>
                    </a:ext>
                  </a:extLst>
                </a:gridCol>
              </a:tblGrid>
              <a:tr h="65310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GC-sensitive</a:t>
                      </a:r>
                    </a:p>
                  </a:txBody>
                  <a:tcPr marL="83291" marR="83291" marT="41646" marB="4164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8C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A8A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8E8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6D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383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L="83291" marR="83291" marT="41646" marB="4164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131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498232"/>
                  </a:ext>
                </a:extLst>
              </a:tr>
              <a:tr h="67558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83291" marR="83291" marT="41646" marB="41646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B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F0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8C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2A8A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6D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T w="38100" cmpd="sng">
                      <a:noFill/>
                    </a:lnT>
                    <a:solidFill>
                      <a:srgbClr val="E038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752541"/>
                  </a:ext>
                </a:extLst>
              </a:tr>
              <a:tr h="67558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83291" marR="83291" marT="41646" marB="41646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B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CBE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B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solidFill>
                      <a:srgbClr val="D7F0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1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solidFill>
                      <a:srgbClr val="F9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37381"/>
                  </a:ext>
                </a:extLst>
              </a:tr>
              <a:tr h="67558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83291" marR="83291" marT="41646" marB="41646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99C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B3E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B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CBE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D8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GC resistance</a:t>
                      </a:r>
                    </a:p>
                  </a:txBody>
                  <a:tcPr marL="83291" marR="83291" marT="41646" marB="4164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567005"/>
                  </a:ext>
                </a:extLst>
              </a:tr>
              <a:tr h="67558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 marL="83291" marR="83291" marT="41646" marB="41646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3291" marR="83291" marT="41646" marB="4164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449497"/>
                  </a:ext>
                </a:extLst>
              </a:tr>
            </a:tbl>
          </a:graphicData>
        </a:graphic>
      </p:graphicFrame>
      <p:grpSp>
        <p:nvGrpSpPr>
          <p:cNvPr id="22" name="Group 21">
            <a:extLst>
              <a:ext uri="{FF2B5EF4-FFF2-40B4-BE49-F238E27FC236}">
                <a16:creationId xmlns:a16="http://schemas.microsoft.com/office/drawing/2014/main" id="{698DE6D0-6CBD-945F-56D0-7A10F574B561}"/>
              </a:ext>
            </a:extLst>
          </p:cNvPr>
          <p:cNvGrpSpPr/>
          <p:nvPr/>
        </p:nvGrpSpPr>
        <p:grpSpPr>
          <a:xfrm>
            <a:off x="3369459" y="4708088"/>
            <a:ext cx="428338" cy="370213"/>
            <a:chOff x="4336830" y="2645623"/>
            <a:chExt cx="428338" cy="370213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B56891B-AFF4-E416-068E-AF3DD4E51A8C}"/>
                </a:ext>
              </a:extLst>
            </p:cNvPr>
            <p:cNvSpPr/>
            <p:nvPr/>
          </p:nvSpPr>
          <p:spPr>
            <a:xfrm>
              <a:off x="4336830" y="2850026"/>
              <a:ext cx="162956" cy="165810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0E6FB24-981F-0E34-CB30-CFCDBBBC8545}"/>
                </a:ext>
              </a:extLst>
            </p:cNvPr>
            <p:cNvSpPr>
              <a:spLocks/>
            </p:cNvSpPr>
            <p:nvPr/>
          </p:nvSpPr>
          <p:spPr>
            <a:xfrm>
              <a:off x="4600576" y="2645623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8E1D45E-D815-7A4E-945B-E59B3E564A39}"/>
              </a:ext>
            </a:extLst>
          </p:cNvPr>
          <p:cNvGrpSpPr/>
          <p:nvPr/>
        </p:nvGrpSpPr>
        <p:grpSpPr>
          <a:xfrm>
            <a:off x="4296138" y="4730825"/>
            <a:ext cx="696375" cy="407406"/>
            <a:chOff x="5289597" y="2673099"/>
            <a:chExt cx="696375" cy="407406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BAD6BC4-7BE3-7344-346E-BAC1F0C7BFE9}"/>
                </a:ext>
              </a:extLst>
            </p:cNvPr>
            <p:cNvSpPr/>
            <p:nvPr/>
          </p:nvSpPr>
          <p:spPr>
            <a:xfrm>
              <a:off x="5289597" y="2802096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7A28DED-AA07-71C4-5E23-2A43F94EAFC6}"/>
                </a:ext>
              </a:extLst>
            </p:cNvPr>
            <p:cNvSpPr/>
            <p:nvPr/>
          </p:nvSpPr>
          <p:spPr>
            <a:xfrm>
              <a:off x="5724354" y="2673099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7ECBF98-1AB4-FBCF-D18C-6DB3C018906B}"/>
                </a:ext>
              </a:extLst>
            </p:cNvPr>
            <p:cNvSpPr/>
            <p:nvPr/>
          </p:nvSpPr>
          <p:spPr>
            <a:xfrm>
              <a:off x="5821380" y="2915913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BA69C72-A746-2F4A-262E-92D9AD7DDBEA}"/>
              </a:ext>
            </a:extLst>
          </p:cNvPr>
          <p:cNvGrpSpPr/>
          <p:nvPr/>
        </p:nvGrpSpPr>
        <p:grpSpPr>
          <a:xfrm>
            <a:off x="6292558" y="4670986"/>
            <a:ext cx="898416" cy="525900"/>
            <a:chOff x="7424234" y="2633673"/>
            <a:chExt cx="898416" cy="525900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C733EC3B-835D-C3BE-3D43-C2C0CFF314A3}"/>
                </a:ext>
              </a:extLst>
            </p:cNvPr>
            <p:cNvSpPr/>
            <p:nvPr/>
          </p:nvSpPr>
          <p:spPr>
            <a:xfrm>
              <a:off x="7424234" y="2994981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C080B9D8-D325-C013-2A53-82B606C09733}"/>
                </a:ext>
              </a:extLst>
            </p:cNvPr>
            <p:cNvSpPr/>
            <p:nvPr/>
          </p:nvSpPr>
          <p:spPr>
            <a:xfrm>
              <a:off x="7797232" y="2670775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3C4F27F-586C-0347-438D-BF16A92CA8E9}"/>
                </a:ext>
              </a:extLst>
            </p:cNvPr>
            <p:cNvSpPr/>
            <p:nvPr/>
          </p:nvSpPr>
          <p:spPr>
            <a:xfrm>
              <a:off x="7899774" y="2926562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9B994D4-E985-EDBE-C06A-9AC08467179E}"/>
                </a:ext>
              </a:extLst>
            </p:cNvPr>
            <p:cNvSpPr/>
            <p:nvPr/>
          </p:nvSpPr>
          <p:spPr>
            <a:xfrm>
              <a:off x="7550561" y="2701547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A43E042-9975-55FB-819C-FDFD6F8302DE}"/>
                </a:ext>
              </a:extLst>
            </p:cNvPr>
            <p:cNvSpPr/>
            <p:nvPr/>
          </p:nvSpPr>
          <p:spPr>
            <a:xfrm>
              <a:off x="8158058" y="2633673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F45FDF0-65D6-6B35-654A-E38380B71EC7}"/>
              </a:ext>
            </a:extLst>
          </p:cNvPr>
          <p:cNvGrpSpPr/>
          <p:nvPr/>
        </p:nvGrpSpPr>
        <p:grpSpPr>
          <a:xfrm>
            <a:off x="7374601" y="4659341"/>
            <a:ext cx="838419" cy="530854"/>
            <a:chOff x="8494318" y="2615787"/>
            <a:chExt cx="838419" cy="530854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6D0C76D-FD35-65C6-F97E-086720A788C6}"/>
                </a:ext>
              </a:extLst>
            </p:cNvPr>
            <p:cNvSpPr/>
            <p:nvPr/>
          </p:nvSpPr>
          <p:spPr>
            <a:xfrm>
              <a:off x="8501959" y="2633673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880FE19-02D6-EF82-D273-C421850BB5EB}"/>
                </a:ext>
              </a:extLst>
            </p:cNvPr>
            <p:cNvSpPr/>
            <p:nvPr/>
          </p:nvSpPr>
          <p:spPr>
            <a:xfrm>
              <a:off x="8892556" y="2982049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A3EC672-189C-7873-21BA-1E6767FF6752}"/>
                </a:ext>
              </a:extLst>
            </p:cNvPr>
            <p:cNvSpPr/>
            <p:nvPr/>
          </p:nvSpPr>
          <p:spPr>
            <a:xfrm>
              <a:off x="8494318" y="2910508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8E7F615A-C1AA-60CF-F5CE-BD761153DA41}"/>
                </a:ext>
              </a:extLst>
            </p:cNvPr>
            <p:cNvSpPr/>
            <p:nvPr/>
          </p:nvSpPr>
          <p:spPr>
            <a:xfrm>
              <a:off x="8832212" y="2709830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C1E5DB84-EE89-1D9D-7C21-A9CE0D44628D}"/>
                </a:ext>
              </a:extLst>
            </p:cNvPr>
            <p:cNvSpPr/>
            <p:nvPr/>
          </p:nvSpPr>
          <p:spPr>
            <a:xfrm>
              <a:off x="9026858" y="2615787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C583457-B727-AE68-BC22-80BFC4BA8DAC}"/>
                </a:ext>
              </a:extLst>
            </p:cNvPr>
            <p:cNvSpPr/>
            <p:nvPr/>
          </p:nvSpPr>
          <p:spPr>
            <a:xfrm>
              <a:off x="9168145" y="2866139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F87F640-47B4-891D-78BC-97D554EF00E8}"/>
              </a:ext>
            </a:extLst>
          </p:cNvPr>
          <p:cNvGrpSpPr/>
          <p:nvPr/>
        </p:nvGrpSpPr>
        <p:grpSpPr>
          <a:xfrm>
            <a:off x="8420513" y="4637624"/>
            <a:ext cx="906092" cy="497590"/>
            <a:chOff x="9526693" y="2615787"/>
            <a:chExt cx="906092" cy="49759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07DFC5F8-B031-6832-178D-79D1B27B0C92}"/>
                </a:ext>
              </a:extLst>
            </p:cNvPr>
            <p:cNvSpPr/>
            <p:nvPr/>
          </p:nvSpPr>
          <p:spPr>
            <a:xfrm>
              <a:off x="9545167" y="2715969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EF5915D2-62C2-F362-F8BE-1793C344F4E0}"/>
                </a:ext>
              </a:extLst>
            </p:cNvPr>
            <p:cNvSpPr/>
            <p:nvPr/>
          </p:nvSpPr>
          <p:spPr>
            <a:xfrm>
              <a:off x="9887281" y="2948435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B01D4E30-E1E8-3FCF-99C8-69917992E9C1}"/>
                </a:ext>
              </a:extLst>
            </p:cNvPr>
            <p:cNvSpPr/>
            <p:nvPr/>
          </p:nvSpPr>
          <p:spPr>
            <a:xfrm>
              <a:off x="9526693" y="2948435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1C4D34FC-CCA1-F013-4A16-D43079E9CD63}"/>
                </a:ext>
              </a:extLst>
            </p:cNvPr>
            <p:cNvSpPr/>
            <p:nvPr/>
          </p:nvSpPr>
          <p:spPr>
            <a:xfrm>
              <a:off x="10268193" y="2615787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71FB8B0C-96A7-37D0-F5D8-B5808FCC3450}"/>
                </a:ext>
              </a:extLst>
            </p:cNvPr>
            <p:cNvSpPr/>
            <p:nvPr/>
          </p:nvSpPr>
          <p:spPr>
            <a:xfrm>
              <a:off x="9804985" y="2637504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963663FE-A627-6AE6-B1F6-613713344A06}"/>
                </a:ext>
              </a:extLst>
            </p:cNvPr>
            <p:cNvSpPr/>
            <p:nvPr/>
          </p:nvSpPr>
          <p:spPr>
            <a:xfrm>
              <a:off x="10040807" y="2755288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0719F07E-567B-7562-3CF6-1BB6BCFF8305}"/>
                </a:ext>
              </a:extLst>
            </p:cNvPr>
            <p:cNvSpPr/>
            <p:nvPr/>
          </p:nvSpPr>
          <p:spPr>
            <a:xfrm>
              <a:off x="10193957" y="2948785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9" name="Picture 78">
            <a:extLst>
              <a:ext uri="{FF2B5EF4-FFF2-40B4-BE49-F238E27FC236}">
                <a16:creationId xmlns:a16="http://schemas.microsoft.com/office/drawing/2014/main" id="{ECEEBC85-D065-3D52-4995-CB83A09B663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66218" y="3955092"/>
            <a:ext cx="404066" cy="540173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F1748812-C0E4-57C5-DDD6-319F0F1FD9B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66218" y="3278836"/>
            <a:ext cx="404067" cy="540174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D1A8C849-BAB3-6446-D9D0-B011EC5B963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66218" y="2602579"/>
            <a:ext cx="404067" cy="540174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F3360CF7-A7D9-785A-F54A-8A47C24BEFC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66218" y="1926322"/>
            <a:ext cx="404067" cy="540174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01B4CE5A-0EC2-E2C7-5022-FD3913CE34BB}"/>
              </a:ext>
            </a:extLst>
          </p:cNvPr>
          <p:cNvGrpSpPr/>
          <p:nvPr/>
        </p:nvGrpSpPr>
        <p:grpSpPr>
          <a:xfrm>
            <a:off x="3295044" y="5417325"/>
            <a:ext cx="6064972" cy="369332"/>
            <a:chOff x="4330138" y="2147279"/>
            <a:chExt cx="6064972" cy="369332"/>
          </a:xfrm>
        </p:grpSpPr>
        <p:sp>
          <p:nvSpPr>
            <p:cNvPr id="88" name="Arrow: Right 87">
              <a:extLst>
                <a:ext uri="{FF2B5EF4-FFF2-40B4-BE49-F238E27FC236}">
                  <a16:creationId xmlns:a16="http://schemas.microsoft.com/office/drawing/2014/main" id="{F10433E8-303B-27A3-24C3-AD82D16E1672}"/>
                </a:ext>
              </a:extLst>
            </p:cNvPr>
            <p:cNvSpPr/>
            <p:nvPr/>
          </p:nvSpPr>
          <p:spPr>
            <a:xfrm>
              <a:off x="4945515" y="2189384"/>
              <a:ext cx="4763266" cy="283424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688B74F2-4226-AB42-66F5-274DCDE1CE8F}"/>
                </a:ext>
              </a:extLst>
            </p:cNvPr>
            <p:cNvSpPr txBox="1"/>
            <p:nvPr/>
          </p:nvSpPr>
          <p:spPr>
            <a:xfrm>
              <a:off x="6015305" y="2147279"/>
              <a:ext cx="2516397" cy="369332"/>
            </a:xfrm>
            <a:prstGeom prst="rect">
              <a:avLst/>
            </a:prstGeom>
            <a:solidFill>
              <a:srgbClr val="DEA900"/>
            </a:solidFill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Free cortisol levels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7CA1EE7E-9882-172C-7382-E5E682D42F4D}"/>
                </a:ext>
              </a:extLst>
            </p:cNvPr>
            <p:cNvSpPr txBox="1"/>
            <p:nvPr/>
          </p:nvSpPr>
          <p:spPr>
            <a:xfrm>
              <a:off x="4330138" y="2200921"/>
              <a:ext cx="74186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accent1"/>
                  </a:solidFill>
                </a:rPr>
                <a:t>Low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0A118E1B-AA3A-29AF-F846-0A6965CCD04B}"/>
                </a:ext>
              </a:extLst>
            </p:cNvPr>
            <p:cNvSpPr txBox="1"/>
            <p:nvPr/>
          </p:nvSpPr>
          <p:spPr>
            <a:xfrm>
              <a:off x="9653244" y="2152414"/>
              <a:ext cx="7418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accent1"/>
                  </a:solidFill>
                </a:rPr>
                <a:t>High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8E7605D-5325-AD26-1D16-83253C39C810}"/>
              </a:ext>
            </a:extLst>
          </p:cNvPr>
          <p:cNvGrpSpPr/>
          <p:nvPr/>
        </p:nvGrpSpPr>
        <p:grpSpPr>
          <a:xfrm>
            <a:off x="1354215" y="1967559"/>
            <a:ext cx="752213" cy="3200111"/>
            <a:chOff x="2446459" y="2220518"/>
            <a:chExt cx="752213" cy="3200111"/>
          </a:xfrm>
        </p:grpSpPr>
        <p:sp>
          <p:nvSpPr>
            <p:cNvPr id="90" name="Arrow: Right 89">
              <a:extLst>
                <a:ext uri="{FF2B5EF4-FFF2-40B4-BE49-F238E27FC236}">
                  <a16:creationId xmlns:a16="http://schemas.microsoft.com/office/drawing/2014/main" id="{385AF98C-068B-908A-645D-5F7C69324C6F}"/>
                </a:ext>
              </a:extLst>
            </p:cNvPr>
            <p:cNvSpPr/>
            <p:nvPr/>
          </p:nvSpPr>
          <p:spPr>
            <a:xfrm rot="16200000" flipV="1">
              <a:off x="1524562" y="3727591"/>
              <a:ext cx="2592788" cy="283424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2839ED36-6979-37C9-9629-1EE49B14221E}"/>
                </a:ext>
              </a:extLst>
            </p:cNvPr>
            <p:cNvSpPr txBox="1"/>
            <p:nvPr/>
          </p:nvSpPr>
          <p:spPr>
            <a:xfrm rot="16200000">
              <a:off x="1959129" y="3714153"/>
              <a:ext cx="1716527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GR sensitivity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6AB2832C-E35B-BEFA-136A-87FFDD3736BE}"/>
                </a:ext>
              </a:extLst>
            </p:cNvPr>
            <p:cNvSpPr txBox="1"/>
            <p:nvPr/>
          </p:nvSpPr>
          <p:spPr>
            <a:xfrm>
              <a:off x="2456806" y="5159019"/>
              <a:ext cx="74186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accent1"/>
                  </a:solidFill>
                </a:rPr>
                <a:t>Low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306749B-6B00-5638-A52C-A9106A53FD48}"/>
                </a:ext>
              </a:extLst>
            </p:cNvPr>
            <p:cNvSpPr txBox="1"/>
            <p:nvPr/>
          </p:nvSpPr>
          <p:spPr>
            <a:xfrm>
              <a:off x="2446459" y="2220518"/>
              <a:ext cx="7418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accent1"/>
                  </a:solidFill>
                </a:rPr>
                <a:t>High</a:t>
              </a:r>
            </a:p>
          </p:txBody>
        </p:sp>
      </p:grpSp>
      <p:sp>
        <p:nvSpPr>
          <p:cNvPr id="96" name="Rectangle 95">
            <a:extLst>
              <a:ext uri="{FF2B5EF4-FFF2-40B4-BE49-F238E27FC236}">
                <a16:creationId xmlns:a16="http://schemas.microsoft.com/office/drawing/2014/main" id="{8C51BC2B-E7AD-46FB-AF0E-6FDE05054A5E}"/>
              </a:ext>
            </a:extLst>
          </p:cNvPr>
          <p:cNvSpPr/>
          <p:nvPr/>
        </p:nvSpPr>
        <p:spPr>
          <a:xfrm flipV="1">
            <a:off x="10157949" y="2092311"/>
            <a:ext cx="308611" cy="1020536"/>
          </a:xfrm>
          <a:prstGeom prst="rect">
            <a:avLst/>
          </a:prstGeom>
          <a:gradFill flip="none" rotWithShape="1">
            <a:gsLst>
              <a:gs pos="0">
                <a:srgbClr val="E9F1F5"/>
              </a:gs>
              <a:gs pos="54000">
                <a:srgbClr val="F9D7D7"/>
              </a:gs>
              <a:gs pos="44000">
                <a:srgbClr val="1C99C6"/>
              </a:gs>
              <a:gs pos="28000">
                <a:srgbClr val="71CBEB"/>
              </a:gs>
              <a:gs pos="80000">
                <a:srgbClr val="E03838"/>
              </a:gs>
              <a:gs pos="100000">
                <a:srgbClr val="7D1313"/>
              </a:gs>
            </a:gsLst>
            <a:lin ang="5400000" scaled="1"/>
            <a:tileRect/>
          </a:gra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AF4D2F1-B01F-FC9A-FD2F-9AC85A149B86}"/>
              </a:ext>
            </a:extLst>
          </p:cNvPr>
          <p:cNvSpPr txBox="1"/>
          <p:nvPr/>
        </p:nvSpPr>
        <p:spPr>
          <a:xfrm>
            <a:off x="10029923" y="3113855"/>
            <a:ext cx="56466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accent1"/>
                </a:solidFill>
              </a:rPr>
              <a:t>Low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79F4AE3-6CC4-B174-46CA-3198BA2D66E4}"/>
              </a:ext>
            </a:extLst>
          </p:cNvPr>
          <p:cNvSpPr txBox="1"/>
          <p:nvPr/>
        </p:nvSpPr>
        <p:spPr>
          <a:xfrm>
            <a:off x="9988364" y="1769012"/>
            <a:ext cx="662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/>
                </a:solidFill>
              </a:rPr>
              <a:t>High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13DB95A-8AB3-0A80-0071-6B44D1A07A5C}"/>
              </a:ext>
            </a:extLst>
          </p:cNvPr>
          <p:cNvSpPr txBox="1"/>
          <p:nvPr/>
        </p:nvSpPr>
        <p:spPr>
          <a:xfrm rot="16200000">
            <a:off x="8995245" y="2496107"/>
            <a:ext cx="17615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Clinical severity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EDA50E5-EE8D-5E64-731E-0033E4DECFA6}"/>
              </a:ext>
            </a:extLst>
          </p:cNvPr>
          <p:cNvSpPr txBox="1"/>
          <p:nvPr/>
        </p:nvSpPr>
        <p:spPr>
          <a:xfrm>
            <a:off x="1677964" y="1266547"/>
            <a:ext cx="8836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Cortisol levels and GR sensitivity drive clinical severity in hypercortisolism</a:t>
            </a:r>
            <a:r>
              <a:rPr lang="en-US" b="1" baseline="30000" dirty="0">
                <a:solidFill>
                  <a:schemeClr val="bg1"/>
                </a:solidFill>
              </a:rPr>
              <a:t>1,2</a:t>
            </a:r>
            <a:r>
              <a:rPr lang="en-US" b="1" dirty="0">
                <a:solidFill>
                  <a:schemeClr val="bg1"/>
                </a:solidFill>
              </a:rPr>
              <a:t>   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9846FB0-0067-4321-EA4D-51AC2519FD1F}"/>
              </a:ext>
            </a:extLst>
          </p:cNvPr>
          <p:cNvGrpSpPr/>
          <p:nvPr/>
        </p:nvGrpSpPr>
        <p:grpSpPr>
          <a:xfrm>
            <a:off x="5314223" y="4610458"/>
            <a:ext cx="735707" cy="555239"/>
            <a:chOff x="6366884" y="2607562"/>
            <a:chExt cx="735707" cy="555239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A587C759-680A-8A1E-7D71-C7D9EB68A988}"/>
                </a:ext>
              </a:extLst>
            </p:cNvPr>
            <p:cNvSpPr/>
            <p:nvPr/>
          </p:nvSpPr>
          <p:spPr>
            <a:xfrm>
              <a:off x="6366884" y="2998209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45D83B37-D766-59EA-B4E7-CE840281693A}"/>
                </a:ext>
              </a:extLst>
            </p:cNvPr>
            <p:cNvSpPr/>
            <p:nvPr/>
          </p:nvSpPr>
          <p:spPr>
            <a:xfrm>
              <a:off x="6937999" y="2890914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016CF3F-D042-88DE-2B01-89785C515EEF}"/>
                </a:ext>
              </a:extLst>
            </p:cNvPr>
            <p:cNvSpPr/>
            <p:nvPr/>
          </p:nvSpPr>
          <p:spPr>
            <a:xfrm>
              <a:off x="6670313" y="2808618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93AFBA96-B674-416F-649E-6F31316A1A55}"/>
                </a:ext>
              </a:extLst>
            </p:cNvPr>
            <p:cNvSpPr/>
            <p:nvPr/>
          </p:nvSpPr>
          <p:spPr>
            <a:xfrm>
              <a:off x="6494422" y="2607562"/>
              <a:ext cx="164592" cy="164592"/>
            </a:xfrm>
            <a:prstGeom prst="ellipse">
              <a:avLst/>
            </a:prstGeom>
            <a:gradFill flip="none" rotWithShape="1">
              <a:gsLst>
                <a:gs pos="95575">
                  <a:srgbClr val="FFC000"/>
                </a:gs>
                <a:gs pos="45000">
                  <a:srgbClr val="FFFF00"/>
                </a:gs>
                <a:gs pos="0">
                  <a:srgbClr val="FFFFBD"/>
                </a:gs>
              </a:gsLst>
              <a:path path="circle">
                <a:fillToRect l="50000" t="50000" r="50000" b="50000"/>
              </a:path>
              <a:tileRect/>
            </a:gra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8892688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3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C58"/>
      </a:accent1>
      <a:accent2>
        <a:srgbClr val="99C7CF"/>
      </a:accent2>
      <a:accent3>
        <a:srgbClr val="90BACF"/>
      </a:accent3>
      <a:accent4>
        <a:srgbClr val="13739E"/>
      </a:accent4>
      <a:accent5>
        <a:srgbClr val="A71919"/>
      </a:accent5>
      <a:accent6>
        <a:srgbClr val="1880A6"/>
      </a:accent6>
      <a:hlink>
        <a:srgbClr val="0563C1"/>
      </a:hlink>
      <a:folHlink>
        <a:srgbClr val="954F72"/>
      </a:folHlink>
    </a:clrScheme>
    <a:fontScheme name="Custom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2051</Words>
  <Application>Microsoft Office PowerPoint</Application>
  <PresentationFormat>Widescreen</PresentationFormat>
  <Paragraphs>266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Courier New</vt:lpstr>
      <vt:lpstr>Wingdings</vt:lpstr>
      <vt:lpstr>2_Office Theme</vt:lpstr>
      <vt:lpstr>Clinical Features of Hypercortisolism</vt:lpstr>
      <vt:lpstr>A spectrum of signs and symptoms</vt:lpstr>
      <vt:lpstr>Clinical suspicion is based on a spectrum  of clinical features</vt:lpstr>
      <vt:lpstr>Wide spectrum of comorbidities associated  with hypercortisolism</vt:lpstr>
      <vt:lpstr>Hypercortisolism exists as a continuum</vt:lpstr>
      <vt:lpstr>Cortisol activity is influenced by cortisol levels and GR sensitivity</vt:lpstr>
      <vt:lpstr>Spectrum of clinical severity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Dat Nguyen</dc:creator>
  <cp:lastModifiedBy>Julianne Lawless</cp:lastModifiedBy>
  <cp:revision>11</cp:revision>
  <dcterms:created xsi:type="dcterms:W3CDTF">2024-08-26T16:44:56Z</dcterms:created>
  <dcterms:modified xsi:type="dcterms:W3CDTF">2024-09-27T13:13:34Z</dcterms:modified>
</cp:coreProperties>
</file>