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 id="2147483721" r:id="rId2"/>
  </p:sldMasterIdLst>
  <p:notesMasterIdLst>
    <p:notesMasterId r:id="rId16"/>
  </p:notesMasterIdLst>
  <p:handoutMasterIdLst>
    <p:handoutMasterId r:id="rId17"/>
  </p:handoutMasterIdLst>
  <p:sldIdLst>
    <p:sldId id="283" r:id="rId3"/>
    <p:sldId id="2147481772" r:id="rId4"/>
    <p:sldId id="2147481781" r:id="rId5"/>
    <p:sldId id="2147481776" r:id="rId6"/>
    <p:sldId id="2147481782" r:id="rId7"/>
    <p:sldId id="2147481783" r:id="rId8"/>
    <p:sldId id="365" r:id="rId9"/>
    <p:sldId id="2147481784" r:id="rId10"/>
    <p:sldId id="317" r:id="rId11"/>
    <p:sldId id="2147481785" r:id="rId12"/>
    <p:sldId id="313" r:id="rId13"/>
    <p:sldId id="2147481786" r:id="rId14"/>
    <p:sldId id="2147481790"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44" userDrawn="1">
          <p15:clr>
            <a:srgbClr val="A4A3A4"/>
          </p15:clr>
        </p15:guide>
        <p15:guide id="2" pos="3840" userDrawn="1">
          <p15:clr>
            <a:srgbClr val="A4A3A4"/>
          </p15:clr>
        </p15:guide>
        <p15:guide id="3" pos="264" userDrawn="1">
          <p15:clr>
            <a:srgbClr val="A4A3A4"/>
          </p15:clr>
        </p15:guide>
        <p15:guide id="4" pos="5496" userDrawn="1">
          <p15:clr>
            <a:srgbClr val="A4A3A4"/>
          </p15:clr>
        </p15:guide>
        <p15:guide id="5" pos="4248" userDrawn="1">
          <p15:clr>
            <a:srgbClr val="A4A3A4"/>
          </p15:clr>
        </p15:guide>
        <p15:guide id="6" orient="horz" pos="1224" userDrawn="1">
          <p15:clr>
            <a:srgbClr val="A4A3A4"/>
          </p15:clr>
        </p15:guide>
        <p15:guide id="7" pos="7152" userDrawn="1">
          <p15:clr>
            <a:srgbClr val="A4A3A4"/>
          </p15:clr>
        </p15:guide>
        <p15:guide id="8" orient="horz" pos="360" userDrawn="1">
          <p15:clr>
            <a:srgbClr val="A4A3A4"/>
          </p15:clr>
        </p15:guide>
        <p15:guide id="9" pos="4992" userDrawn="1">
          <p15:clr>
            <a:srgbClr val="A4A3A4"/>
          </p15:clr>
        </p15:guide>
        <p15:guide id="10" orient="horz" pos="3960" userDrawn="1">
          <p15:clr>
            <a:srgbClr val="A4A3A4"/>
          </p15:clr>
        </p15:guide>
        <p15:guide id="11" orient="horz" pos="3864" userDrawn="1">
          <p15:clr>
            <a:srgbClr val="A4A3A4"/>
          </p15:clr>
        </p15:guide>
        <p15:guide id="12" pos="216" userDrawn="1">
          <p15:clr>
            <a:srgbClr val="A4A3A4"/>
          </p15:clr>
        </p15:guide>
        <p15:guide id="13" pos="5136" userDrawn="1">
          <p15:clr>
            <a:srgbClr val="A4A3A4"/>
          </p15:clr>
        </p15:guide>
        <p15:guide id="14" pos="7464" userDrawn="1">
          <p15:clr>
            <a:srgbClr val="A4A3A4"/>
          </p15:clr>
        </p15:guide>
        <p15:guide id="15" orient="horz" pos="864" userDrawn="1">
          <p15:clr>
            <a:srgbClr val="A4A3A4"/>
          </p15:clr>
        </p15:guide>
        <p15:guide id="16" orient="horz" pos="2304"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guide id="3" orient="horz" pos="279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ED392E-E742-997F-49BB-5677E43E048F}" name="Dat Nguyen" initials="DN" userId="S::dnguyen@corcept.com::5b8d79cf-b26c-4e19-8f5a-c40b0b6417b9" providerId="AD"/>
  <p188:author id="{6A290B33-3821-6A1D-2EE8-80E441FD99B1}" name="Arnav Choksi" initials="AC" userId="S::AChoksi@pvaluecomm.com::4cfa6439-6108-4ce2-bfd1-0caebef24bc1" providerId="AD"/>
  <p188:author id="{26586537-AF53-0AAB-286E-86A00D1502A8}" name="Julianne Lawless" initials="JL" userId="S::Jlawless@pvaluecomm.com::64f2f5c8-f6ab-4a97-8f64-98f989e40cb4" providerId="AD"/>
  <p188:author id="{0F387055-7F3A-9B71-0266-5DDEB265881E}" name="Jessica D'Amico" initials="JD" userId="S::JDamico@pvaluecomm.com::33a1a6fe-a80d-47fa-80a8-c032ff7cc7ed" providerId="AD"/>
  <p188:author id="{35860B64-E792-8AE6-638C-656CAAC14D65}" name="Erin Blain" initials="EB" userId="S::EBlain@pvaluegroup.com::006da94b-132e-4713-b5de-6064eaecaf02" providerId="AD"/>
  <p188:author id="{3A72D082-F06F-A535-3C6D-BD47E7BEF869}" name="Aleah Mobley" initials="AM" userId="S::amobley@pvaluecomm.com::3beb8fe7-1628-4cc7-9eea-e09f45618a79" providerId="AD"/>
  <p188:author id="{03F5D884-9B91-7F66-DFC8-E7EB1863F69A}" name="Elizabeth Roccanova" initials="ER" userId="S::ERoccanova@pvaluegroup.com::ffc1eb90-db80-4233-8deb-98b5a8507587" providerId="AD"/>
  <p188:author id="{6A54E494-2317-5D1C-5414-D0037CC1B9AE}" name="Vihitaben Patel" initials="VP" userId="S::vpatel@pvaluecomm.com::5aa7e150-72eb-493f-9d8a-477d338d6b28" providerId="AD"/>
  <p188:author id="{2D46D69C-E57E-8B96-DBB5-3254868002EF}" name="Linneah Deighton" initials="LD" userId="S::ldeighton@pvaluegroup.com::3fc98eee-ab87-4e88-b077-e16da4340aff" providerId="AD"/>
  <p188:author id="{0C83F4B7-292E-06DC-8B61-A6D056DDC0CE}" name="Jeff Kennigseder" initials="JK" userId="S::JKennigseder@pvaluegroup.com::2b1098f2-03b8-4099-bfc2-58b3ae153d16" providerId="AD"/>
  <p188:author id="{6DCEC2D2-034A-663A-BEDD-550F048D1648}" name="Paul Scaglione" initials="PS" userId="S::pscaglione@pvaluegroup.com::1c32fb70-88f8-4a04-9b9d-cf7500e59149" providerId="AD"/>
  <p188:author id="{C7F6CFF4-C2DC-58FE-57B8-EE516652230E}" name="Julianne Lawless" initials="JL" userId="S::JLawless@pvaluecomm.com::64f2f5c8-f6ab-4a97-8f64-98f989e40c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Emily Palmer" initials="EP" lastIdx="3" clrIdx="6">
    <p:extLst>
      <p:ext uri="{19B8F6BF-5375-455C-9EA6-DF929625EA0E}">
        <p15:presenceInfo xmlns:p15="http://schemas.microsoft.com/office/powerpoint/2012/main" userId="S::epalmer@pvaluecomm.com::91e8208b-c53d-406b-aba1-b2755268a925" providerId="AD"/>
      </p:ext>
    </p:extLst>
  </p:cmAuthor>
  <p:cmAuthor id="1" name="Giang Nguyen" initials="GN" lastIdx="40" clrIdx="0">
    <p:extLst>
      <p:ext uri="{19B8F6BF-5375-455C-9EA6-DF929625EA0E}">
        <p15:presenceInfo xmlns:p15="http://schemas.microsoft.com/office/powerpoint/2012/main" userId="S::Gnguyen@pvaluecomm.com::3fb6b834-7b2e-4083-8485-71368bb198d2" providerId="AD"/>
      </p:ext>
    </p:extLst>
  </p:cmAuthor>
  <p:cmAuthor id="8" name="Brian Scaglione" initials="BS" lastIdx="5" clrIdx="7">
    <p:extLst>
      <p:ext uri="{19B8F6BF-5375-455C-9EA6-DF929625EA0E}">
        <p15:presenceInfo xmlns:p15="http://schemas.microsoft.com/office/powerpoint/2012/main" userId="S::bscaglione@pvaluegroup.com::79b8b01a-f4ac-4f39-b8c0-91fb756b6f43" providerId="AD"/>
      </p:ext>
    </p:extLst>
  </p:cmAuthor>
  <p:cmAuthor id="2" name="Barbara Bekiesz" initials="BB" lastIdx="6" clrIdx="1">
    <p:extLst>
      <p:ext uri="{19B8F6BF-5375-455C-9EA6-DF929625EA0E}">
        <p15:presenceInfo xmlns:p15="http://schemas.microsoft.com/office/powerpoint/2012/main" userId="S::bbekiesz@pvaluecomm.com::efdddecf-9774-4f87-ab87-4cb6dd6fd683" providerId="AD"/>
      </p:ext>
    </p:extLst>
  </p:cmAuthor>
  <p:cmAuthor id="9" name="Arnav Choksi" initials="AC" lastIdx="5" clrIdx="8">
    <p:extLst>
      <p:ext uri="{19B8F6BF-5375-455C-9EA6-DF929625EA0E}">
        <p15:presenceInfo xmlns:p15="http://schemas.microsoft.com/office/powerpoint/2012/main" userId="S::AChoksi@pvaluecomm.com::4cfa6439-6108-4ce2-bfd1-0caebef24bc1" providerId="AD"/>
      </p:ext>
    </p:extLst>
  </p:cmAuthor>
  <p:cmAuthor id="3" name="Dat Nguyen" initials="DN" lastIdx="58" clrIdx="2">
    <p:extLst>
      <p:ext uri="{19B8F6BF-5375-455C-9EA6-DF929625EA0E}">
        <p15:presenceInfo xmlns:p15="http://schemas.microsoft.com/office/powerpoint/2012/main" userId="S::dnguyen@corcept.com::5b8d79cf-b26c-4e19-8f5a-c40b0b6417b9" providerId="AD"/>
      </p:ext>
    </p:extLst>
  </p:cmAuthor>
  <p:cmAuthor id="10" name="Paul Scaglione" initials="PS" lastIdx="1" clrIdx="9">
    <p:extLst>
      <p:ext uri="{19B8F6BF-5375-455C-9EA6-DF929625EA0E}">
        <p15:presenceInfo xmlns:p15="http://schemas.microsoft.com/office/powerpoint/2012/main" userId="S::pscaglione@pvaluecomm.com::1c32fb70-88f8-4a04-9b9d-cf7500e59149" providerId="AD"/>
      </p:ext>
    </p:extLst>
  </p:cmAuthor>
  <p:cmAuthor id="4" name="Diana Joung" initials="DJ" lastIdx="21" clrIdx="3">
    <p:extLst>
      <p:ext uri="{19B8F6BF-5375-455C-9EA6-DF929625EA0E}">
        <p15:presenceInfo xmlns:p15="http://schemas.microsoft.com/office/powerpoint/2012/main" userId="S::djoung@pvaluecomm.com::93dcbd0f-89e4-4e47-a0ec-f6c80ef76e78" providerId="AD"/>
      </p:ext>
    </p:extLst>
  </p:cmAuthor>
  <p:cmAuthor id="5" name="R.A. Feelders" initials="RF" lastIdx="9" clrIdx="4">
    <p:extLst>
      <p:ext uri="{19B8F6BF-5375-455C-9EA6-DF929625EA0E}">
        <p15:presenceInfo xmlns:p15="http://schemas.microsoft.com/office/powerpoint/2012/main" userId="S-1-5-21-932686498-1610486119-1155464205-12896" providerId="AD"/>
      </p:ext>
    </p:extLst>
  </p:cmAuthor>
  <p:cmAuthor id="6" name="Vivian" initials="VF"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FF00FF"/>
    <a:srgbClr val="BDEDDA"/>
    <a:srgbClr val="9FE5C9"/>
    <a:srgbClr val="F2F4F7"/>
    <a:srgbClr val="FFFFFF"/>
    <a:srgbClr val="9E5ECE"/>
    <a:srgbClr val="8C3FC5"/>
    <a:srgbClr val="DEE1E2"/>
    <a:srgbClr val="84DD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18" autoAdjust="0"/>
    <p:restoredTop sz="94558" autoAdjust="0"/>
  </p:normalViewPr>
  <p:slideViewPr>
    <p:cSldViewPr snapToGrid="0">
      <p:cViewPr varScale="1">
        <p:scale>
          <a:sx n="63" d="100"/>
          <a:sy n="63" d="100"/>
        </p:scale>
        <p:origin x="88" y="56"/>
      </p:cViewPr>
      <p:guideLst>
        <p:guide orient="horz" pos="744"/>
        <p:guide pos="3840"/>
        <p:guide pos="264"/>
        <p:guide pos="5496"/>
        <p:guide pos="4248"/>
        <p:guide orient="horz" pos="1224"/>
        <p:guide pos="7152"/>
        <p:guide orient="horz" pos="360"/>
        <p:guide pos="4992"/>
        <p:guide orient="horz" pos="3960"/>
        <p:guide orient="horz" pos="3864"/>
        <p:guide pos="216"/>
        <p:guide pos="5136"/>
        <p:guide pos="7464"/>
        <p:guide orient="horz" pos="864"/>
        <p:guide orient="horz" pos="230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46" d="100"/>
          <a:sy n="46" d="100"/>
        </p:scale>
        <p:origin x="2732" y="32"/>
      </p:cViewPr>
      <p:guideLst>
        <p:guide orient="horz" pos="3024"/>
        <p:guide pos="2304"/>
        <p:guide orient="horz" pos="279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rgbClr val="E86666"/>
              </a:solidFill>
              <a:ln w="19050">
                <a:solidFill>
                  <a:schemeClr val="lt1"/>
                </a:solidFill>
              </a:ln>
              <a:effectLst/>
            </c:spPr>
            <c:extLst>
              <c:ext xmlns:c16="http://schemas.microsoft.com/office/drawing/2014/chart" uri="{C3380CC4-5D6E-409C-BE32-E72D297353CC}">
                <c16:uniqueId val="{00000001-803E-412D-94AF-8FC5090AA445}"/>
              </c:ext>
            </c:extLst>
          </c:dPt>
          <c:dPt>
            <c:idx val="1"/>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3-803E-412D-94AF-8FC5090AA445}"/>
              </c:ext>
            </c:extLst>
          </c:dPt>
          <c:dPt>
            <c:idx val="2"/>
            <c:bubble3D val="0"/>
            <c:explosion val="21"/>
            <c:spPr>
              <a:solidFill>
                <a:srgbClr val="FFCE33"/>
              </a:solidFill>
              <a:ln w="19050">
                <a:solidFill>
                  <a:schemeClr val="lt1"/>
                </a:solidFill>
              </a:ln>
              <a:effectLst/>
            </c:spPr>
            <c:extLst>
              <c:ext xmlns:c16="http://schemas.microsoft.com/office/drawing/2014/chart" uri="{C3380CC4-5D6E-409C-BE32-E72D297353CC}">
                <c16:uniqueId val="{00000002-803E-412D-94AF-8FC5090AA445}"/>
              </c:ext>
            </c:extLst>
          </c:dPt>
          <c:cat>
            <c:strRef>
              <c:f>Sheet1!$A$2:$A$4</c:f>
              <c:strCache>
                <c:ptCount val="3"/>
                <c:pt idx="0">
                  <c:v>CBG-bound</c:v>
                </c:pt>
                <c:pt idx="1">
                  <c:v>Albumin-bound</c:v>
                </c:pt>
                <c:pt idx="2">
                  <c:v>Free</c:v>
                </c:pt>
              </c:strCache>
            </c:strRef>
          </c:cat>
          <c:val>
            <c:numRef>
              <c:f>Sheet1!$B$2:$B$4</c:f>
              <c:numCache>
                <c:formatCode>General</c:formatCode>
                <c:ptCount val="3"/>
                <c:pt idx="0">
                  <c:v>80</c:v>
                </c:pt>
                <c:pt idx="1">
                  <c:v>15</c:v>
                </c:pt>
                <c:pt idx="2">
                  <c:v>5</c:v>
                </c:pt>
              </c:numCache>
            </c:numRef>
          </c:val>
          <c:extLst>
            <c:ext xmlns:c16="http://schemas.microsoft.com/office/drawing/2014/chart" uri="{C3380CC4-5D6E-409C-BE32-E72D297353CC}">
              <c16:uniqueId val="{00000000-803E-412D-94AF-8FC5090AA445}"/>
            </c:ext>
          </c:extLst>
        </c:ser>
        <c:dLbls>
          <c:showLegendKey val="0"/>
          <c:showVal val="0"/>
          <c:showCatName val="0"/>
          <c:showSerName val="0"/>
          <c:showPercent val="0"/>
          <c:showBubbleSize val="0"/>
          <c:showLeaderLines val="1"/>
        </c:dLbls>
        <c:firstSliceAng val="305"/>
        <c:holeSize val="5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8748A5-BC4E-40D8-94BB-6F3B98293CF3}"/>
              </a:ext>
            </a:extLst>
          </p:cNvPr>
          <p:cNvSpPr>
            <a:spLocks noGrp="1"/>
          </p:cNvSpPr>
          <p:nvPr>
            <p:ph type="hdr" sz="quarter"/>
          </p:nvPr>
        </p:nvSpPr>
        <p:spPr>
          <a:xfrm>
            <a:off x="1" y="1"/>
            <a:ext cx="3170238" cy="481013"/>
          </a:xfrm>
          <a:prstGeom prst="rect">
            <a:avLst/>
          </a:prstGeom>
        </p:spPr>
        <p:txBody>
          <a:bodyPr vert="horz" lIns="91427" tIns="45714" rIns="91427" bIns="45714" rtlCol="0"/>
          <a:lstStyle>
            <a:lvl1pPr algn="l">
              <a:defRPr sz="1200"/>
            </a:lvl1pPr>
          </a:lstStyle>
          <a:p>
            <a:endParaRPr lang="en-US"/>
          </a:p>
        </p:txBody>
      </p:sp>
      <p:sp>
        <p:nvSpPr>
          <p:cNvPr id="3" name="Date Placeholder 2">
            <a:extLst>
              <a:ext uri="{FF2B5EF4-FFF2-40B4-BE49-F238E27FC236}">
                <a16:creationId xmlns:a16="http://schemas.microsoft.com/office/drawing/2014/main" id="{DC728BD2-684F-4523-9350-E5437442C1BA}"/>
              </a:ext>
            </a:extLst>
          </p:cNvPr>
          <p:cNvSpPr>
            <a:spLocks noGrp="1"/>
          </p:cNvSpPr>
          <p:nvPr>
            <p:ph type="dt" sz="quarter" idx="1"/>
          </p:nvPr>
        </p:nvSpPr>
        <p:spPr>
          <a:xfrm>
            <a:off x="4143375" y="1"/>
            <a:ext cx="3170238" cy="481013"/>
          </a:xfrm>
          <a:prstGeom prst="rect">
            <a:avLst/>
          </a:prstGeom>
        </p:spPr>
        <p:txBody>
          <a:bodyPr vert="horz" lIns="91427" tIns="45714" rIns="91427" bIns="45714" rtlCol="0"/>
          <a:lstStyle>
            <a:lvl1pPr algn="r">
              <a:defRPr sz="1200"/>
            </a:lvl1pPr>
          </a:lstStyle>
          <a:p>
            <a:fld id="{98BF6040-F692-49D3-AA60-69518AD19839}" type="datetimeFigureOut">
              <a:rPr lang="en-US" smtClean="0"/>
              <a:t>9/27/2024</a:t>
            </a:fld>
            <a:endParaRPr lang="en-US"/>
          </a:p>
        </p:txBody>
      </p:sp>
      <p:sp>
        <p:nvSpPr>
          <p:cNvPr id="4" name="Footer Placeholder 3">
            <a:extLst>
              <a:ext uri="{FF2B5EF4-FFF2-40B4-BE49-F238E27FC236}">
                <a16:creationId xmlns:a16="http://schemas.microsoft.com/office/drawing/2014/main" id="{359F72B6-DA85-4795-91CA-99DDBCA57832}"/>
              </a:ext>
            </a:extLst>
          </p:cNvPr>
          <p:cNvSpPr>
            <a:spLocks noGrp="1"/>
          </p:cNvSpPr>
          <p:nvPr>
            <p:ph type="ftr" sz="quarter" idx="2"/>
          </p:nvPr>
        </p:nvSpPr>
        <p:spPr>
          <a:xfrm>
            <a:off x="1" y="9120188"/>
            <a:ext cx="3170238" cy="481012"/>
          </a:xfrm>
          <a:prstGeom prst="rect">
            <a:avLst/>
          </a:prstGeom>
        </p:spPr>
        <p:txBody>
          <a:bodyPr vert="horz" lIns="91427" tIns="45714" rIns="91427" bIns="45714" rtlCol="0" anchor="b"/>
          <a:lstStyle>
            <a:lvl1pPr algn="l">
              <a:defRPr sz="1200"/>
            </a:lvl1pPr>
          </a:lstStyle>
          <a:p>
            <a:r>
              <a:rPr lang="en-US"/>
              <a:t>© 2021 Corcept Therapeutics. All rights reserved. DSE-00822 FEB 2021 </a:t>
            </a:r>
          </a:p>
        </p:txBody>
      </p:sp>
      <p:sp>
        <p:nvSpPr>
          <p:cNvPr id="5" name="Slide Number Placeholder 4">
            <a:extLst>
              <a:ext uri="{FF2B5EF4-FFF2-40B4-BE49-F238E27FC236}">
                <a16:creationId xmlns:a16="http://schemas.microsoft.com/office/drawing/2014/main" id="{763E37B1-8D56-4A6E-9350-153510C42AD4}"/>
              </a:ext>
            </a:extLst>
          </p:cNvPr>
          <p:cNvSpPr>
            <a:spLocks noGrp="1"/>
          </p:cNvSpPr>
          <p:nvPr>
            <p:ph type="sldNum" sz="quarter" idx="3"/>
          </p:nvPr>
        </p:nvSpPr>
        <p:spPr>
          <a:xfrm>
            <a:off x="4143375" y="9120188"/>
            <a:ext cx="3170238" cy="481012"/>
          </a:xfrm>
          <a:prstGeom prst="rect">
            <a:avLst/>
          </a:prstGeom>
        </p:spPr>
        <p:txBody>
          <a:bodyPr vert="horz" lIns="91427" tIns="45714" rIns="91427" bIns="45714" rtlCol="0" anchor="b"/>
          <a:lstStyle>
            <a:lvl1pPr algn="r">
              <a:defRPr sz="1200"/>
            </a:lvl1pPr>
          </a:lstStyle>
          <a:p>
            <a:fld id="{CBCDFD77-0D33-4A5B-921A-B766BD620C2B}" type="slidenum">
              <a:rPr lang="en-US" smtClean="0"/>
              <a:t>‹#›</a:t>
            </a:fld>
            <a:endParaRPr lang="en-US"/>
          </a:p>
        </p:txBody>
      </p:sp>
    </p:spTree>
    <p:extLst>
      <p:ext uri="{BB962C8B-B14F-4D97-AF65-F5344CB8AC3E}">
        <p14:creationId xmlns:p14="http://schemas.microsoft.com/office/powerpoint/2010/main" val="128056498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47" tIns="48324" rIns="96647" bIns="48324" rtlCol="0"/>
          <a:lstStyle>
            <a:lvl1pPr algn="l">
              <a:defRPr sz="1300"/>
            </a:lvl1pPr>
          </a:lstStyle>
          <a:p>
            <a:endParaRPr lang="en-US" dirty="0"/>
          </a:p>
        </p:txBody>
      </p:sp>
      <p:sp>
        <p:nvSpPr>
          <p:cNvPr id="3" name="Date Placeholder 2"/>
          <p:cNvSpPr>
            <a:spLocks noGrp="1"/>
          </p:cNvSpPr>
          <p:nvPr>
            <p:ph type="dt" idx="1"/>
          </p:nvPr>
        </p:nvSpPr>
        <p:spPr>
          <a:xfrm>
            <a:off x="4143587" y="1"/>
            <a:ext cx="3169920" cy="481727"/>
          </a:xfrm>
          <a:prstGeom prst="rect">
            <a:avLst/>
          </a:prstGeom>
        </p:spPr>
        <p:txBody>
          <a:bodyPr vert="horz" lIns="96647" tIns="48324" rIns="96647" bIns="48324" rtlCol="0"/>
          <a:lstStyle>
            <a:lvl1pPr algn="r">
              <a:defRPr sz="1300"/>
            </a:lvl1pPr>
          </a:lstStyle>
          <a:p>
            <a:fld id="{70CFA0A4-36EA-45B4-BEE3-A303DC1FC7AB}" type="datetimeFigureOut">
              <a:rPr lang="en-US" smtClean="0"/>
              <a:pPr/>
              <a:t>9/27/2024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47" tIns="48324" rIns="96647" bIns="48324"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47" tIns="48324" rIns="96647" bIns="48324" rtlCol="0" anchor="b"/>
          <a:lstStyle>
            <a:lvl1pPr algn="l">
              <a:defRPr sz="1300"/>
            </a:lvl1pPr>
          </a:lstStyle>
          <a:p>
            <a:r>
              <a:rPr lang="en-US"/>
              <a:t>© 2021 Corcept Therapeutics. All rights reserved. DSE-00822 FEB 2021 </a:t>
            </a:r>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a:t>
            </a:fld>
            <a:endParaRPr lang="en-US" dirty="0"/>
          </a:p>
        </p:txBody>
      </p:sp>
    </p:spTree>
    <p:extLst>
      <p:ext uri="{BB962C8B-B14F-4D97-AF65-F5344CB8AC3E}">
        <p14:creationId xmlns:p14="http://schemas.microsoft.com/office/powerpoint/2010/main" val="335845868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4378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100" dirty="0"/>
          </a:p>
        </p:txBody>
      </p:sp>
      <p:sp>
        <p:nvSpPr>
          <p:cNvPr id="4" name="Slide Number Placeholder 6">
            <a:extLst>
              <a:ext uri="{FF2B5EF4-FFF2-40B4-BE49-F238E27FC236}">
                <a16:creationId xmlns:a16="http://schemas.microsoft.com/office/drawing/2014/main" id="{1501C147-FA01-BA11-A5F4-59392171CC74}"/>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10</a:t>
            </a:fld>
            <a:endParaRPr lang="en-US" dirty="0"/>
          </a:p>
        </p:txBody>
      </p:sp>
    </p:spTree>
    <p:extLst>
      <p:ext uri="{BB962C8B-B14F-4D97-AF65-F5344CB8AC3E}">
        <p14:creationId xmlns:p14="http://schemas.microsoft.com/office/powerpoint/2010/main" val="2883075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381000"/>
            <a:ext cx="5486400" cy="3086100"/>
          </a:xfrm>
        </p:spPr>
      </p:sp>
      <p:sp>
        <p:nvSpPr>
          <p:cNvPr id="3" name="Notes Placeholder 2"/>
          <p:cNvSpPr>
            <a:spLocks noGrp="1"/>
          </p:cNvSpPr>
          <p:nvPr>
            <p:ph type="body" idx="1"/>
          </p:nvPr>
        </p:nvSpPr>
        <p:spPr>
          <a:xfrm>
            <a:off x="692680" y="3781425"/>
            <a:ext cx="5486400" cy="5172076"/>
          </a:xfrm>
        </p:spPr>
        <p:txBody>
          <a:bodyPr/>
          <a:lstStyle/>
          <a:p>
            <a:pPr marL="171416" indent="-171416" defTabSz="914222">
              <a:buFont typeface="Arial" panose="020B0604020202020204" pitchFamily="34" charset="0"/>
              <a:buChar char="•"/>
              <a:defRPr/>
            </a:pPr>
            <a:r>
              <a:rPr lang="en-US" sz="1100" b="1" dirty="0"/>
              <a:t>Key takeaway: GR is expressed in almost every cell. However, the expression levels and the types of isoforms/variants that are expressed is specific to different tissues and cells. This specificity provides another level of regulation in cortisol signaling</a:t>
            </a:r>
            <a:r>
              <a:rPr lang="en-US" sz="1100" b="1" baseline="30000" dirty="0"/>
              <a:t>1</a:t>
            </a:r>
            <a:endParaRPr lang="en-US" sz="1100" b="1" dirty="0"/>
          </a:p>
          <a:p>
            <a:pPr marL="171416" indent="-171416" defTabSz="914222">
              <a:buFont typeface="Arial" panose="020B0604020202020204" pitchFamily="34" charset="0"/>
              <a:buChar char="•"/>
              <a:defRPr/>
            </a:pPr>
            <a:r>
              <a:rPr lang="en-US" sz="1100" dirty="0"/>
              <a:t>GR is expressed in almost every cell type, however, there are tissue-specific expression patterns that can result in different transcriptional outcomes</a:t>
            </a:r>
            <a:r>
              <a:rPr lang="en-US" sz="1100" baseline="30000" dirty="0"/>
              <a:t>1,2</a:t>
            </a:r>
            <a:endParaRPr lang="en-US" sz="1100" dirty="0"/>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Physiologic functions of cortisol depend on its serum levels as well as its sensitivity—a regulator of cortisol sensitivity is the presence of isoforms of GR proteins</a:t>
            </a:r>
            <a:r>
              <a:rPr lang="en-US" sz="1100" baseline="30000" dirty="0">
                <a:ea typeface="Calibri" panose="020F0502020204030204" pitchFamily="34" charset="0"/>
                <a:cs typeface="Calibri" panose="020F0502020204030204" pitchFamily="34" charset="0"/>
              </a:rPr>
              <a:t>2</a:t>
            </a:r>
            <a:endParaRPr lang="en-US" sz="1100" dirty="0">
              <a:ea typeface="Calibri" panose="020F0502020204030204" pitchFamily="34" charset="0"/>
              <a:cs typeface="Times New Roman" panose="02020603050405020304" pitchFamily="18" charset="0"/>
            </a:endParaRPr>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GR is constitutively expressed; it controls many distinct gene networks in nearly all cell types</a:t>
            </a:r>
            <a:r>
              <a:rPr lang="en-US" sz="1100" baseline="30000" dirty="0">
                <a:ea typeface="Calibri" panose="020F0502020204030204" pitchFamily="34" charset="0"/>
                <a:cs typeface="Calibri" panose="020F0502020204030204" pitchFamily="34" charset="0"/>
              </a:rPr>
              <a:t>2</a:t>
            </a:r>
            <a:endParaRPr lang="en-US" sz="1100" dirty="0">
              <a:ea typeface="Calibri" panose="020F0502020204030204" pitchFamily="34" charset="0"/>
              <a:cs typeface="Times New Roman" panose="02020603050405020304" pitchFamily="18" charset="0"/>
            </a:endParaRPr>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The precision of GR signaling depends on many factors—one of which is the structural aspect of the GR protein</a:t>
            </a:r>
            <a:r>
              <a:rPr lang="en-US" sz="110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Times New Roman" panose="02020603050405020304" pitchFamily="18" charset="0"/>
            </a:endParaRPr>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The isoforms differ in their expression patterns across different tissues, resulting in varying impacts on gene regulatory networks and other functional aspects</a:t>
            </a:r>
            <a:r>
              <a:rPr lang="en-US" sz="1100" baseline="30000" dirty="0">
                <a:ea typeface="Calibri" panose="020F0502020204030204" pitchFamily="34" charset="0"/>
                <a:cs typeface="Calibri" panose="020F0502020204030204" pitchFamily="34" charset="0"/>
              </a:rPr>
              <a:t>1</a:t>
            </a:r>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Lastly, GR isoforms do not only vary in expression patterns across tissue and cell types but also subcellular departments</a:t>
            </a:r>
            <a:r>
              <a:rPr lang="en-US" sz="110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Times New Roman" panose="02020603050405020304" pitchFamily="18" charset="0"/>
            </a:endParaRPr>
          </a:p>
          <a:p>
            <a:pPr marL="171416"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Specifically, GR</a:t>
            </a:r>
            <a:r>
              <a:rPr lang="el-GR" sz="1100" dirty="0">
                <a:ea typeface="Calibri" panose="020F0502020204030204" pitchFamily="34" charset="0"/>
                <a:cs typeface="Calibri" panose="020F0502020204030204" pitchFamily="34" charset="0"/>
              </a:rPr>
              <a:t>α</a:t>
            </a:r>
            <a:r>
              <a:rPr lang="en-US" sz="1100" dirty="0">
                <a:ea typeface="Calibri" panose="020F0502020204030204" pitchFamily="34" charset="0"/>
                <a:cs typeface="Calibri" panose="020F0502020204030204" pitchFamily="34" charset="0"/>
              </a:rPr>
              <a:t> and GR</a:t>
            </a:r>
            <a:r>
              <a:rPr lang="el-GR" sz="1100" dirty="0">
                <a:ea typeface="Calibri" panose="020F0502020204030204" pitchFamily="34" charset="0"/>
                <a:cs typeface="Calibri" panose="020F0502020204030204" pitchFamily="34" charset="0"/>
              </a:rPr>
              <a:t>β</a:t>
            </a:r>
            <a:r>
              <a:rPr lang="en-US" sz="1100" baseline="30000" dirty="0">
                <a:ea typeface="Calibri" panose="020F0502020204030204" pitchFamily="34" charset="0"/>
                <a:cs typeface="Calibri" panose="020F0502020204030204" pitchFamily="34" charset="0"/>
              </a:rPr>
              <a:t>1,3-6</a:t>
            </a:r>
            <a:endParaRPr lang="en-US" sz="1100" dirty="0">
              <a:ea typeface="Calibri" panose="020F0502020204030204" pitchFamily="34" charset="0"/>
              <a:cs typeface="Times New Roman" panose="02020603050405020304" pitchFamily="18" charset="0"/>
            </a:endParaRPr>
          </a:p>
          <a:p>
            <a:pPr marL="628527" lvl="1"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GR</a:t>
            </a:r>
            <a:r>
              <a:rPr lang="el-GR" sz="1100" dirty="0">
                <a:ea typeface="Calibri" panose="020F0502020204030204" pitchFamily="34" charset="0"/>
                <a:cs typeface="Calibri" panose="020F0502020204030204" pitchFamily="34" charset="0"/>
              </a:rPr>
              <a:t>α</a:t>
            </a:r>
            <a:r>
              <a:rPr lang="en-US" sz="1100" dirty="0">
                <a:ea typeface="Calibri" panose="020F0502020204030204" pitchFamily="34" charset="0"/>
                <a:cs typeface="Calibri" panose="020F0502020204030204" pitchFamily="34" charset="0"/>
              </a:rPr>
              <a:t> has the highest activity; GR</a:t>
            </a:r>
            <a:r>
              <a:rPr lang="el-GR" sz="1100" dirty="0">
                <a:ea typeface="Calibri" panose="020F0502020204030204" pitchFamily="34" charset="0"/>
                <a:cs typeface="Calibri" panose="020F0502020204030204" pitchFamily="34" charset="0"/>
              </a:rPr>
              <a:t>β</a:t>
            </a:r>
            <a:r>
              <a:rPr lang="en-US" sz="1100" dirty="0">
                <a:ea typeface="Calibri" panose="020F0502020204030204" pitchFamily="34" charset="0"/>
                <a:cs typeface="Calibri" panose="020F0502020204030204" pitchFamily="34" charset="0"/>
              </a:rPr>
              <a:t> cannot bind cortisol; however, it is transcriptionally active. GR</a:t>
            </a:r>
            <a:r>
              <a:rPr lang="el-GR" sz="1100" dirty="0">
                <a:ea typeface="Calibri" panose="020F0502020204030204" pitchFamily="34" charset="0"/>
                <a:cs typeface="Calibri" panose="020F0502020204030204" pitchFamily="34" charset="0"/>
              </a:rPr>
              <a:t>β </a:t>
            </a:r>
            <a:r>
              <a:rPr lang="en-US" sz="1100" dirty="0">
                <a:ea typeface="Calibri" panose="020F0502020204030204" pitchFamily="34" charset="0"/>
                <a:cs typeface="Calibri" panose="020F0502020204030204" pitchFamily="34" charset="0"/>
              </a:rPr>
              <a:t>can act as an antagonist to GR</a:t>
            </a:r>
            <a:r>
              <a:rPr lang="el-GR" sz="1100" dirty="0">
                <a:ea typeface="Calibri" panose="020F0502020204030204" pitchFamily="34" charset="0"/>
                <a:cs typeface="Calibri" panose="020F0502020204030204" pitchFamily="34" charset="0"/>
              </a:rPr>
              <a:t>α</a:t>
            </a:r>
            <a:r>
              <a:rPr lang="en-US" sz="1100" dirty="0">
                <a:ea typeface="Calibri" panose="020F0502020204030204" pitchFamily="34" charset="0"/>
                <a:cs typeface="Calibri" panose="020F0502020204030204" pitchFamily="34" charset="0"/>
              </a:rPr>
              <a:t> in some cases, and in others, complementary; it is involved in other ligand-independent functions</a:t>
            </a:r>
            <a:endParaRPr lang="en-US" sz="1100" dirty="0">
              <a:ea typeface="Calibri" panose="020F0502020204030204" pitchFamily="34" charset="0"/>
              <a:cs typeface="Times New Roman" panose="02020603050405020304" pitchFamily="18" charset="0"/>
            </a:endParaRPr>
          </a:p>
          <a:p>
            <a:pPr marL="628527" lvl="1" indent="-171416">
              <a:buFont typeface="Arial" panose="020B0604020202020204" pitchFamily="34" charset="0"/>
              <a:buChar char="•"/>
            </a:pPr>
            <a:r>
              <a:rPr lang="en-US" sz="1100" dirty="0">
                <a:ea typeface="Calibri" panose="020F0502020204030204" pitchFamily="34" charset="0"/>
                <a:cs typeface="Calibri" panose="020F0502020204030204" pitchFamily="34" charset="0"/>
              </a:rPr>
              <a:t>GR</a:t>
            </a:r>
            <a:r>
              <a:rPr lang="el-GR" sz="1100" dirty="0">
                <a:ea typeface="Calibri" panose="020F0502020204030204" pitchFamily="34" charset="0"/>
                <a:cs typeface="Calibri" panose="020F0502020204030204" pitchFamily="34" charset="0"/>
              </a:rPr>
              <a:t>β</a:t>
            </a:r>
            <a:r>
              <a:rPr lang="en-US" sz="1100" dirty="0">
                <a:ea typeface="Calibri" panose="020F0502020204030204" pitchFamily="34" charset="0"/>
                <a:cs typeface="Calibri" panose="020F0502020204030204" pitchFamily="34" charset="0"/>
              </a:rPr>
              <a:t> </a:t>
            </a:r>
            <a:r>
              <a:rPr lang="en-US" sz="1100" dirty="0">
                <a:ea typeface="Calibri" panose="020F0502020204030204" pitchFamily="34" charset="0"/>
                <a:cs typeface="Times New Roman" panose="02020603050405020304" pitchFamily="18" charset="0"/>
              </a:rPr>
              <a:t>is associated with cortisol resistance and is thought to play a role in steroid-resistant asthma</a:t>
            </a:r>
          </a:p>
          <a:p>
            <a:pPr marL="171416" indent="-171416">
              <a:buFont typeface="Arial" panose="020B0604020202020204" pitchFamily="34" charset="0"/>
              <a:buChar char="•"/>
            </a:pPr>
            <a:endParaRPr lang="en-US" sz="1100" dirty="0">
              <a:ea typeface="Calibri" panose="020F0502020204030204" pitchFamily="34" charset="0"/>
              <a:cs typeface="Times New Roman" panose="02020603050405020304" pitchFamily="18" charset="0"/>
            </a:endParaRPr>
          </a:p>
          <a:p>
            <a:pPr defTabSz="914222">
              <a:defRPr/>
            </a:pPr>
            <a:r>
              <a:rPr lang="en-US" sz="1100" b="1" dirty="0"/>
              <a:t>References:</a:t>
            </a:r>
          </a:p>
          <a:p>
            <a:pPr marL="228556" indent="-228556">
              <a:buFontTx/>
              <a:buAutoNum type="arabicPeriod"/>
              <a:defRPr/>
            </a:pPr>
            <a:r>
              <a:rPr lang="en-GB" sz="1100" dirty="0" err="1"/>
              <a:t>Vandevyver</a:t>
            </a:r>
            <a:r>
              <a:rPr lang="en-GB" sz="1100" dirty="0"/>
              <a:t> S, et al. </a:t>
            </a:r>
            <a:r>
              <a:rPr lang="en-GB" sz="1100" i="1" dirty="0" err="1"/>
              <a:t>Endocr</a:t>
            </a:r>
            <a:r>
              <a:rPr lang="en-GB" sz="1100" i="1" dirty="0"/>
              <a:t> Rev. </a:t>
            </a:r>
            <a:r>
              <a:rPr lang="en-GB" sz="1100" dirty="0"/>
              <a:t>2014;35:671-693.</a:t>
            </a:r>
          </a:p>
          <a:p>
            <a:pPr marL="228556" indent="-228556">
              <a:buFontTx/>
              <a:buAutoNum type="arabicPeriod"/>
              <a:defRPr/>
            </a:pPr>
            <a:r>
              <a:rPr lang="fr-FR" sz="1100" dirty="0"/>
              <a:t>Timmermans S, et al. </a:t>
            </a:r>
            <a:r>
              <a:rPr lang="fr-FR" sz="1100" i="1" dirty="0"/>
              <a:t>Front </a:t>
            </a:r>
            <a:r>
              <a:rPr lang="fr-FR" sz="1100" i="1" dirty="0" err="1"/>
              <a:t>Immunol</a:t>
            </a:r>
            <a:r>
              <a:rPr lang="fr-FR" sz="1100" dirty="0"/>
              <a:t>. 2019;10:1545. doi:10.3389/fimmu.2019.01545</a:t>
            </a:r>
            <a:endParaRPr lang="en-GB" sz="1100" dirty="0"/>
          </a:p>
          <a:p>
            <a:pPr marL="228556" indent="-228556">
              <a:buFontTx/>
              <a:buAutoNum type="arabicPeriod"/>
              <a:defRPr/>
            </a:pPr>
            <a:r>
              <a:rPr lang="en-GB" sz="1100" dirty="0"/>
              <a:t>Pujols L, et al. </a:t>
            </a:r>
            <a:r>
              <a:rPr lang="en-GB" sz="1100" i="1" dirty="0"/>
              <a:t>Am J </a:t>
            </a:r>
            <a:r>
              <a:rPr lang="en-GB" sz="1100" i="1" dirty="0" err="1"/>
              <a:t>Physiol</a:t>
            </a:r>
            <a:r>
              <a:rPr lang="en-GB" sz="1100" i="1" dirty="0"/>
              <a:t> Cell Physiol. </a:t>
            </a:r>
            <a:r>
              <a:rPr lang="en-GB" sz="1100" dirty="0"/>
              <a:t>2002;283:C1324-C1331.</a:t>
            </a:r>
          </a:p>
          <a:p>
            <a:pPr marL="228556" indent="-228556">
              <a:buFontTx/>
              <a:buAutoNum type="arabicPeriod"/>
              <a:defRPr/>
            </a:pPr>
            <a:r>
              <a:rPr lang="en-GB" sz="1100" dirty="0"/>
              <a:t>DuBois DC, et al. </a:t>
            </a:r>
            <a:r>
              <a:rPr lang="en-GB" sz="1100" i="1" dirty="0"/>
              <a:t>Steroids. </a:t>
            </a:r>
            <a:r>
              <a:rPr lang="en-GB" sz="1100" dirty="0"/>
              <a:t>2013;78:312-320.</a:t>
            </a:r>
          </a:p>
          <a:p>
            <a:pPr marL="228556" indent="-228556">
              <a:buFontTx/>
              <a:buAutoNum type="arabicPeriod"/>
              <a:defRPr/>
            </a:pPr>
            <a:r>
              <a:rPr lang="en-GB" sz="1100" dirty="0"/>
              <a:t>Barnes JA, et al. </a:t>
            </a:r>
            <a:r>
              <a:rPr lang="en-GB" sz="1100" i="1" dirty="0"/>
              <a:t>J Allergy Clin Immunol. </a:t>
            </a:r>
            <a:r>
              <a:rPr lang="en-GB" sz="1100" dirty="0"/>
              <a:t>2013;131:636-645.</a:t>
            </a:r>
          </a:p>
          <a:p>
            <a:pPr marL="228556" indent="-228556">
              <a:buFontTx/>
              <a:buAutoNum type="arabicPeriod"/>
              <a:defRPr/>
            </a:pPr>
            <a:r>
              <a:rPr lang="en-GB" sz="1100" dirty="0"/>
              <a:t>Zhang X, et al. </a:t>
            </a:r>
            <a:r>
              <a:rPr lang="en-GB" sz="1100" i="1" dirty="0"/>
              <a:t>Invest </a:t>
            </a:r>
            <a:r>
              <a:rPr lang="en-GB" sz="1100" i="1" dirty="0" err="1"/>
              <a:t>Ophthalmol</a:t>
            </a:r>
            <a:r>
              <a:rPr lang="en-GB" sz="1100" i="1" dirty="0"/>
              <a:t> Vis Sci</a:t>
            </a:r>
            <a:r>
              <a:rPr lang="en-GB" sz="1100" dirty="0"/>
              <a:t>. 2005;46:4607-4616.</a:t>
            </a:r>
          </a:p>
          <a:p>
            <a:pPr defTabSz="914222">
              <a:defRPr/>
            </a:pPr>
            <a:endParaRPr lang="en-US" sz="1000" dirty="0"/>
          </a:p>
          <a:p>
            <a:pPr marL="171416" indent="-171416">
              <a:buFont typeface="Arial" panose="020B0604020202020204" pitchFamily="34" charset="0"/>
              <a:buChar char="•"/>
            </a:pPr>
            <a:endParaRPr lang="en-US" sz="1000" dirty="0"/>
          </a:p>
        </p:txBody>
      </p:sp>
      <p:sp>
        <p:nvSpPr>
          <p:cNvPr id="4" name="Slide Number Placeholder 6">
            <a:extLst>
              <a:ext uri="{FF2B5EF4-FFF2-40B4-BE49-F238E27FC236}">
                <a16:creationId xmlns:a16="http://schemas.microsoft.com/office/drawing/2014/main" id="{E92CE446-BF4D-B8BA-B1B0-54E09134508A}"/>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11</a:t>
            </a:fld>
            <a:endParaRPr lang="en-US" dirty="0"/>
          </a:p>
        </p:txBody>
      </p:sp>
    </p:spTree>
    <p:extLst>
      <p:ext uri="{BB962C8B-B14F-4D97-AF65-F5344CB8AC3E}">
        <p14:creationId xmlns:p14="http://schemas.microsoft.com/office/powerpoint/2010/main" val="2993782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6">
            <a:extLst>
              <a:ext uri="{FF2B5EF4-FFF2-40B4-BE49-F238E27FC236}">
                <a16:creationId xmlns:a16="http://schemas.microsoft.com/office/drawing/2014/main" id="{2E017AA7-BBFB-648B-723F-495C2048E4D1}"/>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12</a:t>
            </a:fld>
            <a:endParaRPr lang="en-US" dirty="0"/>
          </a:p>
        </p:txBody>
      </p:sp>
    </p:spTree>
    <p:extLst>
      <p:ext uri="{BB962C8B-B14F-4D97-AF65-F5344CB8AC3E}">
        <p14:creationId xmlns:p14="http://schemas.microsoft.com/office/powerpoint/2010/main" val="4131993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69875"/>
            <a:ext cx="5486400" cy="3086100"/>
          </a:xfrm>
        </p:spPr>
      </p:sp>
      <p:sp>
        <p:nvSpPr>
          <p:cNvPr id="3" name="Notes Placeholder 2"/>
          <p:cNvSpPr>
            <a:spLocks noGrp="1"/>
          </p:cNvSpPr>
          <p:nvPr>
            <p:ph type="body" idx="1"/>
          </p:nvPr>
        </p:nvSpPr>
        <p:spPr>
          <a:xfrm>
            <a:off x="685799" y="3494544"/>
            <a:ext cx="5486400" cy="6106656"/>
          </a:xfrm>
        </p:spPr>
        <p:txBody>
          <a:bodyPr/>
          <a:lstStyle/>
          <a:p>
            <a:pPr marL="171425" indent="-171425">
              <a:buFont typeface="Arial" panose="020B0604020202020204" pitchFamily="34" charset="0"/>
              <a:buChar char="•"/>
            </a:pPr>
            <a:r>
              <a:rPr lang="en-US" sz="1100" b="1" dirty="0"/>
              <a:t>Key takeaway: Another regulator of cortisol sensitivity is post-translational modifications of the GR protein, which can influence multiple aspects of GR signaling, including protein stability, binding to ligand and DNA, transport into the nucleus, and transcriptional activity</a:t>
            </a:r>
          </a:p>
          <a:p>
            <a:pPr marL="171425" indent="-171425">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The GR signaling pathway is highly regulated; one way is via the post-translational modifications of GR</a:t>
            </a:r>
            <a:r>
              <a:rPr lang="en-US" sz="1100" baseline="30000" dirty="0">
                <a:effectLst/>
                <a:ea typeface="Calibri" panose="020F0502020204030204" pitchFamily="34" charset="0"/>
                <a:cs typeface="Calibri" panose="020F0502020204030204" pitchFamily="34" charset="0"/>
              </a:rPr>
              <a:t>1</a:t>
            </a:r>
            <a:endParaRPr lang="en-US" sz="1100" dirty="0">
              <a:effectLst/>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There are 6 different ways the GR protein can be modified post-translationall</a:t>
            </a:r>
            <a:r>
              <a:rPr lang="en-US" sz="1100" dirty="0">
                <a:ea typeface="Calibri" panose="020F0502020204030204" pitchFamily="34" charset="0"/>
                <a:cs typeface="Calibri" panose="020F0502020204030204" pitchFamily="34" charset="0"/>
              </a:rPr>
              <a:t>y:</a:t>
            </a:r>
            <a:r>
              <a:rPr lang="en-US" sz="1100" dirty="0">
                <a:effectLst/>
                <a:ea typeface="Calibri" panose="020F0502020204030204" pitchFamily="34" charset="0"/>
                <a:cs typeface="Calibri" panose="020F0502020204030204" pitchFamily="34" charset="0"/>
              </a:rPr>
              <a:t> phosphorylation, ubiquitination, SUMOylation, acetylation, </a:t>
            </a:r>
            <a:r>
              <a:rPr lang="en-US" sz="1100" dirty="0" err="1">
                <a:effectLst/>
                <a:ea typeface="Calibri" panose="020F0502020204030204" pitchFamily="34" charset="0"/>
                <a:cs typeface="Calibri" panose="020F0502020204030204" pitchFamily="34" charset="0"/>
              </a:rPr>
              <a:t>nitrosylation</a:t>
            </a:r>
            <a:r>
              <a:rPr lang="en-US" sz="1100" dirty="0">
                <a:effectLst/>
                <a:ea typeface="Calibri" panose="020F0502020204030204" pitchFamily="34" charset="0"/>
                <a:cs typeface="Calibri" panose="020F0502020204030204" pitchFamily="34" charset="0"/>
              </a:rPr>
              <a:t>, and oxidation—each one can occur in a cell- and context-specific manner</a:t>
            </a:r>
            <a:r>
              <a:rPr lang="en-US" sz="1100" baseline="30000" dirty="0">
                <a:effectLst/>
                <a:ea typeface="Calibri" panose="020F0502020204030204" pitchFamily="34" charset="0"/>
                <a:cs typeface="Calibri" panose="020F0502020204030204" pitchFamily="34" charset="0"/>
              </a:rPr>
              <a:t>1</a:t>
            </a:r>
            <a:endParaRPr lang="en-US" sz="1100" dirty="0">
              <a:effectLst/>
              <a:ea typeface="Calibri" panose="020F0502020204030204" pitchFamily="34" charset="0"/>
              <a:cs typeface="Calibri" panose="020F0502020204030204" pitchFamily="34" charset="0"/>
            </a:endParaRPr>
          </a:p>
          <a:p>
            <a:pPr marL="628558" lvl="1" indent="-171425">
              <a:buFont typeface="Arial" panose="020B0604020202020204" pitchFamily="34" charset="0"/>
              <a:buChar char="•"/>
            </a:pPr>
            <a:r>
              <a:rPr lang="en-US" sz="1100" dirty="0">
                <a:ea typeface="Calibri" panose="020F0502020204030204" pitchFamily="34" charset="0"/>
                <a:cs typeface="Calibri" panose="020F0502020204030204" pitchFamily="34" charset="0"/>
              </a:rPr>
              <a:t>For example, phosphorylation, via MAPK, modulates trafficking of the GR and impairs its transcriptional activity. Ubiquitination and SUMOylation promote degradation and inhibit transcriptional activity of the GR</a:t>
            </a:r>
            <a:r>
              <a:rPr lang="en-US" sz="1100" baseline="30000" dirty="0">
                <a:ea typeface="Calibri" panose="020F0502020204030204" pitchFamily="34" charset="0"/>
                <a:cs typeface="Calibri" panose="020F0502020204030204" pitchFamily="34" charset="0"/>
              </a:rPr>
              <a:t>2</a:t>
            </a:r>
            <a:r>
              <a:rPr lang="en-US" sz="1100" dirty="0">
                <a:ea typeface="Calibri" panose="020F0502020204030204" pitchFamily="34" charset="0"/>
                <a:cs typeface="Calibri" panose="020F0502020204030204" pitchFamily="34" charset="0"/>
              </a:rPr>
              <a:t> </a:t>
            </a:r>
            <a:endParaRPr lang="en-US" sz="1100" dirty="0">
              <a:effectLst/>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These covalent modifications of GR affect its stability, subcellular localization, transcriptional activity, and interaction with other proteins, including its ligan</a:t>
            </a:r>
            <a:r>
              <a:rPr lang="en-US" sz="1100" dirty="0">
                <a:ea typeface="Calibri" panose="020F0502020204030204" pitchFamily="34" charset="0"/>
                <a:cs typeface="Calibri" panose="020F0502020204030204" pitchFamily="34" charset="0"/>
              </a:rPr>
              <a:t>d</a:t>
            </a:r>
            <a:r>
              <a:rPr lang="en-US" sz="1100" dirty="0">
                <a:effectLst/>
                <a:ea typeface="Calibri" panose="020F0502020204030204" pitchFamily="34" charset="0"/>
                <a:cs typeface="Calibri" panose="020F0502020204030204" pitchFamily="34" charset="0"/>
              </a:rPr>
              <a:t> and DNA</a:t>
            </a:r>
            <a:r>
              <a:rPr lang="en-US" sz="1100" baseline="30000" dirty="0">
                <a:effectLst/>
                <a:ea typeface="Calibri" panose="020F0502020204030204" pitchFamily="34" charset="0"/>
                <a:cs typeface="Calibri" panose="020F0502020204030204" pitchFamily="34" charset="0"/>
              </a:rPr>
              <a:t>1</a:t>
            </a:r>
            <a:endParaRPr lang="en-US" sz="1100" dirty="0">
              <a:effectLst/>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Post-translational modifications also occur on other components of the GR signaling pathway, such as cofactors, transcription factors, </a:t>
            </a:r>
            <a:r>
              <a:rPr lang="en-US" sz="1100" dirty="0" err="1">
                <a:effectLst/>
                <a:ea typeface="Calibri" panose="020F0502020204030204" pitchFamily="34" charset="0"/>
                <a:cs typeface="Calibri" panose="020F0502020204030204" pitchFamily="34" charset="0"/>
              </a:rPr>
              <a:t>etc</a:t>
            </a:r>
            <a:r>
              <a:rPr lang="en-US" sz="1100" dirty="0">
                <a:effectLst/>
                <a:ea typeface="Calibri" panose="020F0502020204030204" pitchFamily="34" charset="0"/>
                <a:cs typeface="Calibri" panose="020F0502020204030204" pitchFamily="34" charset="0"/>
              </a:rPr>
              <a:t>, which is beyond the scope of this slide</a:t>
            </a:r>
          </a:p>
          <a:p>
            <a:pPr marL="0" indent="0">
              <a:buFont typeface="Arial" panose="020B0604020202020204" pitchFamily="34" charset="0"/>
              <a:buNone/>
            </a:pPr>
            <a:endParaRPr lang="en-US" sz="1100" b="1" dirty="0">
              <a:ea typeface="Calibri" panose="020F0502020204030204" pitchFamily="34" charset="0"/>
              <a:cs typeface="Calibri" panose="020F0502020204030204" pitchFamily="34" charset="0"/>
            </a:endParaRPr>
          </a:p>
          <a:p>
            <a:r>
              <a:rPr lang="en-US" sz="1100" b="1" dirty="0">
                <a:ea typeface="Calibri" panose="020F0502020204030204" pitchFamily="34" charset="0"/>
                <a:cs typeface="Calibri" panose="020F0502020204030204" pitchFamily="34" charset="0"/>
              </a:rPr>
              <a:t>References:</a:t>
            </a:r>
          </a:p>
          <a:p>
            <a:pPr marL="228567" indent="-228567">
              <a:buFontTx/>
              <a:buAutoNum type="arabicPeriod"/>
              <a:defRPr/>
            </a:pPr>
            <a:r>
              <a:rPr lang="en-GB" sz="1100" dirty="0" err="1"/>
              <a:t>Vandevyver</a:t>
            </a:r>
            <a:r>
              <a:rPr lang="en-GB" sz="1100" dirty="0"/>
              <a:t> S, et al. </a:t>
            </a:r>
            <a:r>
              <a:rPr lang="en-GB" sz="1100" i="1" dirty="0" err="1"/>
              <a:t>Endocr</a:t>
            </a:r>
            <a:r>
              <a:rPr lang="en-GB" sz="1100" i="1" dirty="0"/>
              <a:t> Rev. </a:t>
            </a:r>
            <a:r>
              <a:rPr lang="en-GB" sz="1100" dirty="0"/>
              <a:t>2014;35:671-693.</a:t>
            </a:r>
          </a:p>
          <a:p>
            <a:pPr marL="228567" indent="-228567">
              <a:buAutoNum type="arabicPeriod"/>
            </a:pPr>
            <a:r>
              <a:rPr lang="en-GB" sz="1100" dirty="0"/>
              <a:t>Quax RA, et al. </a:t>
            </a:r>
            <a:r>
              <a:rPr lang="en-GB" sz="1100" i="1" dirty="0"/>
              <a:t>Nat Rev Endocrinol</a:t>
            </a:r>
            <a:r>
              <a:rPr lang="en-GB" sz="1100" dirty="0"/>
              <a:t>. 2013;9:670-686.</a:t>
            </a:r>
          </a:p>
          <a:p>
            <a:pPr>
              <a:spcBef>
                <a:spcPts val="300"/>
              </a:spcBef>
            </a:pPr>
            <a:endParaRPr lang="en-US" dirty="0"/>
          </a:p>
        </p:txBody>
      </p:sp>
      <p:sp>
        <p:nvSpPr>
          <p:cNvPr id="4" name="Slide Number Placeholder 6">
            <a:extLst>
              <a:ext uri="{FF2B5EF4-FFF2-40B4-BE49-F238E27FC236}">
                <a16:creationId xmlns:a16="http://schemas.microsoft.com/office/drawing/2014/main" id="{B00DE60F-B2FD-87E3-B34A-773C96D0D1B6}"/>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13</a:t>
            </a:fld>
            <a:endParaRPr lang="en-US" dirty="0"/>
          </a:p>
        </p:txBody>
      </p:sp>
    </p:spTree>
    <p:extLst>
      <p:ext uri="{BB962C8B-B14F-4D97-AF65-F5344CB8AC3E}">
        <p14:creationId xmlns:p14="http://schemas.microsoft.com/office/powerpoint/2010/main" val="775681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852160" cy="4745096"/>
          </a:xfrm>
        </p:spPr>
        <p:txBody>
          <a:bodyPr/>
          <a:lstStyle/>
          <a:p>
            <a:pPr marL="171416" indent="-171416">
              <a:buFont typeface="Arial" panose="020B0604020202020204" pitchFamily="34" charset="0"/>
              <a:buChar char="•"/>
            </a:pPr>
            <a:r>
              <a:rPr lang="en-US" sz="1050" b="1" dirty="0">
                <a:ea typeface="Calibri" panose="020F0502020204030204" pitchFamily="34" charset="0"/>
                <a:cs typeface="Calibri" panose="020F0502020204030204" pitchFamily="34" charset="0"/>
              </a:rPr>
              <a:t>Key takeaway: The </a:t>
            </a:r>
            <a:r>
              <a:rPr lang="en-US" sz="1050" b="1" i="1" dirty="0">
                <a:ea typeface="Calibri" panose="020F0502020204030204" pitchFamily="34" charset="0"/>
                <a:cs typeface="Calibri" panose="020F0502020204030204" pitchFamily="34" charset="0"/>
              </a:rPr>
              <a:t>quantity</a:t>
            </a:r>
            <a:r>
              <a:rPr lang="en-US" sz="1050" b="1" dirty="0">
                <a:ea typeface="Calibri" panose="020F0502020204030204" pitchFamily="34" charset="0"/>
                <a:cs typeface="Calibri" panose="020F0502020204030204" pitchFamily="34" charset="0"/>
              </a:rPr>
              <a:t> of the cortisol ligand in the cell, as well as the </a:t>
            </a:r>
            <a:r>
              <a:rPr lang="en-US" sz="1050" b="1" i="1" dirty="0">
                <a:ea typeface="Calibri" panose="020F0502020204030204" pitchFamily="34" charset="0"/>
                <a:cs typeface="Calibri" panose="020F0502020204030204" pitchFamily="34" charset="0"/>
              </a:rPr>
              <a:t>quality</a:t>
            </a:r>
            <a:r>
              <a:rPr lang="en-US" sz="1050" b="1" dirty="0">
                <a:ea typeface="Calibri" panose="020F0502020204030204" pitchFamily="34" charset="0"/>
                <a:cs typeface="Calibri" panose="020F0502020204030204" pitchFamily="34" charset="0"/>
              </a:rPr>
              <a:t> of its receptor, mediates the sensitivity of GR signaling</a:t>
            </a:r>
          </a:p>
          <a:p>
            <a:pPr marL="171416" indent="-171416">
              <a:buFont typeface="Arial" panose="020B0604020202020204" pitchFamily="34" charset="0"/>
              <a:buChar char="•"/>
            </a:pPr>
            <a:r>
              <a:rPr lang="en-US" sz="1050" dirty="0"/>
              <a:t>The extent to which an individual responds to cortisol, and the potential effects of excess cortisol, are a product of two main factors: Cortisol levels and GR sensitivity</a:t>
            </a:r>
            <a:r>
              <a:rPr lang="en-US" sz="1050" baseline="30000" dirty="0"/>
              <a:t>1,2</a:t>
            </a:r>
            <a:endParaRPr lang="en-US" sz="1050" dirty="0"/>
          </a:p>
          <a:p>
            <a:pPr marL="628616" lvl="1" indent="-171416">
              <a:buFont typeface="Arial" panose="020B0604020202020204" pitchFamily="34" charset="0"/>
              <a:buChar char="•"/>
            </a:pPr>
            <a:r>
              <a:rPr lang="en-US" sz="1050" dirty="0"/>
              <a:t>Cortisol levels are determined by:</a:t>
            </a:r>
          </a:p>
          <a:p>
            <a:pPr marL="1085850" lvl="2" indent="-171450">
              <a:buFont typeface="Arial" panose="020B0604020202020204" pitchFamily="34" charset="0"/>
              <a:buChar char="•"/>
            </a:pPr>
            <a:r>
              <a:rPr lang="en-US" sz="1050" dirty="0"/>
              <a:t>Cortisol synthesis</a:t>
            </a:r>
          </a:p>
          <a:p>
            <a:pPr marL="1085850" lvl="2" indent="-171450">
              <a:buFont typeface="Arial" panose="020B0604020202020204" pitchFamily="34" charset="0"/>
              <a:buChar char="•"/>
            </a:pPr>
            <a:r>
              <a:rPr lang="en-US" sz="1050" dirty="0"/>
              <a:t>Serum cortisol levels (influenced by the affinity and concentration of corticosteroid-binding globulin, or CBG); and</a:t>
            </a:r>
          </a:p>
          <a:p>
            <a:pPr marL="1085850" lvl="2" indent="-171450">
              <a:buFont typeface="Arial" panose="020B0604020202020204" pitchFamily="34" charset="0"/>
              <a:buChar char="•"/>
            </a:pPr>
            <a:r>
              <a:rPr lang="en-US" sz="1050" dirty="0"/>
              <a:t>Activities of the 11</a:t>
            </a:r>
            <a:r>
              <a:rPr lang="el-GR" sz="1050" dirty="0"/>
              <a:t>β</a:t>
            </a:r>
            <a:r>
              <a:rPr lang="en-US" sz="1050" dirty="0"/>
              <a:t>-hydroxy-steroid dehydrogenase (HSD) 1 and 11</a:t>
            </a:r>
            <a:r>
              <a:rPr lang="el-GR" sz="1050" dirty="0"/>
              <a:t>β</a:t>
            </a:r>
            <a:r>
              <a:rPr lang="en-US" sz="1050" dirty="0"/>
              <a:t>-HSD2 enzymes</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solidFill>
                  <a:prstClr val="black"/>
                </a:solidFill>
                <a:cs typeface="Calibri" panose="020F0502020204030204" pitchFamily="34" charset="0"/>
              </a:rPr>
              <a:t>Regulate balance of active vs inactive cortisol (</a:t>
            </a:r>
            <a:r>
              <a:rPr lang="en-US" sz="1050" dirty="0" err="1">
                <a:solidFill>
                  <a:prstClr val="black"/>
                </a:solidFill>
                <a:cs typeface="Calibri" panose="020F0502020204030204" pitchFamily="34" charset="0"/>
              </a:rPr>
              <a:t>ie</a:t>
            </a:r>
            <a:r>
              <a:rPr lang="en-US" sz="1050" dirty="0">
                <a:solidFill>
                  <a:prstClr val="black"/>
                </a:solidFill>
                <a:cs typeface="Calibri" panose="020F0502020204030204" pitchFamily="34" charset="0"/>
              </a:rPr>
              <a:t>, cortisol vs cortisone, respectively) </a:t>
            </a:r>
            <a:endParaRPr lang="en-US" sz="1050" dirty="0"/>
          </a:p>
          <a:p>
            <a:pPr marL="171416" indent="-171416">
              <a:buFont typeface="Arial" panose="020B0604020202020204" pitchFamily="34" charset="0"/>
              <a:buChar char="•"/>
            </a:pPr>
            <a:r>
              <a:rPr lang="en-US" sz="1050" dirty="0"/>
              <a:t>GR sensitivity is influenced by</a:t>
            </a:r>
          </a:p>
          <a:p>
            <a:pPr marL="628527" lvl="1" indent="-171416">
              <a:buFont typeface="Arial" panose="020B0604020202020204" pitchFamily="34" charset="0"/>
              <a:buChar char="•"/>
            </a:pPr>
            <a:r>
              <a:rPr lang="en-US" sz="1050" dirty="0">
                <a:ea typeface="Calibri" panose="020F0502020204030204" pitchFamily="34" charset="0"/>
                <a:cs typeface="Calibri" panose="020F0502020204030204" pitchFamily="34" charset="0"/>
              </a:rPr>
              <a:t>Polymorphisms (mutations) in the GR gene, </a:t>
            </a:r>
            <a:r>
              <a:rPr lang="en-US" sz="1050" i="1" dirty="0">
                <a:ea typeface="Calibri" panose="020F0502020204030204" pitchFamily="34" charset="0"/>
                <a:cs typeface="Calibri" panose="020F0502020204030204" pitchFamily="34" charset="0"/>
              </a:rPr>
              <a:t>NR3C1</a:t>
            </a:r>
            <a:r>
              <a:rPr lang="en-US" sz="1050" baseline="30000" dirty="0">
                <a:ea typeface="Calibri" panose="020F0502020204030204" pitchFamily="34" charset="0"/>
                <a:cs typeface="Calibri" panose="020F0502020204030204" pitchFamily="34" charset="0"/>
              </a:rPr>
              <a:t>1</a:t>
            </a:r>
            <a:endParaRPr lang="en-US" sz="1050" b="1" dirty="0">
              <a:ea typeface="Calibri" panose="020F0502020204030204" pitchFamily="34" charset="0"/>
              <a:cs typeface="Calibri" panose="020F0502020204030204" pitchFamily="34" charset="0"/>
            </a:endParaRPr>
          </a:p>
          <a:p>
            <a:pPr marL="628527" lvl="1" indent="-171416">
              <a:buFont typeface="Arial" panose="020B0604020202020204" pitchFamily="34" charset="0"/>
              <a:buChar char="•"/>
            </a:pPr>
            <a:r>
              <a:rPr lang="en-US" sz="1050" dirty="0"/>
              <a:t>GR isoforms/variants</a:t>
            </a:r>
            <a:r>
              <a:rPr lang="en-US" sz="1050" baseline="30000" dirty="0"/>
              <a:t>1-4</a:t>
            </a:r>
            <a:endParaRPr lang="en-US" sz="1050" dirty="0"/>
          </a:p>
          <a:p>
            <a:pPr marL="1085672" lvl="2" indent="-171450" defTabSz="914222">
              <a:buFont typeface="Arial" panose="020B0604020202020204" pitchFamily="34" charset="0"/>
              <a:buChar char="•"/>
              <a:defRPr/>
            </a:pPr>
            <a:r>
              <a:rPr lang="en-US" sz="1050" dirty="0">
                <a:solidFill>
                  <a:prstClr val="black"/>
                </a:solidFill>
                <a:ea typeface="Calibri" panose="020F0502020204030204" pitchFamily="34" charset="0"/>
                <a:cs typeface="Calibri" panose="020F0502020204030204" pitchFamily="34" charset="0"/>
              </a:rPr>
              <a:t>The isoforms differ in expression patterns across different tissues, cell types, and subcellular departments, resulting in varying impacts on gene regulatory networks and other functional aspects</a:t>
            </a:r>
          </a:p>
          <a:p>
            <a:pPr marL="1085672" lvl="2" indent="-171450" defTabSz="914222">
              <a:buFont typeface="Arial" panose="020B0604020202020204" pitchFamily="34" charset="0"/>
              <a:buChar char="•"/>
              <a:defRPr/>
            </a:pPr>
            <a:r>
              <a:rPr lang="en-US" sz="1050" dirty="0"/>
              <a:t>GR isoforms not only vary in expression patterns across tissue and cell types but also subcellular departments</a:t>
            </a:r>
          </a:p>
          <a:p>
            <a:pPr marL="628527" lvl="1" indent="-171416">
              <a:buFont typeface="Arial" panose="020B0604020202020204" pitchFamily="34" charset="0"/>
              <a:buChar char="•"/>
            </a:pPr>
            <a:r>
              <a:rPr lang="en-US" sz="1050" dirty="0"/>
              <a:t>Post-translational modifications of GR protein</a:t>
            </a:r>
            <a:r>
              <a:rPr lang="en-US" sz="1050" baseline="30000" dirty="0"/>
              <a:t>1</a:t>
            </a:r>
            <a:r>
              <a:rPr lang="en-US" sz="1050" dirty="0"/>
              <a:t>	</a:t>
            </a:r>
          </a:p>
          <a:p>
            <a:pPr marL="1085672" lvl="2" indent="-171450" defTabSz="914222">
              <a:buFont typeface="Arial" panose="020B0604020202020204" pitchFamily="34" charset="0"/>
              <a:buChar char="•"/>
              <a:defRPr/>
            </a:pPr>
            <a:r>
              <a:rPr lang="en-US" sz="1050" dirty="0">
                <a:solidFill>
                  <a:prstClr val="black"/>
                </a:solidFill>
                <a:ea typeface="Calibri" panose="020F0502020204030204" pitchFamily="34" charset="0"/>
                <a:cs typeface="Calibri" panose="020F0502020204030204" pitchFamily="34" charset="0"/>
              </a:rPr>
              <a:t>Modifications include phosphorylation, SUMOylation, ubiquitination, oxidation, and acetylation </a:t>
            </a:r>
            <a:endParaRPr lang="en-US" sz="1050" dirty="0"/>
          </a:p>
          <a:p>
            <a:endParaRPr lang="da-DK" sz="600" dirty="0"/>
          </a:p>
          <a:p>
            <a:r>
              <a:rPr lang="da-DK" sz="1050" b="1" dirty="0"/>
              <a:t>References:</a:t>
            </a:r>
          </a:p>
          <a:p>
            <a:pPr marL="228556" indent="-228556">
              <a:buAutoNum type="arabicPeriod"/>
            </a:pPr>
            <a:r>
              <a:rPr lang="da-DK" sz="1050" dirty="0"/>
              <a:t>Vandevyver S, et al. </a:t>
            </a:r>
            <a:r>
              <a:rPr lang="da-DK" sz="1050" i="1" dirty="0"/>
              <a:t>Endocr Rev</a:t>
            </a:r>
            <a:r>
              <a:rPr lang="da-DK" sz="1050" dirty="0"/>
              <a:t>. 2014;35:671-693.</a:t>
            </a:r>
          </a:p>
          <a:p>
            <a:pPr marL="228556" indent="-228556">
              <a:buAutoNum type="arabicPeriod"/>
            </a:pPr>
            <a:r>
              <a:rPr lang="da-DK" sz="1050" dirty="0"/>
              <a:t>Timmermans S, et al. </a:t>
            </a:r>
            <a:r>
              <a:rPr lang="da-DK" sz="1050" i="1" dirty="0"/>
              <a:t>Front Immunol</a:t>
            </a:r>
            <a:r>
              <a:rPr lang="da-DK" sz="1050" dirty="0"/>
              <a:t>. 2019;10:1545. doi:10.3389/fimmu.2019.01545</a:t>
            </a:r>
          </a:p>
          <a:p>
            <a:pPr marL="228556" indent="-228556">
              <a:buFontTx/>
              <a:buAutoNum type="arabicPeriod"/>
            </a:pPr>
            <a:r>
              <a:rPr lang="en-GB" sz="1050" dirty="0"/>
              <a:t>Barnes JA, et al. </a:t>
            </a:r>
            <a:r>
              <a:rPr lang="en-GB" sz="1050" i="1" dirty="0"/>
              <a:t>J Allergy Clin Immunol. </a:t>
            </a:r>
            <a:r>
              <a:rPr lang="en-GB" sz="1050" dirty="0"/>
              <a:t>2013;131:636-645.</a:t>
            </a:r>
          </a:p>
          <a:p>
            <a:pPr marL="228556" indent="-228556">
              <a:buFontTx/>
              <a:buAutoNum type="arabicPeriod"/>
            </a:pPr>
            <a:r>
              <a:rPr lang="en-GB" sz="1050" dirty="0"/>
              <a:t>Zhang X, et al. </a:t>
            </a:r>
            <a:r>
              <a:rPr lang="en-GB" sz="1050" i="1" dirty="0"/>
              <a:t>Invest </a:t>
            </a:r>
            <a:r>
              <a:rPr lang="en-GB" sz="1050" i="1" dirty="0" err="1"/>
              <a:t>Ophthalmol</a:t>
            </a:r>
            <a:r>
              <a:rPr lang="en-GB" sz="1050" i="1" dirty="0"/>
              <a:t> Vis Sci</a:t>
            </a:r>
            <a:r>
              <a:rPr lang="en-GB" sz="1050" dirty="0"/>
              <a:t>. 2005;46:4607-4616.</a:t>
            </a:r>
          </a:p>
          <a:p>
            <a:endParaRPr lang="en-GB" sz="700" dirty="0"/>
          </a:p>
          <a:p>
            <a:endParaRPr lang="en-US" sz="1100" dirty="0"/>
          </a:p>
        </p:txBody>
      </p:sp>
      <p:sp>
        <p:nvSpPr>
          <p:cNvPr id="4" name="Slide Number Placeholder 6">
            <a:extLst>
              <a:ext uri="{FF2B5EF4-FFF2-40B4-BE49-F238E27FC236}">
                <a16:creationId xmlns:a16="http://schemas.microsoft.com/office/drawing/2014/main" id="{D3661ED4-C5E7-8BAE-096E-C044D2F223D8}"/>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2</a:t>
            </a:fld>
            <a:endParaRPr lang="en-US" dirty="0"/>
          </a:p>
        </p:txBody>
      </p:sp>
    </p:spTree>
    <p:extLst>
      <p:ext uri="{BB962C8B-B14F-4D97-AF65-F5344CB8AC3E}">
        <p14:creationId xmlns:p14="http://schemas.microsoft.com/office/powerpoint/2010/main" val="717113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6">
            <a:extLst>
              <a:ext uri="{FF2B5EF4-FFF2-40B4-BE49-F238E27FC236}">
                <a16:creationId xmlns:a16="http://schemas.microsoft.com/office/drawing/2014/main" id="{8C089F10-87FC-D8B0-C1D0-CDA4C3F4AE02}"/>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3</a:t>
            </a:fld>
            <a:endParaRPr lang="en-US" dirty="0"/>
          </a:p>
        </p:txBody>
      </p:sp>
    </p:spTree>
    <p:extLst>
      <p:ext uri="{BB962C8B-B14F-4D97-AF65-F5344CB8AC3E}">
        <p14:creationId xmlns:p14="http://schemas.microsoft.com/office/powerpoint/2010/main" val="2423446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dirty="0">
                <a:ea typeface="Calibri" panose="020F0502020204030204" pitchFamily="34" charset="0"/>
                <a:cs typeface="Calibri" panose="020F0502020204030204" pitchFamily="34" charset="0"/>
              </a:rPr>
              <a:t>Once synthesized, the bioavailability of cortisol is highly regulated at multiple locations in its journey from the adrenal gland to the targeted cell</a:t>
            </a:r>
            <a:endParaRPr lang="en-US" sz="1100" b="0" dirty="0"/>
          </a:p>
          <a:p>
            <a:pPr marL="171450" indent="-171450">
              <a:buFont typeface="Arial" panose="020B0604020202020204" pitchFamily="34" charset="0"/>
              <a:buChar char="•"/>
            </a:pPr>
            <a:r>
              <a:rPr lang="en-US" sz="1100" dirty="0"/>
              <a:t>In the blood, majority (80%-90%) of cortisol is bound to CBG. Of the remaining cortisol, 10% to 15% is albumin-bound. Hence, only 3% to 5% of total cortisol is free and biologically available</a:t>
            </a:r>
            <a:r>
              <a:rPr lang="en-US" sz="1100" baseline="30000" dirty="0"/>
              <a:t>1,2</a:t>
            </a:r>
            <a:endParaRPr lang="en-US" sz="1100" baseline="0" dirty="0"/>
          </a:p>
          <a:p>
            <a:pPr marL="171450" indent="-171450">
              <a:buFont typeface="Arial" panose="020B0604020202020204" pitchFamily="34" charset="0"/>
              <a:buChar char="•"/>
            </a:pPr>
            <a:r>
              <a:rPr lang="en-US" sz="1100" baseline="0" dirty="0"/>
              <a:t>Thus, availability of cortisol is modulated mainly by the affinity of binding with CBG, and, to a lesser extent, the affinity of binding with albumin</a:t>
            </a:r>
            <a:r>
              <a:rPr lang="en-US" sz="1100" baseline="30000" dirty="0"/>
              <a:t>1,2</a:t>
            </a:r>
            <a:endParaRPr lang="en-US" sz="1100" baseline="0" dirty="0"/>
          </a:p>
          <a:p>
            <a:pPr marL="171450" indent="-171450">
              <a:buFont typeface="Arial" panose="020B0604020202020204" pitchFamily="34" charset="0"/>
              <a:buChar char="•"/>
            </a:pPr>
            <a:r>
              <a:rPr lang="en-US" sz="1100" baseline="0" dirty="0"/>
              <a:t>Several conditions may alter the binding of cortisol to CBG or albumin</a:t>
            </a:r>
            <a:r>
              <a:rPr lang="en-US" sz="1100" baseline="30000" dirty="0"/>
              <a:t>1</a:t>
            </a:r>
            <a:r>
              <a:rPr lang="en-US" sz="1100" baseline="0" dirty="0"/>
              <a:t>:</a:t>
            </a:r>
          </a:p>
          <a:p>
            <a:pPr marL="628650" lvl="1" indent="-171450">
              <a:buFont typeface="Arial" panose="020B0604020202020204" pitchFamily="34" charset="0"/>
              <a:buChar char="•"/>
            </a:pPr>
            <a:r>
              <a:rPr lang="en-US" sz="1100" baseline="0" dirty="0"/>
              <a:t>CBG releases cortisol in response to fever and external heat, since the binding affinity of cortisol to CBG declines ~16-fold with an increase in temperature from 35°C to 42°C</a:t>
            </a:r>
          </a:p>
          <a:p>
            <a:pPr marL="628650" lvl="1" indent="-171450">
              <a:buFont typeface="Arial" panose="020B0604020202020204" pitchFamily="34" charset="0"/>
              <a:buChar char="•"/>
            </a:pPr>
            <a:r>
              <a:rPr lang="en-US" sz="1100" baseline="0" dirty="0"/>
              <a:t>Additionally, CBG and albumin levels can change during inflammation, thereby increasing cortisol bioavailability</a:t>
            </a:r>
            <a:endParaRPr lang="en-US" sz="1100" baseline="0" dirty="0">
              <a:ea typeface="+mn-ea"/>
              <a:cs typeface="+mn-cs"/>
            </a:endParaRPr>
          </a:p>
          <a:p>
            <a:pPr marL="628650" lvl="1" indent="-171450">
              <a:buFont typeface="Arial" panose="020B0604020202020204" pitchFamily="34" charset="0"/>
              <a:buChar char="•"/>
            </a:pPr>
            <a:r>
              <a:rPr lang="en-US" sz="1100" dirty="0">
                <a:ea typeface="Calibri" panose="020F0502020204030204" pitchFamily="34" charset="0"/>
                <a:cs typeface="Calibri" panose="020F0502020204030204" pitchFamily="34" charset="0"/>
              </a:rPr>
              <a:t>CBG levels can be elevated in a high-estrogen state (</a:t>
            </a:r>
            <a:r>
              <a:rPr lang="en-US" sz="1100" dirty="0" err="1">
                <a:ea typeface="Calibri" panose="020F0502020204030204" pitchFamily="34" charset="0"/>
                <a:cs typeface="Calibri" panose="020F0502020204030204" pitchFamily="34" charset="0"/>
              </a:rPr>
              <a:t>eg</a:t>
            </a:r>
            <a:r>
              <a:rPr lang="en-US" sz="1100" dirty="0">
                <a:ea typeface="Calibri" panose="020F0502020204030204" pitchFamily="34" charset="0"/>
                <a:cs typeface="Calibri" panose="020F0502020204030204" pitchFamily="34" charset="0"/>
              </a:rPr>
              <a:t>, pregnancy, use of oral contraceptives), thus leading to an abnormally high serum level of cortisol (bound and free). These findings can raise the suspicion of hypercortisolism, even if the patient does not have the disease</a:t>
            </a:r>
            <a:r>
              <a:rPr lang="en-US" sz="1100" baseline="30000" dirty="0">
                <a:ea typeface="Calibri" panose="020F0502020204030204" pitchFamily="34" charset="0"/>
                <a:cs typeface="Calibri" panose="020F0502020204030204" pitchFamily="34" charset="0"/>
              </a:rPr>
              <a:t>3</a:t>
            </a:r>
            <a:endParaRPr lang="en-US" sz="1100" baseline="0" dirty="0">
              <a:ea typeface="Calibri" panose="020F0502020204030204" pitchFamily="34" charset="0"/>
              <a:cs typeface="Times New Roman" panose="02020603050405020304" pitchFamily="18" charset="0"/>
            </a:endParaRPr>
          </a:p>
          <a:p>
            <a:pPr marL="664449" lvl="1" indent="-181213">
              <a:lnSpc>
                <a:spcPct val="107000"/>
              </a:lnSpc>
              <a:buFont typeface="Arial" panose="020B0604020202020204" pitchFamily="34" charset="0"/>
              <a:buChar char="•"/>
            </a:pPr>
            <a:endParaRPr lang="en-US" sz="1100" baseline="0" dirty="0"/>
          </a:p>
          <a:p>
            <a:pPr marL="0" lvl="0" indent="0">
              <a:buFont typeface="Arial" panose="020B0604020202020204" pitchFamily="34" charset="0"/>
              <a:buNone/>
            </a:pPr>
            <a:r>
              <a:rPr lang="en-US" sz="1100" b="1" baseline="0" dirty="0">
                <a:solidFill>
                  <a:schemeClr val="tx1"/>
                </a:solidFill>
              </a:rPr>
              <a:t>References: </a:t>
            </a:r>
          </a:p>
          <a:p>
            <a:pPr marL="228600" marR="0" lvl="0" indent="-228600" algn="l" defTabSz="914400" rtl="0" eaLnBrk="1" fontAlgn="auto" latinLnBrk="0" hangingPunct="1">
              <a:lnSpc>
                <a:spcPct val="100000"/>
              </a:lnSpc>
              <a:spcBef>
                <a:spcPts val="0"/>
              </a:spcBef>
              <a:spcAft>
                <a:spcPts val="0"/>
              </a:spcAft>
              <a:buClrTx/>
              <a:buSzTx/>
              <a:buAutoNum type="arabicPeriod"/>
              <a:tabLst/>
              <a:defRPr/>
            </a:pPr>
            <a:r>
              <a:rPr kumimoji="0" lang="en-US" sz="1100" b="0" i="0" u="none" strike="noStrike" kern="1200" cap="none" spc="0" normalizeH="0" baseline="0" noProof="0" dirty="0">
                <a:ln>
                  <a:noFill/>
                </a:ln>
                <a:solidFill>
                  <a:schemeClr val="tx1"/>
                </a:solidFill>
                <a:effectLst/>
                <a:uLnTx/>
                <a:uFillTx/>
                <a:latin typeface="+mn-lt"/>
                <a:ea typeface="+mn-ea"/>
                <a:cs typeface="+mn-cs"/>
              </a:rPr>
              <a:t>Choi MH. </a:t>
            </a:r>
            <a:r>
              <a:rPr kumimoji="0" lang="it-IT" sz="1100" b="0" i="1" u="none" strike="noStrike" kern="1200" cap="none" spc="0" normalizeH="0" baseline="0" noProof="0" dirty="0">
                <a:ln>
                  <a:noFill/>
                </a:ln>
                <a:solidFill>
                  <a:schemeClr val="tx1"/>
                </a:solidFill>
                <a:effectLst/>
                <a:uLnTx/>
                <a:uFillTx/>
                <a:latin typeface="+mn-lt"/>
                <a:ea typeface="+mn-ea"/>
                <a:cs typeface="+mn-cs"/>
              </a:rPr>
              <a:t>Endocrinol Metab (Seoul)</a:t>
            </a:r>
            <a:r>
              <a:rPr kumimoji="0" lang="it-IT" sz="1100" b="0" i="0" u="none" strike="noStrike" kern="1200" cap="none" spc="0" normalizeH="0" baseline="0" noProof="0" dirty="0">
                <a:ln>
                  <a:noFill/>
                </a:ln>
                <a:solidFill>
                  <a:schemeClr val="tx1"/>
                </a:solidFill>
                <a:effectLst/>
                <a:uLnTx/>
                <a:uFillTx/>
                <a:latin typeface="+mn-lt"/>
                <a:ea typeface="+mn-ea"/>
                <a:cs typeface="+mn-cs"/>
              </a:rPr>
              <a:t>. 2022 Aug;37(4):599-607. </a:t>
            </a:r>
          </a:p>
          <a:p>
            <a:pPr marL="228600" marR="0" lvl="0" indent="-228600" algn="l" defTabSz="914400" rtl="0" eaLnBrk="1" fontAlgn="auto" latinLnBrk="0" hangingPunct="1">
              <a:lnSpc>
                <a:spcPct val="100000"/>
              </a:lnSpc>
              <a:spcBef>
                <a:spcPts val="0"/>
              </a:spcBef>
              <a:spcAft>
                <a:spcPts val="0"/>
              </a:spcAft>
              <a:buClrTx/>
              <a:buSzTx/>
              <a:buAutoNum type="arabicPeriod"/>
              <a:tabLst/>
              <a:defRPr/>
            </a:pPr>
            <a:r>
              <a:rPr lang="en-GB" sz="1100" dirty="0">
                <a:solidFill>
                  <a:schemeClr val="tx1"/>
                </a:solidFill>
                <a:latin typeface="+mn-lt"/>
              </a:rPr>
              <a:t>Timmermans S, et al. </a:t>
            </a:r>
            <a:r>
              <a:rPr lang="en-GB" sz="1100" i="1" dirty="0">
                <a:solidFill>
                  <a:schemeClr val="tx1"/>
                </a:solidFill>
                <a:latin typeface="+mn-lt"/>
              </a:rPr>
              <a:t>Front Immunol. </a:t>
            </a:r>
            <a:r>
              <a:rPr lang="en-GB" sz="1100" dirty="0">
                <a:solidFill>
                  <a:schemeClr val="tx1"/>
                </a:solidFill>
                <a:latin typeface="+mn-lt"/>
              </a:rPr>
              <a:t>2019;10:1545. doi:10.3389/fimmu.2019.01545 </a:t>
            </a:r>
          </a:p>
          <a:p>
            <a:pPr marL="228600" marR="0" lvl="0" indent="-228600" algn="l" defTabSz="914400" rtl="0" eaLnBrk="1" fontAlgn="auto" latinLnBrk="0" hangingPunct="1">
              <a:lnSpc>
                <a:spcPct val="100000"/>
              </a:lnSpc>
              <a:spcBef>
                <a:spcPts val="0"/>
              </a:spcBef>
              <a:spcAft>
                <a:spcPts val="0"/>
              </a:spcAft>
              <a:buClrTx/>
              <a:buSzTx/>
              <a:buAutoNum type="arabicPeriod"/>
              <a:tabLst/>
              <a:defRPr/>
            </a:pPr>
            <a:r>
              <a:rPr kumimoji="0" lang="en-US" sz="1100" b="0" i="0" u="none" strike="noStrike" kern="1200" cap="none" spc="0" normalizeH="0" baseline="0" noProof="0" dirty="0" err="1">
                <a:ln>
                  <a:noFill/>
                </a:ln>
                <a:solidFill>
                  <a:schemeClr val="tx1"/>
                </a:solidFill>
                <a:effectLst/>
                <a:uLnTx/>
                <a:uFillTx/>
                <a:latin typeface="+mn-lt"/>
                <a:ea typeface="+mn-ea"/>
                <a:cs typeface="+mn-cs"/>
              </a:rPr>
              <a:t>Nenke</a:t>
            </a:r>
            <a:r>
              <a:rPr kumimoji="0" lang="en-US" sz="1100" b="0" i="0" u="none" strike="noStrike" kern="1200" cap="none" spc="0" normalizeH="0" baseline="0" noProof="0" dirty="0">
                <a:ln>
                  <a:noFill/>
                </a:ln>
                <a:solidFill>
                  <a:schemeClr val="tx1"/>
                </a:solidFill>
                <a:effectLst/>
                <a:uLnTx/>
                <a:uFillTx/>
                <a:latin typeface="+mn-lt"/>
                <a:ea typeface="+mn-ea"/>
                <a:cs typeface="+mn-cs"/>
              </a:rPr>
              <a:t> MA, et al. </a:t>
            </a:r>
            <a:r>
              <a:rPr kumimoji="0" lang="en-US" sz="1100" b="0" i="1" u="none" strike="noStrike" kern="1200" cap="none" spc="0" normalizeH="0" baseline="0" noProof="0" dirty="0">
                <a:ln>
                  <a:noFill/>
                </a:ln>
                <a:solidFill>
                  <a:schemeClr val="tx1"/>
                </a:solidFill>
                <a:effectLst/>
                <a:uLnTx/>
                <a:uFillTx/>
                <a:latin typeface="+mn-lt"/>
                <a:ea typeface="+mn-ea"/>
                <a:cs typeface="+mn-cs"/>
              </a:rPr>
              <a:t>J </a:t>
            </a:r>
            <a:r>
              <a:rPr kumimoji="0" lang="en-US" sz="1100" b="0" i="1" u="none" strike="noStrike" kern="1200" cap="none" spc="0" normalizeH="0" baseline="0" noProof="0" dirty="0" err="1">
                <a:ln>
                  <a:noFill/>
                </a:ln>
                <a:solidFill>
                  <a:schemeClr val="tx1"/>
                </a:solidFill>
                <a:effectLst/>
                <a:uLnTx/>
                <a:uFillTx/>
                <a:latin typeface="+mn-lt"/>
                <a:ea typeface="+mn-ea"/>
                <a:cs typeface="+mn-cs"/>
              </a:rPr>
              <a:t>Endocr</a:t>
            </a:r>
            <a:r>
              <a:rPr kumimoji="0" lang="en-US" sz="1100" b="0" i="1" u="none" strike="noStrike" kern="1200" cap="none" spc="0" normalizeH="0" baseline="0" noProof="0" dirty="0">
                <a:ln>
                  <a:noFill/>
                </a:ln>
                <a:solidFill>
                  <a:schemeClr val="tx1"/>
                </a:solidFill>
                <a:effectLst/>
                <a:uLnTx/>
                <a:uFillTx/>
                <a:latin typeface="+mn-lt"/>
                <a:ea typeface="+mn-ea"/>
                <a:cs typeface="+mn-cs"/>
              </a:rPr>
              <a:t> Soc</a:t>
            </a:r>
            <a:r>
              <a:rPr kumimoji="0" lang="en-US" sz="1100" b="0" i="0" u="none" strike="noStrike" kern="1200" cap="none" spc="0" normalizeH="0" baseline="0" noProof="0" dirty="0">
                <a:ln>
                  <a:noFill/>
                </a:ln>
                <a:solidFill>
                  <a:schemeClr val="tx1"/>
                </a:solidFill>
                <a:effectLst/>
                <a:uLnTx/>
                <a:uFillTx/>
                <a:latin typeface="+mn-lt"/>
                <a:ea typeface="+mn-ea"/>
                <a:cs typeface="+mn-cs"/>
              </a:rPr>
              <a:t>. 2017;1(3):202-210.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B578E4-B105-4FA7-8376-0D5714A9492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114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6">
            <a:extLst>
              <a:ext uri="{FF2B5EF4-FFF2-40B4-BE49-F238E27FC236}">
                <a16:creationId xmlns:a16="http://schemas.microsoft.com/office/drawing/2014/main" id="{4140EE53-5EF5-8916-A95C-F1688DC7FF03}"/>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5</a:t>
            </a:fld>
            <a:endParaRPr lang="en-US" dirty="0"/>
          </a:p>
        </p:txBody>
      </p:sp>
    </p:spTree>
    <p:extLst>
      <p:ext uri="{BB962C8B-B14F-4D97-AF65-F5344CB8AC3E}">
        <p14:creationId xmlns:p14="http://schemas.microsoft.com/office/powerpoint/2010/main" val="3381726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9420" y="4439899"/>
            <a:ext cx="6077032" cy="5161301"/>
          </a:xfrm>
        </p:spPr>
        <p:txBody>
          <a:bodyPr/>
          <a:lstStyle/>
          <a:p>
            <a:pPr marL="181213" indent="-181213">
              <a:lnSpc>
                <a:spcPct val="107000"/>
              </a:lnSpc>
              <a:buFont typeface="Arial" panose="020B0604020202020204" pitchFamily="34" charset="0"/>
              <a:buChar char="•"/>
            </a:pPr>
            <a:r>
              <a:rPr lang="en-US" sz="1100" b="0" dirty="0">
                <a:ea typeface="Calibri" panose="020F0502020204030204" pitchFamily="34" charset="0"/>
                <a:cs typeface="Calibri" panose="020F0502020204030204" pitchFamily="34" charset="0"/>
              </a:rPr>
              <a:t>Once synthesized, the bioavailability of cortisol is highly regulated at multiple locations in its journey from the adrenal gland to the targeted cell. We saw that blood cortisol circulates in bound forms with CBG and albumin, which prevents cortisol from penetrating the membrane of target cells</a:t>
            </a:r>
            <a:r>
              <a:rPr lang="en-US" sz="1100" b="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Calibri" panose="020F0502020204030204" pitchFamily="34" charset="0"/>
            </a:endParaRPr>
          </a:p>
          <a:p>
            <a:pPr marL="181213" indent="-181213">
              <a:lnSpc>
                <a:spcPct val="107000"/>
              </a:lnSpc>
              <a:buFont typeface="Arial" panose="020B0604020202020204" pitchFamily="34" charset="0"/>
              <a:buChar char="•"/>
            </a:pPr>
            <a:r>
              <a:rPr lang="en-US" sz="1100" dirty="0">
                <a:ea typeface="Calibri" panose="020F0502020204030204" pitchFamily="34" charset="0"/>
                <a:cs typeface="Calibri" panose="020F0502020204030204" pitchFamily="34" charset="0"/>
              </a:rPr>
              <a:t>Once free cortisol enters the cytoplasm of a target cell, the balance between active and inactive forms of cortisol is regulated by the activities of 11</a:t>
            </a:r>
            <a:r>
              <a:rPr lang="el-GR" sz="1100" dirty="0"/>
              <a:t>β</a:t>
            </a:r>
            <a:r>
              <a:rPr lang="en-US" sz="1100" dirty="0">
                <a:ea typeface="Calibri" panose="020F0502020204030204" pitchFamily="34" charset="0"/>
                <a:cs typeface="Calibri" panose="020F0502020204030204" pitchFamily="34" charset="0"/>
              </a:rPr>
              <a:t>-HSD1 and 11</a:t>
            </a:r>
            <a:r>
              <a:rPr lang="el-GR" sz="1100" dirty="0"/>
              <a:t>β</a:t>
            </a:r>
            <a:r>
              <a:rPr lang="en-US" sz="1100" dirty="0">
                <a:ea typeface="Calibri" panose="020F0502020204030204" pitchFamily="34" charset="0"/>
                <a:cs typeface="Calibri" panose="020F0502020204030204" pitchFamily="34" charset="0"/>
              </a:rPr>
              <a:t>-HSD2</a:t>
            </a:r>
            <a:r>
              <a:rPr lang="en-US" sz="1100" baseline="30000" dirty="0">
                <a:ea typeface="Calibri" panose="020F0502020204030204" pitchFamily="34" charset="0"/>
                <a:cs typeface="Calibri" panose="020F0502020204030204" pitchFamily="34" charset="0"/>
              </a:rPr>
              <a:t>2</a:t>
            </a:r>
          </a:p>
          <a:p>
            <a:pPr marL="664449" lvl="1" indent="-181213">
              <a:buFont typeface="Arial" panose="020B0604020202020204" pitchFamily="34" charset="0"/>
              <a:buChar char="•"/>
            </a:pPr>
            <a:r>
              <a:rPr lang="en-US" sz="1100" dirty="0"/>
              <a:t>The enzyme 11</a:t>
            </a:r>
            <a:r>
              <a:rPr lang="el-GR" sz="1100" dirty="0"/>
              <a:t>β</a:t>
            </a:r>
            <a:r>
              <a:rPr lang="en-US" sz="1100" dirty="0"/>
              <a:t>-HSD1 converts inactive cortisone to active cortisol; 11</a:t>
            </a:r>
            <a:r>
              <a:rPr lang="el-GR" sz="1100" dirty="0"/>
              <a:t>β</a:t>
            </a:r>
            <a:r>
              <a:rPr lang="en-US" sz="1100" dirty="0"/>
              <a:t>-HSD1 is most often found in GR-rich tissues, such as the liver, adipose tissue, lung, and brain</a:t>
            </a:r>
          </a:p>
          <a:p>
            <a:pPr marL="664449" lvl="1" indent="-181213">
              <a:buFont typeface="Arial" panose="020B0604020202020204" pitchFamily="34" charset="0"/>
              <a:buChar char="•"/>
            </a:pPr>
            <a:r>
              <a:rPr lang="en-US" sz="1100" dirty="0"/>
              <a:t>The enzyme 11</a:t>
            </a:r>
            <a:r>
              <a:rPr lang="el-GR" sz="1100" dirty="0"/>
              <a:t>β</a:t>
            </a:r>
            <a:r>
              <a:rPr lang="en-US" sz="1100" dirty="0"/>
              <a:t>-HSD2 converts active cortisol to inactive cortisone; 11</a:t>
            </a:r>
            <a:r>
              <a:rPr lang="el-GR" sz="1100" dirty="0"/>
              <a:t>β</a:t>
            </a:r>
            <a:r>
              <a:rPr lang="en-US" sz="1100" dirty="0"/>
              <a:t>-HSD2 is most often found in mineralocorticoid (MR)-rich tissues, such as the kidney, colon,</a:t>
            </a:r>
            <a:r>
              <a:rPr lang="en-US" sz="1100" dirty="0">
                <a:solidFill>
                  <a:srgbClr val="FF0000"/>
                </a:solidFill>
              </a:rPr>
              <a:t> </a:t>
            </a:r>
            <a:r>
              <a:rPr lang="en-US" sz="1100" dirty="0"/>
              <a:t>and salivary glands  </a:t>
            </a:r>
          </a:p>
          <a:p>
            <a:pPr marL="664449" lvl="1" indent="-181213">
              <a:buFont typeface="Arial" panose="020B0604020202020204" pitchFamily="34" charset="0"/>
              <a:buChar char="•"/>
            </a:pPr>
            <a:r>
              <a:rPr lang="en-US" sz="1100" dirty="0"/>
              <a:t>Inhibiting cortisol has a significant impact on metabolic pathways such as gluconeogenesis and fatty acid metabolism </a:t>
            </a:r>
          </a:p>
          <a:p>
            <a:pPr marL="0" indent="0">
              <a:lnSpc>
                <a:spcPct val="107000"/>
              </a:lnSpc>
              <a:buFont typeface="Arial" panose="020B0604020202020204" pitchFamily="34" charset="0"/>
              <a:buNone/>
            </a:pPr>
            <a:endParaRPr lang="en-US" sz="1100" dirty="0"/>
          </a:p>
          <a:p>
            <a:pPr>
              <a:spcBef>
                <a:spcPts val="317"/>
              </a:spcBef>
            </a:pPr>
            <a:r>
              <a:rPr lang="en-US" sz="1100" b="1" dirty="0"/>
              <a:t>References:</a:t>
            </a:r>
          </a:p>
          <a:p>
            <a:pPr marL="228600" marR="0" lvl="0" indent="-228600" algn="l" defTabSz="914400" rtl="0" eaLnBrk="1" fontAlgn="auto" latinLnBrk="0" hangingPunct="1">
              <a:lnSpc>
                <a:spcPct val="107000"/>
              </a:lnSpc>
              <a:spcBef>
                <a:spcPts val="0"/>
              </a:spcBef>
              <a:spcAft>
                <a:spcPts val="0"/>
              </a:spcAft>
              <a:buClrTx/>
              <a:buSzTx/>
              <a:buFontTx/>
              <a:buAutoNum type="arabicPeriod"/>
              <a:tabLst/>
              <a:defRPr/>
            </a:pPr>
            <a:r>
              <a:rPr kumimoji="0" lang="en-US" sz="1100" b="0" i="0" u="none" strike="noStrike" kern="1200" cap="none" spc="0" normalizeH="0" baseline="0" noProof="0" dirty="0">
                <a:ln>
                  <a:noFill/>
                </a:ln>
                <a:solidFill>
                  <a:schemeClr val="tx1"/>
                </a:solidFill>
                <a:effectLst/>
                <a:uLnTx/>
                <a:uFillTx/>
                <a:latin typeface="+mn-lt"/>
                <a:ea typeface="+mn-ea"/>
                <a:cs typeface="+mn-cs"/>
              </a:rPr>
              <a:t>Choi MH. </a:t>
            </a:r>
            <a:r>
              <a:rPr kumimoji="0" lang="it-IT" sz="1100" b="0" i="1" u="none" strike="noStrike" kern="1200" cap="none" spc="0" normalizeH="0" baseline="0" noProof="0" dirty="0">
                <a:ln>
                  <a:noFill/>
                </a:ln>
                <a:solidFill>
                  <a:schemeClr val="tx1"/>
                </a:solidFill>
                <a:effectLst/>
                <a:uLnTx/>
                <a:uFillTx/>
                <a:latin typeface="+mn-lt"/>
                <a:ea typeface="+mn-ea"/>
                <a:cs typeface="+mn-cs"/>
              </a:rPr>
              <a:t>Endocrinol Metab (Seoul)</a:t>
            </a:r>
            <a:r>
              <a:rPr kumimoji="0" lang="it-IT" sz="1100" b="0" i="0" u="none" strike="noStrike" kern="1200" cap="none" spc="0" normalizeH="0" baseline="0" noProof="0" dirty="0">
                <a:ln>
                  <a:noFill/>
                </a:ln>
                <a:solidFill>
                  <a:schemeClr val="tx1"/>
                </a:solidFill>
                <a:effectLst/>
                <a:uLnTx/>
                <a:uFillTx/>
                <a:latin typeface="+mn-lt"/>
                <a:ea typeface="+mn-ea"/>
                <a:cs typeface="+mn-cs"/>
              </a:rPr>
              <a:t>. 2022 Aug;37(4):599-607. </a:t>
            </a:r>
            <a:endParaRPr kumimoji="0" lang="fr-FR" sz="1100" b="0"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a:p>
            <a:pPr marL="228600" marR="0" lvl="0" indent="-228600" algn="l" defTabSz="914400" rtl="0" eaLnBrk="1" fontAlgn="auto" latinLnBrk="0" hangingPunct="1">
              <a:lnSpc>
                <a:spcPct val="107000"/>
              </a:lnSpc>
              <a:spcBef>
                <a:spcPts val="0"/>
              </a:spcBef>
              <a:spcAft>
                <a:spcPts val="0"/>
              </a:spcAft>
              <a:buClrTx/>
              <a:buSzTx/>
              <a:buFontTx/>
              <a:buAutoNum type="arabicPeriod"/>
              <a:tabLst/>
              <a:defRPr/>
            </a:pPr>
            <a:r>
              <a:rPr lang="fr-FR" sz="1100" dirty="0">
                <a:solidFill>
                  <a:schemeClr val="tx1">
                    <a:lumMod val="95000"/>
                    <a:lumOff val="5000"/>
                  </a:schemeClr>
                </a:solidFill>
                <a:ea typeface="Calibri" panose="020F0502020204030204" pitchFamily="34" charset="0"/>
              </a:rPr>
              <a:t>Timmermans S, et al. </a:t>
            </a:r>
            <a:r>
              <a:rPr lang="fr-FR" sz="1100" i="1" dirty="0">
                <a:solidFill>
                  <a:schemeClr val="tx1">
                    <a:lumMod val="95000"/>
                    <a:lumOff val="5000"/>
                  </a:schemeClr>
                </a:solidFill>
                <a:ea typeface="Calibri" panose="020F0502020204030204" pitchFamily="34" charset="0"/>
              </a:rPr>
              <a:t>Front </a:t>
            </a:r>
            <a:r>
              <a:rPr lang="fr-FR" sz="1100" i="1" dirty="0" err="1">
                <a:solidFill>
                  <a:schemeClr val="tx1">
                    <a:lumMod val="95000"/>
                    <a:lumOff val="5000"/>
                  </a:schemeClr>
                </a:solidFill>
                <a:ea typeface="Calibri" panose="020F0502020204030204" pitchFamily="34" charset="0"/>
              </a:rPr>
              <a:t>Immunol</a:t>
            </a:r>
            <a:r>
              <a:rPr lang="fr-FR" sz="1100" dirty="0">
                <a:solidFill>
                  <a:schemeClr val="tx1">
                    <a:lumMod val="95000"/>
                    <a:lumOff val="5000"/>
                  </a:schemeClr>
                </a:solidFill>
                <a:ea typeface="Calibri" panose="020F0502020204030204" pitchFamily="34" charset="0"/>
              </a:rPr>
              <a:t>. 2019;10:1545. doi:10.3389/fimmu.2019.01545</a:t>
            </a:r>
            <a:endParaRPr lang="en-US" sz="1100" dirty="0">
              <a:solidFill>
                <a:schemeClr val="tx1">
                  <a:lumMod val="95000"/>
                  <a:lumOff val="5000"/>
                </a:schemeClr>
              </a:solidFill>
              <a:ea typeface="Calibri" panose="020F0502020204030204" pitchFamily="34" charset="0"/>
            </a:endParaRPr>
          </a:p>
        </p:txBody>
      </p:sp>
      <p:sp>
        <p:nvSpPr>
          <p:cNvPr id="4" name="Slide Number Placeholder 6">
            <a:extLst>
              <a:ext uri="{FF2B5EF4-FFF2-40B4-BE49-F238E27FC236}">
                <a16:creationId xmlns:a16="http://schemas.microsoft.com/office/drawing/2014/main" id="{35E53269-5990-6B76-0EA9-C367D2FA8338}"/>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6</a:t>
            </a:fld>
            <a:endParaRPr lang="en-US" dirty="0"/>
          </a:p>
        </p:txBody>
      </p:sp>
    </p:spTree>
    <p:extLst>
      <p:ext uri="{BB962C8B-B14F-4D97-AF65-F5344CB8AC3E}">
        <p14:creationId xmlns:p14="http://schemas.microsoft.com/office/powerpoint/2010/main" val="2763092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9420" y="4439899"/>
            <a:ext cx="6077032" cy="5161301"/>
          </a:xfrm>
        </p:spPr>
        <p:txBody>
          <a:bodyPr/>
          <a:lstStyle/>
          <a:p>
            <a:pPr marL="181213" indent="-181213">
              <a:lnSpc>
                <a:spcPct val="107000"/>
              </a:lnSpc>
              <a:buFont typeface="Arial" panose="020B0604020202020204" pitchFamily="34" charset="0"/>
              <a:buChar char="•"/>
            </a:pPr>
            <a:r>
              <a:rPr lang="en-US" sz="1100" dirty="0">
                <a:ea typeface="Calibri" panose="020F0502020204030204" pitchFamily="34" charset="0"/>
                <a:cs typeface="Calibri" panose="020F0502020204030204" pitchFamily="34" charset="0"/>
              </a:rPr>
              <a:t>The functions of cortisol signaling in the nucleus are initiated only by its active form and via binding with its receptor, GR</a:t>
            </a:r>
          </a:p>
          <a:p>
            <a:pPr marL="664449" lvl="1" indent="-181213">
              <a:lnSpc>
                <a:spcPct val="107000"/>
              </a:lnSpc>
              <a:buFont typeface="Arial" panose="020B0604020202020204" pitchFamily="34" charset="0"/>
              <a:buChar char="•"/>
            </a:pPr>
            <a:r>
              <a:rPr lang="en-US" sz="1100" dirty="0">
                <a:ea typeface="Calibri" panose="020F0502020204030204" pitchFamily="34" charset="0"/>
                <a:cs typeface="Calibri" panose="020F0502020204030204" pitchFamily="34" charset="0"/>
              </a:rPr>
              <a:t> The functions of cortisol signaling are mediated through the availability of its receptor—several steps will need to occur for cortisol signaling to take place in the nucleus, namely the binding to and activation of its receptor, the recruitment of the chaperone complex that will facilitate the transport into the nucleus, and the binding to the DNA, which in itself also requires more transcriptional complexes in order to carry out different functions</a:t>
            </a:r>
            <a:endParaRPr lang="en-US" sz="1100" baseline="30000" dirty="0">
              <a:ea typeface="Calibri" panose="020F0502020204030204" pitchFamily="34" charset="0"/>
              <a:cs typeface="Calibri" panose="020F0502020204030204" pitchFamily="34" charset="0"/>
            </a:endParaRPr>
          </a:p>
          <a:p>
            <a:pPr marL="0" indent="0">
              <a:lnSpc>
                <a:spcPct val="107000"/>
              </a:lnSpc>
              <a:buFont typeface="Arial" panose="020B0604020202020204" pitchFamily="34" charset="0"/>
              <a:buNone/>
            </a:pPr>
            <a:endParaRPr lang="en-US" sz="1100" dirty="0"/>
          </a:p>
          <a:p>
            <a:pPr>
              <a:spcBef>
                <a:spcPts val="317"/>
              </a:spcBef>
            </a:pPr>
            <a:r>
              <a:rPr lang="en-US" sz="1100" b="1" dirty="0"/>
              <a:t>Reference:</a:t>
            </a:r>
          </a:p>
          <a:p>
            <a:pPr>
              <a:lnSpc>
                <a:spcPct val="107000"/>
              </a:lnSpc>
            </a:pPr>
            <a:r>
              <a:rPr lang="fr-FR" sz="1100" dirty="0">
                <a:solidFill>
                  <a:schemeClr val="tx1">
                    <a:lumMod val="95000"/>
                    <a:lumOff val="5000"/>
                  </a:schemeClr>
                </a:solidFill>
                <a:ea typeface="Calibri" panose="020F0502020204030204" pitchFamily="34" charset="0"/>
              </a:rPr>
              <a:t>Timmermans S, et al. </a:t>
            </a:r>
            <a:r>
              <a:rPr lang="fr-FR" sz="1100" i="1" dirty="0">
                <a:solidFill>
                  <a:schemeClr val="tx1">
                    <a:lumMod val="95000"/>
                    <a:lumOff val="5000"/>
                  </a:schemeClr>
                </a:solidFill>
                <a:ea typeface="Calibri" panose="020F0502020204030204" pitchFamily="34" charset="0"/>
              </a:rPr>
              <a:t>Front </a:t>
            </a:r>
            <a:r>
              <a:rPr lang="fr-FR" sz="1100" i="1" dirty="0" err="1">
                <a:solidFill>
                  <a:schemeClr val="tx1">
                    <a:lumMod val="95000"/>
                    <a:lumOff val="5000"/>
                  </a:schemeClr>
                </a:solidFill>
                <a:ea typeface="Calibri" panose="020F0502020204030204" pitchFamily="34" charset="0"/>
              </a:rPr>
              <a:t>Immunol</a:t>
            </a:r>
            <a:r>
              <a:rPr lang="fr-FR" sz="1100" dirty="0">
                <a:solidFill>
                  <a:schemeClr val="tx1">
                    <a:lumMod val="95000"/>
                    <a:lumOff val="5000"/>
                  </a:schemeClr>
                </a:solidFill>
                <a:ea typeface="Calibri" panose="020F0502020204030204" pitchFamily="34" charset="0"/>
              </a:rPr>
              <a:t>. 2019;10:1545. doi:10.3389/fimmu.2019.01545</a:t>
            </a:r>
            <a:endParaRPr lang="en-US" sz="1100" dirty="0">
              <a:solidFill>
                <a:schemeClr val="tx1">
                  <a:lumMod val="95000"/>
                  <a:lumOff val="5000"/>
                </a:schemeClr>
              </a:solidFill>
              <a:ea typeface="Calibri" panose="020F0502020204030204" pitchFamily="34" charset="0"/>
            </a:endParaRPr>
          </a:p>
        </p:txBody>
      </p:sp>
      <p:sp>
        <p:nvSpPr>
          <p:cNvPr id="4" name="Slide Number Placeholder 6">
            <a:extLst>
              <a:ext uri="{FF2B5EF4-FFF2-40B4-BE49-F238E27FC236}">
                <a16:creationId xmlns:a16="http://schemas.microsoft.com/office/drawing/2014/main" id="{42221CFE-B1CC-DB41-9307-5286CE89743E}"/>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7</a:t>
            </a:fld>
            <a:endParaRPr lang="en-US" dirty="0"/>
          </a:p>
        </p:txBody>
      </p:sp>
    </p:spTree>
    <p:extLst>
      <p:ext uri="{BB962C8B-B14F-4D97-AF65-F5344CB8AC3E}">
        <p14:creationId xmlns:p14="http://schemas.microsoft.com/office/powerpoint/2010/main" val="1319067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6">
            <a:extLst>
              <a:ext uri="{FF2B5EF4-FFF2-40B4-BE49-F238E27FC236}">
                <a16:creationId xmlns:a16="http://schemas.microsoft.com/office/drawing/2014/main" id="{62950B38-CEFA-4C45-F7C9-63A013CA2F4E}"/>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8</a:t>
            </a:fld>
            <a:endParaRPr lang="en-US" dirty="0"/>
          </a:p>
        </p:txBody>
      </p:sp>
    </p:spTree>
    <p:extLst>
      <p:ext uri="{BB962C8B-B14F-4D97-AF65-F5344CB8AC3E}">
        <p14:creationId xmlns:p14="http://schemas.microsoft.com/office/powerpoint/2010/main" val="2562443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2625" y="381000"/>
            <a:ext cx="5486400" cy="3086100"/>
          </a:xfrm>
        </p:spPr>
      </p:sp>
      <p:sp>
        <p:nvSpPr>
          <p:cNvPr id="3" name="Notes Placeholder 2"/>
          <p:cNvSpPr>
            <a:spLocks noGrp="1"/>
          </p:cNvSpPr>
          <p:nvPr>
            <p:ph type="body" idx="1"/>
          </p:nvPr>
        </p:nvSpPr>
        <p:spPr>
          <a:xfrm>
            <a:off x="685800" y="3520440"/>
            <a:ext cx="5486400" cy="5554979"/>
          </a:xfrm>
        </p:spPr>
        <p:txBody>
          <a:bodyPr/>
          <a:lstStyle/>
          <a:p>
            <a:pPr marL="171425" indent="-171425">
              <a:buFont typeface="Arial" panose="020B0604020202020204" pitchFamily="34" charset="0"/>
              <a:buChar char="•"/>
            </a:pPr>
            <a:r>
              <a:rPr lang="en-US" sz="1100" b="1" dirty="0">
                <a:ea typeface="Calibri" panose="020F0502020204030204" pitchFamily="34" charset="0"/>
                <a:cs typeface="Calibri" panose="020F0502020204030204" pitchFamily="34" charset="0"/>
              </a:rPr>
              <a:t>Key takeaway: Polymorphisms, or variations in the DNA coding of the </a:t>
            </a:r>
            <a:r>
              <a:rPr lang="en-US" sz="1100" b="1" i="1" dirty="0">
                <a:ea typeface="Calibri" panose="020F0502020204030204" pitchFamily="34" charset="0"/>
                <a:cs typeface="Calibri" panose="020F0502020204030204" pitchFamily="34" charset="0"/>
              </a:rPr>
              <a:t>NR3C1 </a:t>
            </a:r>
            <a:r>
              <a:rPr lang="en-US" sz="1100" b="1" dirty="0">
                <a:ea typeface="Calibri" panose="020F0502020204030204" pitchFamily="34" charset="0"/>
                <a:cs typeface="Calibri" panose="020F0502020204030204" pitchFamily="34" charset="0"/>
              </a:rPr>
              <a:t>gene, play important roles in mediating the sensitivity of cortisol signaling, by mediating not only the stability but also the integrity of the mRNA (translational template for the protein); the latter can result in changes in the protein that can affect the overall function of the receptor</a:t>
            </a:r>
            <a:endParaRPr lang="en-US" sz="1100" b="1" dirty="0">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a typeface="Calibri" panose="020F0502020204030204" pitchFamily="34" charset="0"/>
                <a:cs typeface="Calibri" panose="020F0502020204030204" pitchFamily="34" charset="0"/>
              </a:rPr>
              <a:t>The figure highlights key regions of the gene where polymorphisms can affect the functionality of the gene as well as the protein</a:t>
            </a:r>
            <a:r>
              <a:rPr lang="en-US" sz="110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Calibri" panose="020F0502020204030204" pitchFamily="34" charset="0"/>
            </a:endParaRPr>
          </a:p>
          <a:p>
            <a:pPr marL="628583" lvl="1" indent="-171450">
              <a:buFont typeface="Arial" panose="020B0604020202020204" pitchFamily="34" charset="0"/>
              <a:buChar char="•"/>
            </a:pPr>
            <a:r>
              <a:rPr lang="en-US" sz="1100" dirty="0">
                <a:ea typeface="Calibri" panose="020F0502020204030204" pitchFamily="34" charset="0"/>
                <a:cs typeface="Calibri" panose="020F0502020204030204" pitchFamily="34" charset="0"/>
              </a:rPr>
              <a:t>N-terminal domain: Mutations are associated with variations in mRNA levels and transcriptional activity of the protein</a:t>
            </a:r>
          </a:p>
          <a:p>
            <a:pPr marL="628583"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ea typeface="Calibri" panose="020F0502020204030204" pitchFamily="34" charset="0"/>
                <a:cs typeface="Calibri" panose="020F0502020204030204" pitchFamily="34" charset="0"/>
              </a:rPr>
              <a:t>Ligand-binding domain: Mutations can affect ligand binding, nuclear translocation, and coregulator binding</a:t>
            </a:r>
          </a:p>
          <a:p>
            <a:pPr marL="628583" lvl="1" indent="-171450">
              <a:buFont typeface="Arial" panose="020B0604020202020204" pitchFamily="34" charset="0"/>
              <a:buChar char="•"/>
            </a:pPr>
            <a:r>
              <a:rPr lang="en-US" sz="1100" dirty="0">
                <a:ea typeface="Calibri" panose="020F0502020204030204" pitchFamily="34" charset="0"/>
                <a:cs typeface="Calibri" panose="020F0502020204030204" pitchFamily="34" charset="0"/>
              </a:rPr>
              <a:t>DNA-binding domain: Mutations can affect nuclear transport of the protein and its subsequent binding to DNA in the nucleus</a:t>
            </a:r>
          </a:p>
          <a:p>
            <a:pPr marL="171425" indent="-171425">
              <a:buFont typeface="Arial" panose="020B0604020202020204" pitchFamily="34" charset="0"/>
              <a:buChar char="•"/>
            </a:pPr>
            <a:r>
              <a:rPr lang="en-US" sz="1100" dirty="0">
                <a:ea typeface="Calibri" panose="020F0502020204030204" pitchFamily="34" charset="0"/>
                <a:cs typeface="Calibri" panose="020F0502020204030204" pitchFamily="34" charset="0"/>
              </a:rPr>
              <a:t>Several polymorphisms have been associated with variations in mRNA levels and stability</a:t>
            </a:r>
            <a:r>
              <a:rPr lang="en-US" sz="1100" dirty="0">
                <a:solidFill>
                  <a:srgbClr val="FF0000"/>
                </a:solidFill>
                <a:ea typeface="Calibri" panose="020F0502020204030204" pitchFamily="34" charset="0"/>
                <a:cs typeface="Calibri" panose="020F0502020204030204" pitchFamily="34" charset="0"/>
              </a:rPr>
              <a:t> </a:t>
            </a:r>
            <a:r>
              <a:rPr lang="en-US" sz="1100" dirty="0">
                <a:ea typeface="Calibri" panose="020F0502020204030204" pitchFamily="34" charset="0"/>
                <a:cs typeface="Calibri" panose="020F0502020204030204" pitchFamily="34" charset="0"/>
              </a:rPr>
              <a:t>as well as overall functions and transcriptional activity</a:t>
            </a:r>
            <a:r>
              <a:rPr lang="en-US" sz="110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a typeface="Calibri" panose="020F0502020204030204" pitchFamily="34" charset="0"/>
                <a:cs typeface="Calibri" panose="020F0502020204030204" pitchFamily="34" charset="0"/>
              </a:rPr>
              <a:t>Response to cortisol</a:t>
            </a:r>
            <a:r>
              <a:rPr lang="en-US" sz="1100" baseline="30000" dirty="0">
                <a:ea typeface="Calibri" panose="020F0502020204030204" pitchFamily="34" charset="0"/>
                <a:cs typeface="Calibri" panose="020F0502020204030204" pitchFamily="34" charset="0"/>
              </a:rPr>
              <a:t>1</a:t>
            </a:r>
            <a:endParaRPr lang="en-US" sz="1100" dirty="0">
              <a:ea typeface="Calibri" panose="020F0502020204030204" pitchFamily="34" charset="0"/>
              <a:cs typeface="Times New Roman" panose="02020603050405020304" pitchFamily="18" charset="0"/>
            </a:endParaRP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Increased cortisol sensitivity: N363S, </a:t>
            </a:r>
            <a:r>
              <a:rPr lang="en-US" sz="1100" dirty="0" err="1">
                <a:ea typeface="Calibri" panose="020F0502020204030204" pitchFamily="34" charset="0"/>
                <a:cs typeface="Calibri" panose="020F0502020204030204" pitchFamily="34" charset="0"/>
              </a:rPr>
              <a:t>BclI</a:t>
            </a:r>
            <a:endParaRPr lang="en-US" sz="1100" dirty="0">
              <a:ea typeface="Calibri" panose="020F0502020204030204" pitchFamily="34" charset="0"/>
              <a:cs typeface="Calibri" panose="020F0502020204030204" pitchFamily="34" charset="0"/>
            </a:endParaRP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Decreased cortisol sensitivity: ER22/23EK, V575G</a:t>
            </a: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Cortisol resistance: V423A, R477H</a:t>
            </a:r>
            <a:endParaRPr lang="en-US" sz="1100" dirty="0">
              <a:ea typeface="Calibri" panose="020F0502020204030204" pitchFamily="34" charset="0"/>
              <a:cs typeface="Times New Roman" panose="02020603050405020304" pitchFamily="18" charset="0"/>
            </a:endParaRPr>
          </a:p>
          <a:p>
            <a:pPr marL="171425" indent="-171425">
              <a:buFont typeface="Arial" panose="020B0604020202020204" pitchFamily="34" charset="0"/>
              <a:buChar char="•"/>
            </a:pPr>
            <a:r>
              <a:rPr lang="en-US" sz="1100" dirty="0">
                <a:ea typeface="Calibri" panose="020F0502020204030204" pitchFamily="34" charset="0"/>
                <a:cs typeface="Calibri" panose="020F0502020204030204" pitchFamily="34" charset="0"/>
              </a:rPr>
              <a:t>Disease pathology</a:t>
            </a:r>
            <a:r>
              <a:rPr lang="en-US" sz="1100" baseline="30000" dirty="0">
                <a:ea typeface="Calibri" panose="020F0502020204030204" pitchFamily="34" charset="0"/>
                <a:cs typeface="Calibri" panose="020F0502020204030204" pitchFamily="34" charset="0"/>
              </a:rPr>
              <a:t>1,2</a:t>
            </a:r>
            <a:endParaRPr lang="en-US" sz="1100" dirty="0">
              <a:ea typeface="Calibri" panose="020F0502020204030204" pitchFamily="34" charset="0"/>
              <a:cs typeface="Times New Roman" panose="02020603050405020304" pitchFamily="18" charset="0"/>
            </a:endParaRP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Obesity: N363S, </a:t>
            </a:r>
            <a:r>
              <a:rPr lang="en-US" sz="1100" dirty="0" err="1">
                <a:ea typeface="Calibri" panose="020F0502020204030204" pitchFamily="34" charset="0"/>
                <a:cs typeface="Calibri" panose="020F0502020204030204" pitchFamily="34" charset="0"/>
              </a:rPr>
              <a:t>BclI</a:t>
            </a:r>
            <a:endParaRPr lang="en-US" sz="1100" dirty="0">
              <a:ea typeface="Calibri" panose="020F0502020204030204" pitchFamily="34" charset="0"/>
              <a:cs typeface="Calibri" panose="020F0502020204030204" pitchFamily="34" charset="0"/>
            </a:endParaRP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Hypertension: N363S, V575G, </a:t>
            </a:r>
            <a:r>
              <a:rPr lang="en-US" sz="1100" dirty="0" err="1">
                <a:ea typeface="Calibri" panose="020F0502020204030204" pitchFamily="34" charset="0"/>
                <a:cs typeface="Calibri" panose="020F0502020204030204" pitchFamily="34" charset="0"/>
              </a:rPr>
              <a:t>BclI</a:t>
            </a:r>
            <a:r>
              <a:rPr lang="en-US" sz="1100" dirty="0">
                <a:ea typeface="Calibri" panose="020F0502020204030204" pitchFamily="34" charset="0"/>
                <a:cs typeface="Calibri" panose="020F0502020204030204" pitchFamily="34" charset="0"/>
              </a:rPr>
              <a:t>, V423A, R477H</a:t>
            </a: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Multiple sclerosis: ER22/23EK</a:t>
            </a:r>
          </a:p>
          <a:p>
            <a:pPr marL="742842" lvl="1" indent="-285708">
              <a:buFont typeface="Arial" panose="020B0604020202020204" pitchFamily="34" charset="0"/>
              <a:buChar char="•"/>
            </a:pPr>
            <a:r>
              <a:rPr lang="en-US" sz="1100" dirty="0">
                <a:ea typeface="Calibri" panose="020F0502020204030204" pitchFamily="34" charset="0"/>
                <a:cs typeface="Calibri" panose="020F0502020204030204" pitchFamily="34" charset="0"/>
              </a:rPr>
              <a:t>Rheumatoid arthritis: 9</a:t>
            </a:r>
            <a:r>
              <a:rPr lang="el-GR" sz="1100" dirty="0">
                <a:ea typeface="Calibri" panose="020F0502020204030204" pitchFamily="34" charset="0"/>
                <a:cs typeface="Calibri" panose="020F0502020204030204" pitchFamily="34" charset="0"/>
              </a:rPr>
              <a:t>β</a:t>
            </a:r>
            <a:r>
              <a:rPr lang="en-US" sz="1100" dirty="0">
                <a:ea typeface="Calibri" panose="020F0502020204030204" pitchFamily="34" charset="0"/>
                <a:cs typeface="Calibri" panose="020F0502020204030204" pitchFamily="34" charset="0"/>
              </a:rPr>
              <a:t>, </a:t>
            </a:r>
            <a:r>
              <a:rPr lang="en-US" sz="1100" dirty="0" err="1">
                <a:ea typeface="Calibri" panose="020F0502020204030204" pitchFamily="34" charset="0"/>
                <a:cs typeface="Calibri" panose="020F0502020204030204" pitchFamily="34" charset="0"/>
              </a:rPr>
              <a:t>BclI</a:t>
            </a:r>
            <a:r>
              <a:rPr lang="en-US" sz="1100" dirty="0">
                <a:ea typeface="Calibri" panose="020F0502020204030204" pitchFamily="34" charset="0"/>
                <a:cs typeface="Calibri" panose="020F0502020204030204" pitchFamily="34" charset="0"/>
              </a:rPr>
              <a:t>, N363S, ER22/23EK</a:t>
            </a:r>
          </a:p>
          <a:p>
            <a:pPr marL="742842" lvl="1" indent="-285708">
              <a:buFont typeface="Calibri" panose="020F0502020204030204" pitchFamily="34" charset="0"/>
              <a:buChar char="‒"/>
            </a:pPr>
            <a:endParaRPr lang="en-US" sz="1100" dirty="0">
              <a:ea typeface="Calibri" panose="020F0502020204030204" pitchFamily="34" charset="0"/>
              <a:cs typeface="Times New Roman" panose="02020603050405020304" pitchFamily="18" charset="0"/>
            </a:endParaRPr>
          </a:p>
          <a:p>
            <a:r>
              <a:rPr lang="da-DK" sz="1100" b="1" dirty="0"/>
              <a:t>References:</a:t>
            </a:r>
          </a:p>
          <a:p>
            <a:pPr marL="228567" indent="-228567">
              <a:buAutoNum type="arabicPeriod"/>
            </a:pPr>
            <a:r>
              <a:rPr lang="da-DK" sz="1100" dirty="0"/>
              <a:t>Vandevyver S, et al. </a:t>
            </a:r>
            <a:r>
              <a:rPr lang="da-DK" sz="1100" i="1" dirty="0"/>
              <a:t>Endocr Rev</a:t>
            </a:r>
            <a:r>
              <a:rPr lang="da-DK" sz="1100" dirty="0"/>
              <a:t>. 2014;35:671-693.</a:t>
            </a:r>
            <a:endParaRPr lang="en-US" sz="1100" dirty="0"/>
          </a:p>
          <a:p>
            <a:pPr marL="228567" indent="-228567">
              <a:buAutoNum type="arabicPeriod"/>
            </a:pPr>
            <a:r>
              <a:rPr lang="da-DK" sz="1100" dirty="0"/>
              <a:t>Quax RAM, et al. </a:t>
            </a:r>
            <a:r>
              <a:rPr lang="da-DK" sz="1100" i="1" dirty="0"/>
              <a:t>Rheumatol Int</a:t>
            </a:r>
            <a:r>
              <a:rPr lang="da-DK" sz="1100" dirty="0"/>
              <a:t>. 2015;35:1325-1333.</a:t>
            </a:r>
          </a:p>
        </p:txBody>
      </p:sp>
      <p:sp>
        <p:nvSpPr>
          <p:cNvPr id="5" name="Slide Number Placeholder 6">
            <a:extLst>
              <a:ext uri="{FF2B5EF4-FFF2-40B4-BE49-F238E27FC236}">
                <a16:creationId xmlns:a16="http://schemas.microsoft.com/office/drawing/2014/main" id="{65186C5C-693B-D871-42B0-8806BF67C0EB}"/>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9</a:t>
            </a:fld>
            <a:endParaRPr lang="en-US" dirty="0"/>
          </a:p>
        </p:txBody>
      </p:sp>
    </p:spTree>
    <p:extLst>
      <p:ext uri="{BB962C8B-B14F-4D97-AF65-F5344CB8AC3E}">
        <p14:creationId xmlns:p14="http://schemas.microsoft.com/office/powerpoint/2010/main" val="341903121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microsoft.com/office/2007/relationships/hdphoto" Target="../media/hdphoto7.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0"/>
            <a:ext cx="12192000" cy="680085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118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65690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5583827"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
        <p:nvSpPr>
          <p:cNvPr id="5" name="Content Placeholder 2">
            <a:extLst>
              <a:ext uri="{FF2B5EF4-FFF2-40B4-BE49-F238E27FC236}">
                <a16:creationId xmlns:a16="http://schemas.microsoft.com/office/drawing/2014/main" id="{DB5968A4-1E3C-646D-5049-3957B7C36F24}"/>
              </a:ext>
            </a:extLst>
          </p:cNvPr>
          <p:cNvSpPr>
            <a:spLocks noGrp="1"/>
          </p:cNvSpPr>
          <p:nvPr>
            <p:ph idx="10"/>
          </p:nvPr>
        </p:nvSpPr>
        <p:spPr>
          <a:xfrm>
            <a:off x="6217880" y="1376810"/>
            <a:ext cx="5583827"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47442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CE903B93-A4BD-D950-6B93-A788473F2570}"/>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2421295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4257903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1952859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3567832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2" y="347474"/>
            <a:ext cx="10972799" cy="430887"/>
          </a:xfrm>
          <a:prstGeom prst="rect">
            <a:avLst/>
          </a:prstGeom>
        </p:spPr>
        <p:txBody>
          <a:bodyPr/>
          <a:lstStyle>
            <a:lvl1pPr>
              <a:defRPr b="1"/>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5" y="6472825"/>
            <a:ext cx="8342571" cy="107722"/>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38148450-D6B9-44D8-8251-BFB165859C78}" type="slidenum">
              <a:rPr lang="en-US" smtClean="0"/>
              <a:pPr/>
              <a:t>‹#›</a:t>
            </a:fld>
            <a:endParaRPr lang="en-US" dirty="0"/>
          </a:p>
        </p:txBody>
      </p:sp>
    </p:spTree>
    <p:extLst>
      <p:ext uri="{BB962C8B-B14F-4D97-AF65-F5344CB8AC3E}">
        <p14:creationId xmlns:p14="http://schemas.microsoft.com/office/powerpoint/2010/main" val="2467258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4387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2391686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A3658808-357E-19F8-6311-120742CF443B}"/>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380680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57BFA318-9F2C-B67E-BA99-A43BB85E7FD8}"/>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190957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187672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139845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3299307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0"/>
            <a:ext cx="12192000" cy="680085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052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679944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212933D8-77B1-D8F2-29DE-2F8670F6F72E}"/>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23809019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5B4B71F1-66F2-2D4D-52B3-C5DBF639E582}"/>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6922614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9.sv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8.png"/><Relationship Id="rId5" Type="http://schemas.microsoft.com/office/2007/relationships/hdphoto" Target="../media/hdphoto9.wdp"/><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sv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chart" Target="../charts/chart1.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microsoft.com/office/2007/relationships/hdphoto" Target="../media/hdphoto8.wdp"/><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9D9781F-5973-EEBF-F15B-5B70E7836CE4}"/>
              </a:ext>
            </a:extLst>
          </p:cNvPr>
          <p:cNvSpPr>
            <a:spLocks noGrp="1"/>
          </p:cNvSpPr>
          <p:nvPr>
            <p:ph type="subTitle" idx="1"/>
          </p:nvPr>
        </p:nvSpPr>
        <p:spPr/>
        <p:txBody>
          <a:bodyPr/>
          <a:lstStyle/>
          <a:p>
            <a:endParaRPr lang="en-US"/>
          </a:p>
        </p:txBody>
      </p:sp>
      <p:sp>
        <p:nvSpPr>
          <p:cNvPr id="5" name="Title 4">
            <a:extLst>
              <a:ext uri="{FF2B5EF4-FFF2-40B4-BE49-F238E27FC236}">
                <a16:creationId xmlns:a16="http://schemas.microsoft.com/office/drawing/2014/main" id="{1B104A0F-AABC-4381-9D3F-607FCFD2EF81}"/>
              </a:ext>
            </a:extLst>
          </p:cNvPr>
          <p:cNvSpPr>
            <a:spLocks noGrp="1"/>
          </p:cNvSpPr>
          <p:nvPr>
            <p:ph type="ctrTitle"/>
          </p:nvPr>
        </p:nvSpPr>
        <p:spPr/>
        <p:txBody>
          <a:bodyPr>
            <a:normAutofit fontScale="90000"/>
          </a:bodyPr>
          <a:lstStyle/>
          <a:p>
            <a:r>
              <a:rPr lang="en-US" sz="4400" dirty="0"/>
              <a:t>Understanding Cortisol– Glucocorticoid Receptor Signaling</a:t>
            </a:r>
          </a:p>
        </p:txBody>
      </p:sp>
      <p:sp>
        <p:nvSpPr>
          <p:cNvPr id="2" name="TextBox 1">
            <a:extLst>
              <a:ext uri="{FF2B5EF4-FFF2-40B4-BE49-F238E27FC236}">
                <a16:creationId xmlns:a16="http://schemas.microsoft.com/office/drawing/2014/main" id="{1E0D65D3-26E8-79DF-881F-792D4D13565A}"/>
              </a:ext>
            </a:extLst>
          </p:cNvPr>
          <p:cNvSpPr txBox="1"/>
          <p:nvPr/>
        </p:nvSpPr>
        <p:spPr>
          <a:xfrm>
            <a:off x="114300" y="6398044"/>
            <a:ext cx="610148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 2024 Corcept Therapeutics. All rights reserved.  MA-FLD-00196 SEP 2024</a:t>
            </a:r>
          </a:p>
        </p:txBody>
      </p:sp>
    </p:spTree>
    <p:extLst>
      <p:ext uri="{BB962C8B-B14F-4D97-AF65-F5344CB8AC3E}">
        <p14:creationId xmlns:p14="http://schemas.microsoft.com/office/powerpoint/2010/main" val="217129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GR sensitivity</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6" name="Group 25">
            <a:extLst>
              <a:ext uri="{FF2B5EF4-FFF2-40B4-BE49-F238E27FC236}">
                <a16:creationId xmlns:a16="http://schemas.microsoft.com/office/drawing/2014/main" id="{00B835E1-9129-0E62-484B-B454CD5B5E72}"/>
              </a:ext>
            </a:extLst>
          </p:cNvPr>
          <p:cNvGrpSpPr/>
          <p:nvPr/>
        </p:nvGrpSpPr>
        <p:grpSpPr>
          <a:xfrm>
            <a:off x="4502287" y="1758155"/>
            <a:ext cx="3203537" cy="4268333"/>
            <a:chOff x="7016559" y="1758155"/>
            <a:chExt cx="3203537" cy="4268333"/>
          </a:xfrm>
        </p:grpSpPr>
        <p:grpSp>
          <p:nvGrpSpPr>
            <p:cNvPr id="21" name="Group 20">
              <a:extLst>
                <a:ext uri="{FF2B5EF4-FFF2-40B4-BE49-F238E27FC236}">
                  <a16:creationId xmlns:a16="http://schemas.microsoft.com/office/drawing/2014/main" id="{425176DF-E495-56F7-4BDF-3BC8136BD340}"/>
                </a:ext>
              </a:extLst>
            </p:cNvPr>
            <p:cNvGrpSpPr/>
            <p:nvPr/>
          </p:nvGrpSpPr>
          <p:grpSpPr>
            <a:xfrm>
              <a:off x="7016559" y="1758155"/>
              <a:ext cx="3203537" cy="4242221"/>
              <a:chOff x="447472" y="1735318"/>
              <a:chExt cx="10850280" cy="4475737"/>
            </a:xfrm>
            <a:effectLst>
              <a:outerShdw blurRad="419100" algn="ctr" rotWithShape="0">
                <a:schemeClr val="accent1">
                  <a:alpha val="40000"/>
                </a:schemeClr>
              </a:outerShdw>
            </a:effectLst>
          </p:grpSpPr>
          <p:sp>
            <p:nvSpPr>
              <p:cNvPr id="22" name="Snip Diagonal Corner Rectangle 5">
                <a:extLst>
                  <a:ext uri="{FF2B5EF4-FFF2-40B4-BE49-F238E27FC236}">
                    <a16:creationId xmlns:a16="http://schemas.microsoft.com/office/drawing/2014/main" id="{7EC20234-AB7A-0692-748E-7A6DEB324F3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A98134B5-CE0E-750B-408A-506A22792C4B}"/>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4" name="TextBox 23">
              <a:extLst>
                <a:ext uri="{FF2B5EF4-FFF2-40B4-BE49-F238E27FC236}">
                  <a16:creationId xmlns:a16="http://schemas.microsoft.com/office/drawing/2014/main" id="{E3C0067E-F1E9-238E-4AA7-AF5B72CD1D8E}"/>
                </a:ext>
              </a:extLst>
            </p:cNvPr>
            <p:cNvSpPr txBox="1"/>
            <p:nvPr/>
          </p:nvSpPr>
          <p:spPr>
            <a:xfrm>
              <a:off x="7057573" y="1817317"/>
              <a:ext cx="3094540" cy="2677656"/>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GR sensitivity</a:t>
              </a:r>
              <a:r>
                <a:rPr lang="en-US" b="1" baseline="30000" dirty="0">
                  <a:solidFill>
                    <a:srgbClr val="FFFFFF"/>
                  </a:solidFill>
                  <a:latin typeface="Arial"/>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mutations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isoforms/variants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post-translational modifications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25" name="Hexagon 24">
              <a:extLst>
                <a:ext uri="{FF2B5EF4-FFF2-40B4-BE49-F238E27FC236}">
                  <a16:creationId xmlns:a16="http://schemas.microsoft.com/office/drawing/2014/main" id="{2A2657BA-91EF-EB05-0142-4B5383216421}"/>
                </a:ext>
              </a:extLst>
            </p:cNvPr>
            <p:cNvSpPr/>
            <p:nvPr/>
          </p:nvSpPr>
          <p:spPr>
            <a:xfrm>
              <a:off x="7717214"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5" name="Group 34">
              <a:extLst>
                <a:ext uri="{FF2B5EF4-FFF2-40B4-BE49-F238E27FC236}">
                  <a16:creationId xmlns:a16="http://schemas.microsoft.com/office/drawing/2014/main" id="{2B1ACE5C-9DCB-3799-6AD4-F860516EFC70}"/>
                </a:ext>
              </a:extLst>
            </p:cNvPr>
            <p:cNvGrpSpPr/>
            <p:nvPr/>
          </p:nvGrpSpPr>
          <p:grpSpPr>
            <a:xfrm>
              <a:off x="8169828" y="4573568"/>
              <a:ext cx="870029" cy="796631"/>
              <a:chOff x="5230351" y="3048935"/>
              <a:chExt cx="1314140" cy="1203276"/>
            </a:xfrm>
          </p:grpSpPr>
          <p:grpSp>
            <p:nvGrpSpPr>
              <p:cNvPr id="36" name="Group 35">
                <a:extLst>
                  <a:ext uri="{FF2B5EF4-FFF2-40B4-BE49-F238E27FC236}">
                    <a16:creationId xmlns:a16="http://schemas.microsoft.com/office/drawing/2014/main" id="{FC99D726-E50C-D356-1523-0781FFF9B176}"/>
                  </a:ext>
                </a:extLst>
              </p:cNvPr>
              <p:cNvGrpSpPr/>
              <p:nvPr/>
            </p:nvGrpSpPr>
            <p:grpSpPr>
              <a:xfrm>
                <a:off x="5284294" y="3048935"/>
                <a:ext cx="1260197" cy="1203276"/>
                <a:chOff x="795262" y="3078473"/>
                <a:chExt cx="908565" cy="867525"/>
              </a:xfrm>
            </p:grpSpPr>
            <p:sp>
              <p:nvSpPr>
                <p:cNvPr id="38" name="Freeform: Shape 37">
                  <a:extLst>
                    <a:ext uri="{FF2B5EF4-FFF2-40B4-BE49-F238E27FC236}">
                      <a16:creationId xmlns:a16="http://schemas.microsoft.com/office/drawing/2014/main" id="{FCF8D6E5-C98E-2102-3672-FBB85F553BE7}"/>
                    </a:ext>
                  </a:extLst>
                </p:cNvPr>
                <p:cNvSpPr/>
                <p:nvPr/>
              </p:nvSpPr>
              <p:spPr>
                <a:xfrm>
                  <a:off x="973246" y="3582999"/>
                  <a:ext cx="86164" cy="24200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A80C9176-6359-5C4A-76B4-0481F94DE297}"/>
                    </a:ext>
                  </a:extLst>
                </p:cNvPr>
                <p:cNvSpPr/>
                <p:nvPr/>
              </p:nvSpPr>
              <p:spPr>
                <a:xfrm rot="707490" flipH="1">
                  <a:off x="1415857" y="3572358"/>
                  <a:ext cx="116428" cy="26161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40" name="Oval 39">
                  <a:extLst>
                    <a:ext uri="{FF2B5EF4-FFF2-40B4-BE49-F238E27FC236}">
                      <a16:creationId xmlns:a16="http://schemas.microsoft.com/office/drawing/2014/main" id="{6B4C9D76-3426-E31D-B460-AF692088E0BF}"/>
                    </a:ext>
                  </a:extLst>
                </p:cNvPr>
                <p:cNvSpPr/>
                <p:nvPr/>
              </p:nvSpPr>
              <p:spPr>
                <a:xfrm>
                  <a:off x="1196201" y="3078473"/>
                  <a:ext cx="507626" cy="504866"/>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LBD</a:t>
                  </a:r>
                </a:p>
              </p:txBody>
            </p:sp>
            <p:sp>
              <p:nvSpPr>
                <p:cNvPr id="41" name="TextBox 40">
                  <a:extLst>
                    <a:ext uri="{FF2B5EF4-FFF2-40B4-BE49-F238E27FC236}">
                      <a16:creationId xmlns:a16="http://schemas.microsoft.com/office/drawing/2014/main" id="{0D6EB241-CCB1-2313-EB81-7ECC730D6DD1}"/>
                    </a:ext>
                  </a:extLst>
                </p:cNvPr>
                <p:cNvSpPr txBox="1"/>
                <p:nvPr/>
              </p:nvSpPr>
              <p:spPr>
                <a:xfrm>
                  <a:off x="795262" y="3329640"/>
                  <a:ext cx="342812" cy="342812"/>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p:txBody>
            </p:sp>
            <p:sp>
              <p:nvSpPr>
                <p:cNvPr id="42" name="Rectangle: Rounded Corners 41">
                  <a:extLst>
                    <a:ext uri="{FF2B5EF4-FFF2-40B4-BE49-F238E27FC236}">
                      <a16:creationId xmlns:a16="http://schemas.microsoft.com/office/drawing/2014/main" id="{EABF70E7-5D4F-4560-A2DE-D2CA0C8AE52D}"/>
                    </a:ext>
                  </a:extLst>
                </p:cNvPr>
                <p:cNvSpPr/>
                <p:nvPr/>
              </p:nvSpPr>
              <p:spPr>
                <a:xfrm>
                  <a:off x="1037010" y="3693206"/>
                  <a:ext cx="400901" cy="252792"/>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DBD</a:t>
                  </a:r>
                </a:p>
              </p:txBody>
            </p:sp>
            <p:sp>
              <p:nvSpPr>
                <p:cNvPr id="43" name="Rectangle: Rounded Corners 42">
                  <a:extLst>
                    <a:ext uri="{FF2B5EF4-FFF2-40B4-BE49-F238E27FC236}">
                      <a16:creationId xmlns:a16="http://schemas.microsoft.com/office/drawing/2014/main" id="{22FB2B3D-5D72-A35C-A8B9-0EAC982D0B0F}"/>
                    </a:ext>
                  </a:extLst>
                </p:cNvPr>
                <p:cNvSpPr/>
                <p:nvPr/>
              </p:nvSpPr>
              <p:spPr>
                <a:xfrm rot="19835550">
                  <a:off x="1467516" y="36450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a:ea typeface="+mn-ea"/>
                      <a:cs typeface="+mn-cs"/>
                    </a:rPr>
                    <a:t>H</a:t>
                  </a:r>
                </a:p>
              </p:txBody>
            </p:sp>
          </p:grpSp>
          <p:sp>
            <p:nvSpPr>
              <p:cNvPr id="37" name="TextBox 36">
                <a:extLst>
                  <a:ext uri="{FF2B5EF4-FFF2-40B4-BE49-F238E27FC236}">
                    <a16:creationId xmlns:a16="http://schemas.microsoft.com/office/drawing/2014/main" id="{A4D81D7E-5162-C903-072C-60EAF2573113}"/>
                  </a:ext>
                </a:extLst>
              </p:cNvPr>
              <p:cNvSpPr txBox="1"/>
              <p:nvPr/>
            </p:nvSpPr>
            <p:spPr>
              <a:xfrm>
                <a:off x="5230351" y="3487686"/>
                <a:ext cx="596116" cy="3254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NTD</a:t>
                </a:r>
              </a:p>
            </p:txBody>
          </p:sp>
        </p:grpSp>
        <p:sp>
          <p:nvSpPr>
            <p:cNvPr id="10" name="TextBox 9">
              <a:extLst>
                <a:ext uri="{FF2B5EF4-FFF2-40B4-BE49-F238E27FC236}">
                  <a16:creationId xmlns:a16="http://schemas.microsoft.com/office/drawing/2014/main" id="{17378BF5-A89C-5F9D-FCAA-C138221F1951}"/>
                </a:ext>
              </a:extLst>
            </p:cNvPr>
            <p:cNvSpPr txBox="1"/>
            <p:nvPr/>
          </p:nvSpPr>
          <p:spPr>
            <a:xfrm>
              <a:off x="8391342" y="5718711"/>
              <a:ext cx="453970" cy="307777"/>
            </a:xfrm>
            <a:prstGeom prst="rect">
              <a:avLst/>
            </a:prstGeom>
            <a:noFill/>
          </p:spPr>
          <p:txBody>
            <a:bodyPr wrap="none" rtlCol="0">
              <a:spAutoFit/>
            </a:bodyPr>
            <a:lstStyle/>
            <a:p>
              <a:r>
                <a:rPr lang="en-US" sz="1400" dirty="0">
                  <a:solidFill>
                    <a:schemeClr val="tx2"/>
                  </a:solidFill>
                </a:rPr>
                <a:t>GR</a:t>
              </a:r>
            </a:p>
          </p:txBody>
        </p:sp>
      </p:grpSp>
      <p:sp>
        <p:nvSpPr>
          <p:cNvPr id="27" name="Arrow: Right 26">
            <a:extLst>
              <a:ext uri="{FF2B5EF4-FFF2-40B4-BE49-F238E27FC236}">
                <a16:creationId xmlns:a16="http://schemas.microsoft.com/office/drawing/2014/main" id="{F2FC99C6-8F8B-B9FD-DAF9-1614BBAD58BB}"/>
              </a:ext>
            </a:extLst>
          </p:cNvPr>
          <p:cNvSpPr/>
          <p:nvPr/>
        </p:nvSpPr>
        <p:spPr>
          <a:xfrm>
            <a:off x="3991069" y="2247060"/>
            <a:ext cx="578498" cy="407352"/>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Fast Forward with solid fill">
            <a:extLst>
              <a:ext uri="{FF2B5EF4-FFF2-40B4-BE49-F238E27FC236}">
                <a16:creationId xmlns:a16="http://schemas.microsoft.com/office/drawing/2014/main" id="{C5937A5F-6ADA-AAB0-810D-5D6C321A8F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721220" y="1240963"/>
            <a:ext cx="366409" cy="366409"/>
          </a:xfrm>
          <a:prstGeom prst="rect">
            <a:avLst/>
          </a:prstGeom>
        </p:spPr>
      </p:pic>
    </p:spTree>
    <p:extLst>
      <p:ext uri="{BB962C8B-B14F-4D97-AF65-F5344CB8AC3E}">
        <p14:creationId xmlns:p14="http://schemas.microsoft.com/office/powerpoint/2010/main" val="149735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1.66667E-6 4.07407E-6 L -1.66667E-6 0.07338 " pathEditMode="relative" rAng="0" ptsTypes="AA">
                                      <p:cBhvr>
                                        <p:cTn id="6" dur="1000" fill="hold"/>
                                        <p:tgtEl>
                                          <p:spTgt spid="27"/>
                                        </p:tgtEl>
                                        <p:attrNameLst>
                                          <p:attrName>ppt_x</p:attrName>
                                          <p:attrName>ppt_y</p:attrName>
                                        </p:attrNameLst>
                                      </p:cBhvr>
                                      <p:rCtr x="0" y="365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9" name="Picture 148">
            <a:extLst>
              <a:ext uri="{FF2B5EF4-FFF2-40B4-BE49-F238E27FC236}">
                <a16:creationId xmlns:a16="http://schemas.microsoft.com/office/drawing/2014/main" id="{AF353CD1-C568-4DD8-8D3F-D73338918D7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453"/>
          <a:stretch/>
        </p:blipFill>
        <p:spPr>
          <a:xfrm>
            <a:off x="5690105" y="1667240"/>
            <a:ext cx="2663020" cy="4299839"/>
          </a:xfrm>
          <a:prstGeom prst="rect">
            <a:avLst/>
          </a:prstGeom>
        </p:spPr>
      </p:pic>
      <p:grpSp>
        <p:nvGrpSpPr>
          <p:cNvPr id="49" name="Group 48">
            <a:extLst>
              <a:ext uri="{FF2B5EF4-FFF2-40B4-BE49-F238E27FC236}">
                <a16:creationId xmlns:a16="http://schemas.microsoft.com/office/drawing/2014/main" id="{A53B45FB-6985-19DC-1B50-A777B7B37ABC}"/>
              </a:ext>
            </a:extLst>
          </p:cNvPr>
          <p:cNvGrpSpPr/>
          <p:nvPr/>
        </p:nvGrpSpPr>
        <p:grpSpPr>
          <a:xfrm>
            <a:off x="261072" y="1460349"/>
            <a:ext cx="5329057" cy="1977457"/>
            <a:chOff x="222972" y="1342909"/>
            <a:chExt cx="5329057" cy="1977457"/>
          </a:xfrm>
        </p:grpSpPr>
        <p:grpSp>
          <p:nvGrpSpPr>
            <p:cNvPr id="42" name="Group 41">
              <a:extLst>
                <a:ext uri="{FF2B5EF4-FFF2-40B4-BE49-F238E27FC236}">
                  <a16:creationId xmlns:a16="http://schemas.microsoft.com/office/drawing/2014/main" id="{7E89B4B4-5D78-0452-4216-48DC75EB09D9}"/>
                </a:ext>
              </a:extLst>
            </p:cNvPr>
            <p:cNvGrpSpPr/>
            <p:nvPr/>
          </p:nvGrpSpPr>
          <p:grpSpPr>
            <a:xfrm>
              <a:off x="222972" y="1363644"/>
              <a:ext cx="5329057" cy="1956722"/>
              <a:chOff x="447472" y="1735316"/>
              <a:chExt cx="10329603" cy="4193375"/>
            </a:xfrm>
            <a:effectLst>
              <a:outerShdw blurRad="419100" algn="ctr" rotWithShape="0">
                <a:schemeClr val="accent1">
                  <a:alpha val="40000"/>
                </a:schemeClr>
              </a:outerShdw>
            </a:effectLst>
          </p:grpSpPr>
          <p:sp>
            <p:nvSpPr>
              <p:cNvPr id="44" name="Snip Diagonal Corner Rectangle 5">
                <a:extLst>
                  <a:ext uri="{FF2B5EF4-FFF2-40B4-BE49-F238E27FC236}">
                    <a16:creationId xmlns:a16="http://schemas.microsoft.com/office/drawing/2014/main" id="{708A1454-532A-A9F3-4C89-7AF514A8385B}"/>
                  </a:ext>
                </a:extLst>
              </p:cNvPr>
              <p:cNvSpPr/>
              <p:nvPr/>
            </p:nvSpPr>
            <p:spPr>
              <a:xfrm>
                <a:off x="447474" y="1735318"/>
                <a:ext cx="10329601" cy="4193373"/>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5" name="Rectangle 44">
                <a:extLst>
                  <a:ext uri="{FF2B5EF4-FFF2-40B4-BE49-F238E27FC236}">
                    <a16:creationId xmlns:a16="http://schemas.microsoft.com/office/drawing/2014/main" id="{75046E8A-5C53-37EA-2325-95C3639E79E2}"/>
                  </a:ext>
                </a:extLst>
              </p:cNvPr>
              <p:cNvSpPr/>
              <p:nvPr/>
            </p:nvSpPr>
            <p:spPr>
              <a:xfrm>
                <a:off x="447472" y="1735316"/>
                <a:ext cx="10329603" cy="724447"/>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48" name="TextBox 47">
              <a:extLst>
                <a:ext uri="{FF2B5EF4-FFF2-40B4-BE49-F238E27FC236}">
                  <a16:creationId xmlns:a16="http://schemas.microsoft.com/office/drawing/2014/main" id="{3CC70E0D-7418-C63C-27FC-D82727705CC6}"/>
                </a:ext>
              </a:extLst>
            </p:cNvPr>
            <p:cNvSpPr txBox="1"/>
            <p:nvPr/>
          </p:nvSpPr>
          <p:spPr>
            <a:xfrm>
              <a:off x="1557498" y="1342909"/>
              <a:ext cx="2663021"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FFFFFF"/>
                  </a:solidFill>
                  <a:effectLst/>
                  <a:uLnTx/>
                  <a:uFillTx/>
                  <a:latin typeface="Arial"/>
                  <a:ea typeface="+mn-ea"/>
                  <a:cs typeface="+mn-cs"/>
                </a:rPr>
                <a:t>GR isoforms</a:t>
              </a:r>
              <a:r>
                <a:rPr kumimoji="0" lang="en-US" b="1" i="0" u="none" strike="noStrike" kern="1200" cap="none" spc="0" normalizeH="0" baseline="30000" noProof="0" dirty="0">
                  <a:ln>
                    <a:noFill/>
                  </a:ln>
                  <a:solidFill>
                    <a:srgbClr val="FFFFFF"/>
                  </a:solidFill>
                  <a:effectLst/>
                  <a:uLnTx/>
                  <a:uFillTx/>
                  <a:latin typeface="Arial"/>
                  <a:ea typeface="+mn-ea"/>
                  <a:cs typeface="+mn-cs"/>
                </a:rPr>
                <a:t>1,2</a:t>
              </a:r>
              <a:endParaRPr kumimoji="0" lang="en-US" b="1" i="0" u="none" strike="noStrike" kern="1200" cap="none" spc="0" normalizeH="0" baseline="0" noProof="0" dirty="0">
                <a:ln>
                  <a:noFill/>
                </a:ln>
                <a:solidFill>
                  <a:srgbClr val="FFFFFF"/>
                </a:solidFill>
                <a:effectLst/>
                <a:uLnTx/>
                <a:uFillTx/>
                <a:latin typeface="Arial"/>
                <a:ea typeface="+mn-ea"/>
                <a:cs typeface="+mn-cs"/>
              </a:endParaRPr>
            </a:p>
          </p:txBody>
        </p:sp>
      </p:grpSp>
      <p:sp>
        <p:nvSpPr>
          <p:cNvPr id="151" name="Rectangle 150">
            <a:extLst>
              <a:ext uri="{FF2B5EF4-FFF2-40B4-BE49-F238E27FC236}">
                <a16:creationId xmlns:a16="http://schemas.microsoft.com/office/drawing/2014/main" id="{42A24BA4-4A21-4B0B-A070-8CC8A039C511}"/>
              </a:ext>
            </a:extLst>
          </p:cNvPr>
          <p:cNvSpPr/>
          <p:nvPr/>
        </p:nvSpPr>
        <p:spPr>
          <a:xfrm>
            <a:off x="8226385" y="3881393"/>
            <a:ext cx="1514142" cy="51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sp>
        <p:nvSpPr>
          <p:cNvPr id="154" name="Rectangle 153">
            <a:extLst>
              <a:ext uri="{FF2B5EF4-FFF2-40B4-BE49-F238E27FC236}">
                <a16:creationId xmlns:a16="http://schemas.microsoft.com/office/drawing/2014/main" id="{A50CFA92-D974-4418-B491-84CDBC099874}"/>
              </a:ext>
            </a:extLst>
          </p:cNvPr>
          <p:cNvSpPr/>
          <p:nvPr/>
        </p:nvSpPr>
        <p:spPr>
          <a:xfrm>
            <a:off x="3780833" y="3767384"/>
            <a:ext cx="1514142" cy="8031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sp>
        <p:nvSpPr>
          <p:cNvPr id="157" name="Rectangle 156">
            <a:extLst>
              <a:ext uri="{FF2B5EF4-FFF2-40B4-BE49-F238E27FC236}">
                <a16:creationId xmlns:a16="http://schemas.microsoft.com/office/drawing/2014/main" id="{AB5AAC29-088A-46EA-9C69-D620A08BD4A2}"/>
              </a:ext>
            </a:extLst>
          </p:cNvPr>
          <p:cNvSpPr/>
          <p:nvPr/>
        </p:nvSpPr>
        <p:spPr>
          <a:xfrm>
            <a:off x="8256357" y="2781147"/>
            <a:ext cx="2688733" cy="6360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sp>
        <p:nvSpPr>
          <p:cNvPr id="159" name="TextBox 158">
            <a:extLst>
              <a:ext uri="{FF2B5EF4-FFF2-40B4-BE49-F238E27FC236}">
                <a16:creationId xmlns:a16="http://schemas.microsoft.com/office/drawing/2014/main" id="{E79DC584-E515-4B9A-B8E9-D5E819D4AF0C}"/>
              </a:ext>
            </a:extLst>
          </p:cNvPr>
          <p:cNvSpPr txBox="1"/>
          <p:nvPr/>
        </p:nvSpPr>
        <p:spPr>
          <a:xfrm>
            <a:off x="2654047" y="4580862"/>
            <a:ext cx="2724850"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7030A0"/>
                </a:solidFill>
                <a:effectLst/>
                <a:uLnTx/>
                <a:uFillTx/>
                <a:latin typeface="Arial"/>
                <a:ea typeface="+mn-ea"/>
                <a:cs typeface="+mn-cs"/>
              </a:rPr>
              <a:t>Thymus: </a:t>
            </a:r>
            <a:r>
              <a:rPr lang="en-US" sz="1400" dirty="0">
                <a:solidFill>
                  <a:srgbClr val="3C4C58"/>
                </a:solidFill>
                <a:latin typeface="Arial"/>
              </a:rPr>
              <a:t>H</a:t>
            </a:r>
            <a:r>
              <a:rPr kumimoji="0" lang="en-US" sz="1400" b="0" i="0" u="none" strike="noStrike" kern="1200" cap="none" spc="0" normalizeH="0" baseline="0" noProof="0" dirty="0" err="1">
                <a:ln>
                  <a:noFill/>
                </a:ln>
                <a:solidFill>
                  <a:srgbClr val="3C4C58"/>
                </a:solidFill>
                <a:effectLst/>
                <a:uLnTx/>
                <a:uFillTx/>
                <a:latin typeface="Arial"/>
                <a:ea typeface="+mn-ea"/>
                <a:cs typeface="+mn-cs"/>
              </a:rPr>
              <a:t>igh</a:t>
            </a:r>
            <a:r>
              <a:rPr kumimoji="0" lang="en-US" sz="1400" b="0" i="0" u="none" strike="noStrike" kern="1200" cap="none" spc="0" normalizeH="0" baseline="0" noProof="0" dirty="0">
                <a:ln>
                  <a:noFill/>
                </a:ln>
                <a:solidFill>
                  <a:srgbClr val="3C4C58"/>
                </a:solidFill>
                <a:effectLst/>
                <a:uLnTx/>
                <a:uFillTx/>
                <a:latin typeface="Arial"/>
                <a:ea typeface="+mn-ea"/>
                <a:cs typeface="+mn-cs"/>
              </a:rPr>
              <a:t>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r>
              <a:rPr kumimoji="0" lang="en-US" sz="1400" b="0" i="0" u="none" strike="noStrike" kern="1200" cap="none" spc="0" normalizeH="0" baseline="0" noProof="0" dirty="0">
                <a:ln>
                  <a:noFill/>
                </a:ln>
                <a:solidFill>
                  <a:srgbClr val="3C4C58"/>
                </a:solidFill>
                <a:effectLst/>
                <a:uLnTx/>
                <a:uFillTx/>
                <a:latin typeface="Arial"/>
                <a:ea typeface="+mn-ea"/>
                <a:cs typeface="+mn-cs"/>
              </a:rPr>
              <a:t> expression,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&gt;7-8x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r>
              <a:rPr kumimoji="0" lang="en-US" sz="1400" b="0" i="0" u="none" strike="noStrike" kern="1200" cap="none" spc="0" normalizeH="0" baseline="0" noProof="0" dirty="0">
                <a:ln>
                  <a:noFill/>
                </a:ln>
                <a:solidFill>
                  <a:srgbClr val="3C4C58"/>
                </a:solidFill>
                <a:effectLst/>
                <a:uLnTx/>
                <a:uFillTx/>
                <a:latin typeface="Arial"/>
                <a:ea typeface="+mn-ea"/>
                <a:cs typeface="+mn-cs"/>
              </a:rPr>
              <a:t>, and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C4C58"/>
                </a:solidFill>
                <a:effectLst/>
                <a:uLnTx/>
                <a:uFillTx/>
                <a:latin typeface="Arial"/>
                <a:ea typeface="+mn-ea"/>
                <a:cs typeface="+mn-cs"/>
              </a:rPr>
              <a: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B &gt;GR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7030A0"/>
                </a:solidFill>
                <a:effectLst/>
                <a:uLnTx/>
                <a:uFillTx/>
                <a:latin typeface="Arial"/>
                <a:ea typeface="+mn-ea"/>
                <a:cs typeface="+mn-cs"/>
              </a:rPr>
              <a:t>Dendritic cells: </a:t>
            </a:r>
            <a:r>
              <a:rPr lang="en-US" sz="1400" dirty="0">
                <a:solidFill>
                  <a:srgbClr val="3C4C58"/>
                </a:solidFill>
                <a:latin typeface="Arial"/>
              </a:rPr>
              <a:t>H</a:t>
            </a:r>
            <a:r>
              <a:rPr kumimoji="0" lang="en-US" sz="1400" b="0" i="0" u="none" strike="noStrike" kern="1200" cap="none" spc="0" normalizeH="0" baseline="0" noProof="0" dirty="0" err="1">
                <a:ln>
                  <a:noFill/>
                </a:ln>
                <a:solidFill>
                  <a:srgbClr val="3C4C58"/>
                </a:solidFill>
                <a:effectLst/>
                <a:uLnTx/>
                <a:uFillTx/>
                <a:latin typeface="Arial"/>
                <a:ea typeface="+mn-ea"/>
                <a:cs typeface="+mn-cs"/>
              </a:rPr>
              <a:t>igh</a:t>
            </a:r>
            <a:r>
              <a:rPr kumimoji="0" lang="en-US" sz="1400" b="0" i="0" u="none" strike="noStrike" kern="1200" cap="none" spc="0" normalizeH="0" baseline="0" noProof="0" dirty="0">
                <a:ln>
                  <a:noFill/>
                </a:ln>
                <a:solidFill>
                  <a:srgbClr val="3C4C58"/>
                </a:solidFill>
                <a:effectLst/>
                <a:uLnTx/>
                <a:uFillTx/>
                <a:latin typeface="Arial"/>
                <a:ea typeface="+mn-ea"/>
                <a:cs typeface="+mn-cs"/>
              </a:rPr>
              <a:t> 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D</a:t>
            </a:r>
          </a:p>
        </p:txBody>
      </p:sp>
      <p:sp>
        <p:nvSpPr>
          <p:cNvPr id="163" name="TextBox 162">
            <a:extLst>
              <a:ext uri="{FF2B5EF4-FFF2-40B4-BE49-F238E27FC236}">
                <a16:creationId xmlns:a16="http://schemas.microsoft.com/office/drawing/2014/main" id="{ABF0DDD6-B8FD-4EC4-8F75-8D6B5E1B0FFE}"/>
              </a:ext>
            </a:extLst>
          </p:cNvPr>
          <p:cNvSpPr txBox="1"/>
          <p:nvPr/>
        </p:nvSpPr>
        <p:spPr>
          <a:xfrm>
            <a:off x="8615614" y="3076816"/>
            <a:ext cx="202343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A71919"/>
                </a:solidFill>
                <a:effectLst/>
                <a:uLnTx/>
                <a:uFillTx/>
                <a:latin typeface="Arial"/>
                <a:ea typeface="+mn-ea"/>
                <a:cs typeface="+mn-cs"/>
              </a:rPr>
              <a:t>Heart: </a:t>
            </a:r>
            <a:r>
              <a:rPr kumimoji="0" lang="en-US" sz="1400" b="0" i="0" u="none" strike="noStrike" kern="1200" cap="none" spc="0" normalizeH="0" baseline="0" noProof="0" dirty="0">
                <a:ln>
                  <a:noFill/>
                </a:ln>
                <a:solidFill>
                  <a:srgbClr val="3C4C58"/>
                </a:solidFill>
                <a:effectLst/>
                <a:uLnTx/>
                <a:uFillTx/>
                <a:latin typeface="Arial"/>
                <a:ea typeface="+mn-ea"/>
                <a:cs typeface="+mn-cs"/>
              </a:rPr>
              <a: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&gt;15x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p:txBody>
      </p:sp>
      <p:sp>
        <p:nvSpPr>
          <p:cNvPr id="164" name="TextBox 163">
            <a:extLst>
              <a:ext uri="{FF2B5EF4-FFF2-40B4-BE49-F238E27FC236}">
                <a16:creationId xmlns:a16="http://schemas.microsoft.com/office/drawing/2014/main" id="{D569F2F4-6791-4BA4-85EF-8C213D2D1167}"/>
              </a:ext>
            </a:extLst>
          </p:cNvPr>
          <p:cNvSpPr txBox="1"/>
          <p:nvPr/>
        </p:nvSpPr>
        <p:spPr>
          <a:xfrm>
            <a:off x="8615614" y="5585091"/>
            <a:ext cx="312263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90BACF"/>
                </a:solidFill>
                <a:effectLst/>
                <a:uLnTx/>
                <a:uFillTx/>
                <a:latin typeface="Arial"/>
                <a:ea typeface="+mn-ea"/>
                <a:cs typeface="+mn-cs"/>
              </a:rPr>
              <a:t>Skeletal muscle: </a:t>
            </a:r>
            <a:r>
              <a:rPr lang="en-US" sz="1400" dirty="0">
                <a:solidFill>
                  <a:srgbClr val="3C4C58"/>
                </a:solidFill>
                <a:latin typeface="Arial"/>
              </a:rPr>
              <a:t>L</a:t>
            </a:r>
            <a:r>
              <a:rPr kumimoji="0" lang="en-US" sz="1400" b="0" i="0" u="none" strike="noStrike" kern="1200" cap="none" spc="0" normalizeH="0" baseline="0" noProof="0" dirty="0">
                <a:ln>
                  <a:noFill/>
                </a:ln>
                <a:solidFill>
                  <a:srgbClr val="3C4C58"/>
                </a:solidFill>
                <a:effectLst/>
                <a:uLnTx/>
                <a:uFillTx/>
                <a:latin typeface="Arial"/>
                <a:ea typeface="+mn-ea"/>
                <a:cs typeface="+mn-cs"/>
              </a:rPr>
              <a:t>ow 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and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r>
              <a:rPr kumimoji="0" lang="en-US" sz="1400" b="0" i="0" u="none" strike="noStrike" kern="1200" cap="none" spc="0" normalizeH="0" baseline="0" noProof="0" dirty="0">
                <a:ln>
                  <a:noFill/>
                </a:ln>
                <a:solidFill>
                  <a:srgbClr val="3C4C58"/>
                </a:solidFill>
                <a:effectLst/>
                <a:uLnTx/>
                <a:uFillTx/>
                <a:latin typeface="Arial"/>
                <a:ea typeface="+mn-ea"/>
                <a:cs typeface="+mn-cs"/>
              </a:rPr>
              <a:t>; 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&gt;40x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p:txBody>
      </p:sp>
      <p:sp>
        <p:nvSpPr>
          <p:cNvPr id="168" name="TextBox 167">
            <a:extLst>
              <a:ext uri="{FF2B5EF4-FFF2-40B4-BE49-F238E27FC236}">
                <a16:creationId xmlns:a16="http://schemas.microsoft.com/office/drawing/2014/main" id="{AFD0C380-887B-4919-9537-1A78C5F268A9}"/>
              </a:ext>
            </a:extLst>
          </p:cNvPr>
          <p:cNvSpPr txBox="1"/>
          <p:nvPr/>
        </p:nvSpPr>
        <p:spPr>
          <a:xfrm>
            <a:off x="8615614" y="3805973"/>
            <a:ext cx="2329476"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3739E"/>
                </a:solidFill>
                <a:effectLst/>
                <a:uLnTx/>
                <a:uFillTx/>
                <a:latin typeface="Arial"/>
                <a:ea typeface="+mn-ea"/>
                <a:cs typeface="+mn-cs"/>
              </a:rPr>
              <a:t>Pancreas: </a:t>
            </a:r>
            <a:r>
              <a:rPr lang="en-US" sz="1400" dirty="0">
                <a:solidFill>
                  <a:srgbClr val="3C4C58"/>
                </a:solidFill>
                <a:latin typeface="Arial"/>
              </a:rPr>
              <a:t>H</a:t>
            </a:r>
            <a:r>
              <a:rPr kumimoji="0" lang="en-US" sz="1400" b="0" i="0" u="none" strike="noStrike" kern="1200" cap="none" spc="0" normalizeH="0" baseline="0" noProof="0" dirty="0" err="1">
                <a:ln>
                  <a:noFill/>
                </a:ln>
                <a:solidFill>
                  <a:srgbClr val="3C4C58"/>
                </a:solidFill>
                <a:effectLst/>
                <a:uLnTx/>
                <a:uFillTx/>
                <a:latin typeface="Arial"/>
                <a:ea typeface="+mn-ea"/>
                <a:cs typeface="+mn-cs"/>
              </a:rPr>
              <a:t>igh</a:t>
            </a:r>
            <a:r>
              <a:rPr kumimoji="0" lang="en-US" sz="1400" b="0" i="0" u="none" strike="noStrike" kern="1200" cap="none" spc="0" normalizeH="0" baseline="0" noProof="0" dirty="0">
                <a:ln>
                  <a:noFill/>
                </a:ln>
                <a:solidFill>
                  <a:srgbClr val="3C4C58"/>
                </a:solidFill>
                <a:effectLst/>
                <a:uLnTx/>
                <a:uFillTx/>
                <a:latin typeface="Arial"/>
                <a:ea typeface="+mn-ea"/>
                <a:cs typeface="+mn-cs"/>
              </a:rPr>
              <a:t> 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3739E"/>
                </a:solidFill>
                <a:effectLst/>
                <a:uLnTx/>
                <a:uFillTx/>
                <a:latin typeface="Arial"/>
                <a:ea typeface="+mn-ea"/>
                <a:cs typeface="+mn-cs"/>
              </a:rPr>
              <a:t>Liver: </a:t>
            </a:r>
            <a:r>
              <a:rPr kumimoji="0" lang="en-US" sz="1400" b="0" i="0" u="none" strike="noStrike" kern="1200" cap="none" spc="0" normalizeH="0" baseline="0" noProof="0" dirty="0">
                <a:ln>
                  <a:noFill/>
                </a:ln>
                <a:solidFill>
                  <a:srgbClr val="3C4C58"/>
                </a:solidFill>
                <a:effectLst/>
                <a:uLnTx/>
                <a:uFillTx/>
                <a:latin typeface="Arial"/>
                <a:ea typeface="+mn-ea"/>
                <a:cs typeface="+mn-cs"/>
              </a:rPr>
              <a: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&gt;20-30x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13739E"/>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3739E"/>
                </a:solidFill>
                <a:effectLst/>
                <a:uLnTx/>
                <a:uFillTx/>
                <a:latin typeface="Arial"/>
                <a:ea typeface="+mn-ea"/>
                <a:cs typeface="+mn-cs"/>
              </a:rPr>
              <a:t>Adipose: </a:t>
            </a:r>
            <a:r>
              <a:rPr kumimoji="0" lang="en-US" sz="1400" b="0" i="0" u="none" strike="noStrike" kern="1200" cap="none" spc="0" normalizeH="0" baseline="0" noProof="0" dirty="0">
                <a:ln>
                  <a:noFill/>
                </a:ln>
                <a:solidFill>
                  <a:srgbClr val="3C4C58"/>
                </a:solidFill>
                <a:effectLst/>
                <a:uLnTx/>
                <a:uFillTx/>
                <a:latin typeface="Arial"/>
                <a:ea typeface="+mn-ea"/>
                <a:cs typeface="+mn-cs"/>
              </a:rPr>
              <a:t>GR</a:t>
            </a:r>
            <a:r>
              <a:rPr kumimoji="0" lang="el-GR" sz="1400" b="0" i="0" u="none" strike="noStrike" kern="1200" cap="none" spc="0" normalizeH="0" baseline="0" noProof="0" dirty="0">
                <a:ln>
                  <a:noFill/>
                </a:ln>
                <a:solidFill>
                  <a:srgbClr val="3C4C58"/>
                </a:solidFill>
                <a:effectLst/>
                <a:uLnTx/>
                <a:uFillTx/>
                <a:latin typeface="Arial"/>
                <a:ea typeface="+mn-ea"/>
                <a:cs typeface="+mn-cs"/>
              </a:rPr>
              <a:t>α</a:t>
            </a:r>
            <a:r>
              <a:rPr kumimoji="0" lang="en-US" sz="1400" b="0" i="0" u="none" strike="noStrike" kern="1200" cap="none" spc="0" normalizeH="0" baseline="0" noProof="0" dirty="0">
                <a:ln>
                  <a:noFill/>
                </a:ln>
                <a:solidFill>
                  <a:srgbClr val="3C4C58"/>
                </a:solidFill>
                <a:effectLst/>
                <a:uLnTx/>
                <a:uFillTx/>
                <a:latin typeface="Arial"/>
                <a:ea typeface="+mn-ea"/>
                <a:cs typeface="+mn-cs"/>
              </a:rPr>
              <a:t> &gt;20x GR</a:t>
            </a:r>
            <a:r>
              <a:rPr kumimoji="0" lang="el-GR" sz="1400" b="0" i="0" u="none" strike="noStrike" kern="1200" cap="none" spc="0" normalizeH="0" baseline="0" noProof="0" dirty="0">
                <a:ln>
                  <a:noFill/>
                </a:ln>
                <a:solidFill>
                  <a:srgbClr val="3C4C58"/>
                </a:solidFill>
                <a:effectLst/>
                <a:uLnTx/>
                <a:uFillTx/>
                <a:latin typeface="Arial"/>
                <a:ea typeface="+mn-ea"/>
                <a:cs typeface="+mn-cs"/>
              </a:rPr>
              <a:t>β</a:t>
            </a:r>
            <a:endParaRPr kumimoji="0" lang="en-US" sz="1400" b="0" i="0" u="none" strike="noStrike" kern="1200" cap="none" spc="0" normalizeH="0" baseline="0" noProof="0" dirty="0">
              <a:ln>
                <a:noFill/>
              </a:ln>
              <a:solidFill>
                <a:srgbClr val="3C4C58"/>
              </a:solidFill>
              <a:effectLst/>
              <a:uLnTx/>
              <a:uFillTx/>
              <a:latin typeface="Arial"/>
              <a:ea typeface="+mn-ea"/>
              <a:cs typeface="+mn-cs"/>
            </a:endParaRPr>
          </a:p>
        </p:txBody>
      </p:sp>
      <p:sp>
        <p:nvSpPr>
          <p:cNvPr id="169" name="Rectangle 168">
            <a:extLst>
              <a:ext uri="{FF2B5EF4-FFF2-40B4-BE49-F238E27FC236}">
                <a16:creationId xmlns:a16="http://schemas.microsoft.com/office/drawing/2014/main" id="{1285E401-D14C-4D60-A28D-565144CD305E}"/>
              </a:ext>
            </a:extLst>
          </p:cNvPr>
          <p:cNvSpPr/>
          <p:nvPr/>
        </p:nvSpPr>
        <p:spPr>
          <a:xfrm>
            <a:off x="2654047" y="4296356"/>
            <a:ext cx="1826513"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7030A0"/>
                </a:solidFill>
                <a:effectLst/>
                <a:uLnTx/>
                <a:uFillTx/>
                <a:latin typeface="Arial"/>
                <a:ea typeface="+mn-ea"/>
                <a:cs typeface="+mn-cs"/>
              </a:rPr>
              <a:t>Immune System</a:t>
            </a:r>
          </a:p>
        </p:txBody>
      </p:sp>
      <p:sp>
        <p:nvSpPr>
          <p:cNvPr id="171" name="Rectangle 170">
            <a:extLst>
              <a:ext uri="{FF2B5EF4-FFF2-40B4-BE49-F238E27FC236}">
                <a16:creationId xmlns:a16="http://schemas.microsoft.com/office/drawing/2014/main" id="{1815FB62-37CD-48FA-BD0C-05C2909232BC}"/>
              </a:ext>
            </a:extLst>
          </p:cNvPr>
          <p:cNvSpPr/>
          <p:nvPr/>
        </p:nvSpPr>
        <p:spPr>
          <a:xfrm>
            <a:off x="8615614" y="2815303"/>
            <a:ext cx="2277625"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A71919"/>
                </a:solidFill>
                <a:effectLst/>
                <a:uLnTx/>
                <a:uFillTx/>
                <a:latin typeface="Arial"/>
                <a:ea typeface="+mn-ea"/>
                <a:cs typeface="+mn-cs"/>
              </a:rPr>
              <a:t>Cardiovascular System</a:t>
            </a:r>
          </a:p>
        </p:txBody>
      </p:sp>
      <p:sp>
        <p:nvSpPr>
          <p:cNvPr id="172" name="Rectangle 171">
            <a:extLst>
              <a:ext uri="{FF2B5EF4-FFF2-40B4-BE49-F238E27FC236}">
                <a16:creationId xmlns:a16="http://schemas.microsoft.com/office/drawing/2014/main" id="{A5951532-B526-4DC3-B29C-8544DE614EF3}"/>
              </a:ext>
            </a:extLst>
          </p:cNvPr>
          <p:cNvSpPr/>
          <p:nvPr/>
        </p:nvSpPr>
        <p:spPr>
          <a:xfrm>
            <a:off x="8615614" y="3528939"/>
            <a:ext cx="1857565"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3739E"/>
                </a:solidFill>
                <a:effectLst/>
                <a:uLnTx/>
                <a:uFillTx/>
                <a:latin typeface="Arial"/>
                <a:ea typeface="+mn-ea"/>
                <a:cs typeface="+mn-cs"/>
              </a:rPr>
              <a:t>Liver and Adipose</a:t>
            </a:r>
          </a:p>
        </p:txBody>
      </p:sp>
      <p:sp>
        <p:nvSpPr>
          <p:cNvPr id="173" name="Rectangle 172">
            <a:extLst>
              <a:ext uri="{FF2B5EF4-FFF2-40B4-BE49-F238E27FC236}">
                <a16:creationId xmlns:a16="http://schemas.microsoft.com/office/drawing/2014/main" id="{A4740255-B5F4-413A-B906-896B9BAD64BD}"/>
              </a:ext>
            </a:extLst>
          </p:cNvPr>
          <p:cNvSpPr/>
          <p:nvPr/>
        </p:nvSpPr>
        <p:spPr>
          <a:xfrm>
            <a:off x="8615614" y="5318457"/>
            <a:ext cx="1056286" cy="277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90BACF"/>
                </a:solidFill>
                <a:effectLst/>
                <a:uLnTx/>
                <a:uFillTx/>
                <a:latin typeface="Arial"/>
                <a:ea typeface="+mn-ea"/>
                <a:cs typeface="+mn-cs"/>
              </a:rPr>
              <a:t>Muscle</a:t>
            </a:r>
          </a:p>
        </p:txBody>
      </p:sp>
      <p:cxnSp>
        <p:nvCxnSpPr>
          <p:cNvPr id="177" name="Straight Connector 176">
            <a:extLst>
              <a:ext uri="{FF2B5EF4-FFF2-40B4-BE49-F238E27FC236}">
                <a16:creationId xmlns:a16="http://schemas.microsoft.com/office/drawing/2014/main" id="{547FB0CD-FDF2-4A30-BD0B-568C9E088872}"/>
              </a:ext>
            </a:extLst>
          </p:cNvPr>
          <p:cNvCxnSpPr>
            <a:cxnSpLocks/>
          </p:cNvCxnSpPr>
          <p:nvPr/>
        </p:nvCxnSpPr>
        <p:spPr>
          <a:xfrm flipH="1" flipV="1">
            <a:off x="6881114" y="3317538"/>
            <a:ext cx="1659526" cy="799621"/>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E919B519-7CF1-4C99-B4CF-96F1F4E71D0D}"/>
              </a:ext>
            </a:extLst>
          </p:cNvPr>
          <p:cNvCxnSpPr>
            <a:cxnSpLocks/>
          </p:cNvCxnSpPr>
          <p:nvPr/>
        </p:nvCxnSpPr>
        <p:spPr>
          <a:xfrm flipH="1" flipV="1">
            <a:off x="7046167" y="3042855"/>
            <a:ext cx="1382241" cy="75682"/>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98009DE7-FBAD-4851-8A80-0977CE6CB680}"/>
              </a:ext>
            </a:extLst>
          </p:cNvPr>
          <p:cNvCxnSpPr>
            <a:cxnSpLocks/>
          </p:cNvCxnSpPr>
          <p:nvPr/>
        </p:nvCxnSpPr>
        <p:spPr>
          <a:xfrm flipH="1">
            <a:off x="5953760" y="3713454"/>
            <a:ext cx="209943" cy="64013"/>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C537D96B-115E-4289-8F64-18ED428B306D}"/>
              </a:ext>
            </a:extLst>
          </p:cNvPr>
          <p:cNvCxnSpPr>
            <a:cxnSpLocks/>
          </p:cNvCxnSpPr>
          <p:nvPr/>
        </p:nvCxnSpPr>
        <p:spPr>
          <a:xfrm flipH="1" flipV="1">
            <a:off x="6347896" y="3104313"/>
            <a:ext cx="41125" cy="157377"/>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185" name="Rectangle: Rounded Corners 184">
            <a:extLst>
              <a:ext uri="{FF2B5EF4-FFF2-40B4-BE49-F238E27FC236}">
                <a16:creationId xmlns:a16="http://schemas.microsoft.com/office/drawing/2014/main" id="{9A402069-3EAC-4448-9F56-69D520FAB193}"/>
              </a:ext>
            </a:extLst>
          </p:cNvPr>
          <p:cNvSpPr/>
          <p:nvPr/>
        </p:nvSpPr>
        <p:spPr>
          <a:xfrm rot="1699920">
            <a:off x="5875917" y="2929273"/>
            <a:ext cx="297047" cy="837336"/>
          </a:xfrm>
          <a:prstGeom prst="roundRect">
            <a:avLst>
              <a:gd name="adj" fmla="val 21618"/>
            </a:avLst>
          </a:prstGeom>
          <a:noFill/>
          <a:ln w="19050">
            <a:solidFill>
              <a:srgbClr val="7030A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sp>
        <p:nvSpPr>
          <p:cNvPr id="186" name="Rectangle: Rounded Corners 185">
            <a:extLst>
              <a:ext uri="{FF2B5EF4-FFF2-40B4-BE49-F238E27FC236}">
                <a16:creationId xmlns:a16="http://schemas.microsoft.com/office/drawing/2014/main" id="{1BC37E0E-81F8-4FF7-94AF-12457EA91DEF}"/>
              </a:ext>
            </a:extLst>
          </p:cNvPr>
          <p:cNvSpPr/>
          <p:nvPr/>
        </p:nvSpPr>
        <p:spPr>
          <a:xfrm>
            <a:off x="7553077" y="4445271"/>
            <a:ext cx="488840" cy="837336"/>
          </a:xfrm>
          <a:prstGeom prst="roundRect">
            <a:avLst>
              <a:gd name="adj" fmla="val 21618"/>
            </a:avLst>
          </a:prstGeom>
          <a:no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187" name="Straight Connector 186">
            <a:extLst>
              <a:ext uri="{FF2B5EF4-FFF2-40B4-BE49-F238E27FC236}">
                <a16:creationId xmlns:a16="http://schemas.microsoft.com/office/drawing/2014/main" id="{21A5388C-D568-44AB-A913-D3D5AE0233AA}"/>
              </a:ext>
            </a:extLst>
          </p:cNvPr>
          <p:cNvCxnSpPr>
            <a:cxnSpLocks/>
          </p:cNvCxnSpPr>
          <p:nvPr/>
        </p:nvCxnSpPr>
        <p:spPr>
          <a:xfrm flipH="1" flipV="1">
            <a:off x="7345960" y="4297278"/>
            <a:ext cx="206164" cy="188451"/>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F169BF7C-8A50-45F6-9C9F-21B70D20E446}"/>
              </a:ext>
            </a:extLst>
          </p:cNvPr>
          <p:cNvCxnSpPr>
            <a:cxnSpLocks/>
          </p:cNvCxnSpPr>
          <p:nvPr/>
        </p:nvCxnSpPr>
        <p:spPr>
          <a:xfrm flipH="1" flipV="1">
            <a:off x="7313851" y="4898342"/>
            <a:ext cx="255685" cy="323275"/>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6B61E20-4C4B-0BA2-DD08-9671C4DCF078}"/>
              </a:ext>
            </a:extLst>
          </p:cNvPr>
          <p:cNvSpPr>
            <a:spLocks noGrp="1"/>
          </p:cNvSpPr>
          <p:nvPr>
            <p:ph type="title"/>
          </p:nvPr>
        </p:nvSpPr>
        <p:spPr>
          <a:xfrm>
            <a:off x="447473" y="85041"/>
            <a:ext cx="11063210" cy="973481"/>
          </a:xfrm>
        </p:spPr>
        <p:txBody>
          <a:bodyPr/>
          <a:lstStyle/>
          <a:p>
            <a:r>
              <a:rPr lang="en-US" sz="2800" dirty="0"/>
              <a:t>Tissue- and cell-specific distribution of GR variants influences cortisol-GR signaling</a:t>
            </a:r>
          </a:p>
        </p:txBody>
      </p:sp>
      <p:sp>
        <p:nvSpPr>
          <p:cNvPr id="5" name="Slide Number Placeholder 3">
            <a:extLst>
              <a:ext uri="{FF2B5EF4-FFF2-40B4-BE49-F238E27FC236}">
                <a16:creationId xmlns:a16="http://schemas.microsoft.com/office/drawing/2014/main" id="{A1100AD5-E893-7E01-5EE9-FE7DC5753A7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dirty="0">
              <a:ln>
                <a:noFill/>
              </a:ln>
              <a:solidFill>
                <a:srgbClr val="A71919"/>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85FB8D40-1EAF-CECD-7D40-0107E11AD25C}"/>
              </a:ext>
            </a:extLst>
          </p:cNvPr>
          <p:cNvSpPr>
            <a:spLocks noGrp="1"/>
          </p:cNvSpPr>
          <p:nvPr>
            <p:ph type="ftr" sz="quarter" idx="3"/>
          </p:nvPr>
        </p:nvSpPr>
        <p:spPr/>
        <p:txBody>
          <a:bodyPr/>
          <a:lstStyle/>
          <a:p>
            <a:pPr>
              <a:defRPr/>
            </a:pP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a:t>
            </a:r>
            <a:r>
              <a:rPr lang="fr-FR" sz="900" dirty="0"/>
              <a:t>Timmermans S, et al. </a:t>
            </a:r>
            <a:r>
              <a:rPr lang="fr-FR" sz="900" i="1" dirty="0"/>
              <a:t>Front </a:t>
            </a:r>
            <a:r>
              <a:rPr lang="fr-FR" sz="900" i="1" dirty="0" err="1"/>
              <a:t>Immunol</a:t>
            </a:r>
            <a:r>
              <a:rPr lang="fr-FR" sz="900" dirty="0"/>
              <a:t>. 2019;10:1545.</a:t>
            </a:r>
            <a:r>
              <a:rPr lang="en-GB" dirty="0"/>
              <a:t> doi:10.3389/fimmu.2019.01545  2.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Lu NZ, </a:t>
            </a:r>
            <a:r>
              <a:rPr kumimoji="0" lang="en-GB"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Cidlowski</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JA. </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Trends Cell Biol</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2006;16(6):301-307.</a:t>
            </a:r>
            <a:r>
              <a:rPr lang="en-GB" dirty="0"/>
              <a:t> 3.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DuBois DC, et al. </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Steroids.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2013;78:312-320. 4. Lu NZ, </a:t>
            </a:r>
            <a:r>
              <a:rPr kumimoji="0" lang="en-GB"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Cidlowski</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JA. </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Ann NY </a:t>
            </a:r>
            <a:r>
              <a:rPr kumimoji="0" lang="en-GB"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Acad</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Sci</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2004;1024:102-123. </a:t>
            </a:r>
            <a:r>
              <a:rPr lang="en-GB" dirty="0">
                <a:solidFill>
                  <a:srgbClr val="000000">
                    <a:lumMod val="65000"/>
                    <a:lumOff val="35000"/>
                  </a:srgbClr>
                </a:solidFill>
                <a:latin typeface="Arial"/>
              </a:rPr>
              <a:t>5</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Lu NZ, </a:t>
            </a:r>
            <a:r>
              <a:rPr kumimoji="0" lang="en-GB"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Cidlowski</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JA. </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Mol Cell.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2005;18:331-342. 6. Sinclair D, et al. </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Mol Psych.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2011;16:504-515. 7. </a:t>
            </a:r>
            <a:r>
              <a:rPr kumimoji="0" lang="en-GB"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Vandevyver</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S, et al. </a:t>
            </a:r>
            <a:r>
              <a:rPr kumimoji="0" lang="en-GB"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Endocr</a:t>
            </a:r>
            <a:r>
              <a:rPr kumimoji="0" lang="en-GB"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Rev. </a:t>
            </a:r>
            <a:r>
              <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2014;35:671-693.</a:t>
            </a:r>
          </a:p>
        </p:txBody>
      </p:sp>
      <p:cxnSp>
        <p:nvCxnSpPr>
          <p:cNvPr id="22" name="Straight Connector 21">
            <a:extLst>
              <a:ext uri="{FF2B5EF4-FFF2-40B4-BE49-F238E27FC236}">
                <a16:creationId xmlns:a16="http://schemas.microsoft.com/office/drawing/2014/main" id="{349864B0-D7F6-12DD-C109-B93888F6A4EC}"/>
              </a:ext>
            </a:extLst>
          </p:cNvPr>
          <p:cNvCxnSpPr>
            <a:cxnSpLocks/>
          </p:cNvCxnSpPr>
          <p:nvPr/>
        </p:nvCxnSpPr>
        <p:spPr>
          <a:xfrm>
            <a:off x="5294975" y="4317554"/>
            <a:ext cx="0" cy="1371324"/>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F2B4EAC-2400-EEC9-F261-205DD323CB93}"/>
              </a:ext>
            </a:extLst>
          </p:cNvPr>
          <p:cNvCxnSpPr>
            <a:cxnSpLocks/>
          </p:cNvCxnSpPr>
          <p:nvPr/>
        </p:nvCxnSpPr>
        <p:spPr>
          <a:xfrm flipH="1">
            <a:off x="5317239" y="3712891"/>
            <a:ext cx="478071" cy="919896"/>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5CCE7EA-73F6-BB03-428F-AEE7AF4AE93E}"/>
              </a:ext>
            </a:extLst>
          </p:cNvPr>
          <p:cNvCxnSpPr>
            <a:cxnSpLocks/>
          </p:cNvCxnSpPr>
          <p:nvPr/>
        </p:nvCxnSpPr>
        <p:spPr>
          <a:xfrm flipH="1">
            <a:off x="8566484" y="2877023"/>
            <a:ext cx="8302" cy="435883"/>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592841E-40FD-5F3B-513C-535F1EF93BD3}"/>
              </a:ext>
            </a:extLst>
          </p:cNvPr>
          <p:cNvCxnSpPr>
            <a:cxnSpLocks/>
          </p:cNvCxnSpPr>
          <p:nvPr/>
        </p:nvCxnSpPr>
        <p:spPr>
          <a:xfrm>
            <a:off x="8574786" y="3550791"/>
            <a:ext cx="0" cy="1392684"/>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56A35D4-3785-0B91-69B2-3598F810514F}"/>
              </a:ext>
            </a:extLst>
          </p:cNvPr>
          <p:cNvCxnSpPr>
            <a:cxnSpLocks/>
          </p:cNvCxnSpPr>
          <p:nvPr/>
        </p:nvCxnSpPr>
        <p:spPr>
          <a:xfrm>
            <a:off x="8574786" y="5321840"/>
            <a:ext cx="0" cy="786471"/>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7226D30-A6D2-7349-DE8A-1D2D3E251D18}"/>
              </a:ext>
            </a:extLst>
          </p:cNvPr>
          <p:cNvCxnSpPr>
            <a:cxnSpLocks/>
            <a:endCxn id="186" idx="3"/>
          </p:cNvCxnSpPr>
          <p:nvPr/>
        </p:nvCxnSpPr>
        <p:spPr>
          <a:xfrm flipH="1" flipV="1">
            <a:off x="8041917" y="4863939"/>
            <a:ext cx="498723" cy="851136"/>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4D6DFB10-CC29-DA28-963D-633A6C60F40C}"/>
              </a:ext>
            </a:extLst>
          </p:cNvPr>
          <p:cNvSpPr/>
          <p:nvPr/>
        </p:nvSpPr>
        <p:spPr>
          <a:xfrm>
            <a:off x="7345960" y="1667240"/>
            <a:ext cx="1007165" cy="9431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BF1064DF-350E-46AB-B1E1-61D1D132D635}"/>
              </a:ext>
            </a:extLst>
          </p:cNvPr>
          <p:cNvGrpSpPr/>
          <p:nvPr/>
        </p:nvGrpSpPr>
        <p:grpSpPr>
          <a:xfrm>
            <a:off x="273551" y="2130968"/>
            <a:ext cx="5200599" cy="307777"/>
            <a:chOff x="73082" y="1914310"/>
            <a:chExt cx="5200599" cy="307777"/>
          </a:xfrm>
        </p:grpSpPr>
        <p:grpSp>
          <p:nvGrpSpPr>
            <p:cNvPr id="16" name="Group 15">
              <a:extLst>
                <a:ext uri="{FF2B5EF4-FFF2-40B4-BE49-F238E27FC236}">
                  <a16:creationId xmlns:a16="http://schemas.microsoft.com/office/drawing/2014/main" id="{5A3C3EB3-468F-4035-D8B4-1C27BA5E727E}"/>
                </a:ext>
              </a:extLst>
            </p:cNvPr>
            <p:cNvGrpSpPr/>
            <p:nvPr/>
          </p:nvGrpSpPr>
          <p:grpSpPr>
            <a:xfrm>
              <a:off x="916232" y="1931991"/>
              <a:ext cx="3988841" cy="272415"/>
              <a:chOff x="1507336" y="3484648"/>
              <a:chExt cx="4788450" cy="272415"/>
            </a:xfrm>
          </p:grpSpPr>
          <p:sp>
            <p:nvSpPr>
              <p:cNvPr id="17" name="TextBox 16">
                <a:extLst>
                  <a:ext uri="{FF2B5EF4-FFF2-40B4-BE49-F238E27FC236}">
                    <a16:creationId xmlns:a16="http://schemas.microsoft.com/office/drawing/2014/main" id="{913CF032-01E0-E6F2-7332-3C97E686EA42}"/>
                  </a:ext>
                </a:extLst>
              </p:cNvPr>
              <p:cNvSpPr txBox="1"/>
              <p:nvPr/>
            </p:nvSpPr>
            <p:spPr>
              <a:xfrm>
                <a:off x="1507336" y="3484648"/>
                <a:ext cx="1990358" cy="272415"/>
              </a:xfrm>
              <a:prstGeom prst="roundRect">
                <a:avLst/>
              </a:prstGeom>
              <a:solidFill>
                <a:schemeClr val="accent5">
                  <a:lumMod val="20000"/>
                  <a:lumOff val="80000"/>
                </a:schemeClr>
              </a:solidFill>
              <a:ln>
                <a:solidFill>
                  <a:schemeClr val="accent5">
                    <a:lumMod val="40000"/>
                    <a:lumOff val="60000"/>
                  </a:schemeClr>
                </a:solidFill>
              </a:ln>
            </p:spPr>
            <p:txBody>
              <a:bodyPr wrap="square">
                <a:spAutoFit/>
              </a:bodyPr>
              <a:lstStyle/>
              <a:p>
                <a:pPr algn="ctr"/>
                <a:r>
                  <a:rPr lang="en-US" sz="1000" b="1" dirty="0"/>
                  <a:t>NTD</a:t>
                </a:r>
                <a:endParaRPr lang="en-US" sz="1000" b="1" dirty="0">
                  <a:solidFill>
                    <a:schemeClr val="tx1"/>
                  </a:solidFill>
                </a:endParaRPr>
              </a:p>
            </p:txBody>
          </p:sp>
          <p:sp>
            <p:nvSpPr>
              <p:cNvPr id="18" name="TextBox 17">
                <a:extLst>
                  <a:ext uri="{FF2B5EF4-FFF2-40B4-BE49-F238E27FC236}">
                    <a16:creationId xmlns:a16="http://schemas.microsoft.com/office/drawing/2014/main" id="{3A29D0E6-1279-5232-2108-4310AF03646C}"/>
                  </a:ext>
                </a:extLst>
              </p:cNvPr>
              <p:cNvSpPr txBox="1"/>
              <p:nvPr/>
            </p:nvSpPr>
            <p:spPr>
              <a:xfrm>
                <a:off x="3499561" y="3484648"/>
                <a:ext cx="646304" cy="272415"/>
              </a:xfrm>
              <a:prstGeom prst="roundRect">
                <a:avLst/>
              </a:prstGeom>
              <a:solidFill>
                <a:schemeClr val="accent5">
                  <a:lumMod val="60000"/>
                  <a:lumOff val="40000"/>
                </a:schemeClr>
              </a:solidFill>
              <a:ln>
                <a:solidFill>
                  <a:schemeClr val="accent5"/>
                </a:solidFill>
              </a:ln>
            </p:spPr>
            <p:txBody>
              <a:bodyPr wrap="square">
                <a:spAutoFit/>
              </a:bodyPr>
              <a:lstStyle/>
              <a:p>
                <a:pPr algn="ctr"/>
                <a:r>
                  <a:rPr lang="en-US" sz="1000" b="1" dirty="0"/>
                  <a:t>DBD</a:t>
                </a:r>
                <a:endParaRPr lang="en-US" sz="1000" b="1" dirty="0">
                  <a:solidFill>
                    <a:schemeClr val="tx1"/>
                  </a:solidFill>
                </a:endParaRPr>
              </a:p>
            </p:txBody>
          </p:sp>
          <p:sp>
            <p:nvSpPr>
              <p:cNvPr id="20" name="TextBox 19">
                <a:extLst>
                  <a:ext uri="{FF2B5EF4-FFF2-40B4-BE49-F238E27FC236}">
                    <a16:creationId xmlns:a16="http://schemas.microsoft.com/office/drawing/2014/main" id="{42C8B99D-9528-94B6-61BA-776466FC43AF}"/>
                  </a:ext>
                </a:extLst>
              </p:cNvPr>
              <p:cNvSpPr txBox="1"/>
              <p:nvPr/>
            </p:nvSpPr>
            <p:spPr>
              <a:xfrm>
                <a:off x="4148264" y="3488220"/>
                <a:ext cx="260085" cy="265271"/>
              </a:xfrm>
              <a:prstGeom prst="roundRect">
                <a:avLst/>
              </a:prstGeom>
              <a:solidFill>
                <a:srgbClr val="2FB780"/>
              </a:solidFill>
              <a:ln>
                <a:solidFill>
                  <a:srgbClr val="1F7753"/>
                </a:solidFill>
              </a:ln>
            </p:spPr>
            <p:txBody>
              <a:bodyPr wrap="square">
                <a:spAutoFit/>
              </a:bodyPr>
              <a:lstStyle/>
              <a:p>
                <a:pPr algn="ctr"/>
                <a:r>
                  <a:rPr lang="en-US" sz="1000" b="1" dirty="0"/>
                  <a:t>H</a:t>
                </a:r>
                <a:endParaRPr lang="en-US" sz="1000" b="1" dirty="0">
                  <a:solidFill>
                    <a:schemeClr val="tx1"/>
                  </a:solidFill>
                </a:endParaRPr>
              </a:p>
            </p:txBody>
          </p:sp>
          <p:sp>
            <p:nvSpPr>
              <p:cNvPr id="21" name="TextBox 20">
                <a:extLst>
                  <a:ext uri="{FF2B5EF4-FFF2-40B4-BE49-F238E27FC236}">
                    <a16:creationId xmlns:a16="http://schemas.microsoft.com/office/drawing/2014/main" id="{DF86BE20-0AB2-404D-F29B-FE7AAF89D6E1}"/>
                  </a:ext>
                </a:extLst>
              </p:cNvPr>
              <p:cNvSpPr txBox="1"/>
              <p:nvPr/>
            </p:nvSpPr>
            <p:spPr>
              <a:xfrm>
                <a:off x="4408516" y="3484648"/>
                <a:ext cx="1887270" cy="272415"/>
              </a:xfrm>
              <a:prstGeom prst="roundRect">
                <a:avLst/>
              </a:prstGeom>
              <a:solidFill>
                <a:schemeClr val="accent6"/>
              </a:solidFill>
              <a:ln>
                <a:solidFill>
                  <a:schemeClr val="accent6">
                    <a:lumMod val="75000"/>
                  </a:schemeClr>
                </a:solidFill>
              </a:ln>
            </p:spPr>
            <p:txBody>
              <a:bodyPr wrap="square">
                <a:spAutoFit/>
              </a:bodyPr>
              <a:lstStyle/>
              <a:p>
                <a:pPr algn="ctr"/>
                <a:r>
                  <a:rPr lang="en-US" sz="1000" b="1" dirty="0"/>
                  <a:t>LBD</a:t>
                </a:r>
                <a:endParaRPr lang="en-US" sz="1000" b="1" dirty="0">
                  <a:solidFill>
                    <a:schemeClr val="tx1"/>
                  </a:solidFill>
                </a:endParaRPr>
              </a:p>
            </p:txBody>
          </p:sp>
        </p:grpSp>
        <p:sp>
          <p:nvSpPr>
            <p:cNvPr id="30" name="TextBox 29">
              <a:extLst>
                <a:ext uri="{FF2B5EF4-FFF2-40B4-BE49-F238E27FC236}">
                  <a16:creationId xmlns:a16="http://schemas.microsoft.com/office/drawing/2014/main" id="{90F42079-49BD-5EA0-6C68-C3141795A381}"/>
                </a:ext>
              </a:extLst>
            </p:cNvPr>
            <p:cNvSpPr txBox="1"/>
            <p:nvPr/>
          </p:nvSpPr>
          <p:spPr>
            <a:xfrm>
              <a:off x="73082" y="1914310"/>
              <a:ext cx="691935" cy="307777"/>
            </a:xfrm>
            <a:prstGeom prst="rect">
              <a:avLst/>
            </a:prstGeom>
            <a:noFill/>
          </p:spPr>
          <p:txBody>
            <a:bodyPr wrap="square">
              <a:spAutoFit/>
            </a:bodyPr>
            <a:lstStyle/>
            <a:p>
              <a:pPr algn="r"/>
              <a:r>
                <a:rPr lang="en-US" sz="1400" b="1" dirty="0">
                  <a:solidFill>
                    <a:schemeClr val="accent1"/>
                  </a:solidFill>
                </a:rPr>
                <a:t>GR</a:t>
              </a:r>
              <a:r>
                <a:rPr lang="el-GR" sz="1400" b="1" dirty="0">
                  <a:solidFill>
                    <a:schemeClr val="accent1"/>
                  </a:solidFill>
                </a:rPr>
                <a:t>α</a:t>
              </a:r>
              <a:endParaRPr lang="en-US" sz="1400" b="1" dirty="0">
                <a:solidFill>
                  <a:schemeClr val="accent1"/>
                </a:solidFill>
              </a:endParaRPr>
            </a:p>
          </p:txBody>
        </p:sp>
        <p:sp>
          <p:nvSpPr>
            <p:cNvPr id="32" name="TextBox 31">
              <a:extLst>
                <a:ext uri="{FF2B5EF4-FFF2-40B4-BE49-F238E27FC236}">
                  <a16:creationId xmlns:a16="http://schemas.microsoft.com/office/drawing/2014/main" id="{929F01A5-C7CF-62AC-27B1-A5C318EE307A}"/>
                </a:ext>
              </a:extLst>
            </p:cNvPr>
            <p:cNvSpPr txBox="1"/>
            <p:nvPr/>
          </p:nvSpPr>
          <p:spPr>
            <a:xfrm>
              <a:off x="4846423" y="1937393"/>
              <a:ext cx="427258" cy="261610"/>
            </a:xfrm>
            <a:prstGeom prst="rect">
              <a:avLst/>
            </a:prstGeom>
            <a:noFill/>
          </p:spPr>
          <p:txBody>
            <a:bodyPr wrap="square">
              <a:spAutoFit/>
            </a:bodyPr>
            <a:lstStyle/>
            <a:p>
              <a:pPr algn="ctr"/>
              <a:r>
                <a:rPr lang="en-US" sz="1100" dirty="0"/>
                <a:t>777</a:t>
              </a:r>
              <a:endParaRPr lang="en-US" sz="1100" dirty="0">
                <a:solidFill>
                  <a:schemeClr val="tx1"/>
                </a:solidFill>
              </a:endParaRPr>
            </a:p>
          </p:txBody>
        </p:sp>
        <p:sp>
          <p:nvSpPr>
            <p:cNvPr id="34" name="TextBox 33">
              <a:extLst>
                <a:ext uri="{FF2B5EF4-FFF2-40B4-BE49-F238E27FC236}">
                  <a16:creationId xmlns:a16="http://schemas.microsoft.com/office/drawing/2014/main" id="{F464478A-09AC-374C-C750-632168463225}"/>
                </a:ext>
              </a:extLst>
            </p:cNvPr>
            <p:cNvSpPr txBox="1"/>
            <p:nvPr/>
          </p:nvSpPr>
          <p:spPr>
            <a:xfrm>
              <a:off x="641722" y="1937393"/>
              <a:ext cx="427258" cy="261610"/>
            </a:xfrm>
            <a:prstGeom prst="rect">
              <a:avLst/>
            </a:prstGeom>
            <a:noFill/>
          </p:spPr>
          <p:txBody>
            <a:bodyPr wrap="square">
              <a:spAutoFit/>
            </a:bodyPr>
            <a:lstStyle/>
            <a:p>
              <a:pPr algn="ctr"/>
              <a:r>
                <a:rPr lang="en-US" sz="1100" dirty="0"/>
                <a:t>1</a:t>
              </a:r>
              <a:endParaRPr lang="en-US" sz="1100" dirty="0">
                <a:solidFill>
                  <a:schemeClr val="tx1"/>
                </a:solidFill>
              </a:endParaRPr>
            </a:p>
          </p:txBody>
        </p:sp>
      </p:grpSp>
      <p:grpSp>
        <p:nvGrpSpPr>
          <p:cNvPr id="37" name="Group 36">
            <a:extLst>
              <a:ext uri="{FF2B5EF4-FFF2-40B4-BE49-F238E27FC236}">
                <a16:creationId xmlns:a16="http://schemas.microsoft.com/office/drawing/2014/main" id="{9489ED99-F26C-32EE-5B74-C3310F03A8CE}"/>
              </a:ext>
            </a:extLst>
          </p:cNvPr>
          <p:cNvGrpSpPr/>
          <p:nvPr/>
        </p:nvGrpSpPr>
        <p:grpSpPr>
          <a:xfrm>
            <a:off x="272165" y="2955599"/>
            <a:ext cx="5064480" cy="307777"/>
            <a:chOff x="234065" y="2482248"/>
            <a:chExt cx="5064480" cy="307777"/>
          </a:xfrm>
        </p:grpSpPr>
        <p:grpSp>
          <p:nvGrpSpPr>
            <p:cNvPr id="23" name="Group 22">
              <a:extLst>
                <a:ext uri="{FF2B5EF4-FFF2-40B4-BE49-F238E27FC236}">
                  <a16:creationId xmlns:a16="http://schemas.microsoft.com/office/drawing/2014/main" id="{059069AD-059E-593B-EF90-0954ECFD4EF3}"/>
                </a:ext>
              </a:extLst>
            </p:cNvPr>
            <p:cNvGrpSpPr/>
            <p:nvPr/>
          </p:nvGrpSpPr>
          <p:grpSpPr>
            <a:xfrm>
              <a:off x="1077215" y="2499929"/>
              <a:ext cx="3848464" cy="272415"/>
              <a:chOff x="1507336" y="3478000"/>
              <a:chExt cx="4619931" cy="272415"/>
            </a:xfrm>
          </p:grpSpPr>
          <p:sp>
            <p:nvSpPr>
              <p:cNvPr id="24" name="TextBox 23">
                <a:extLst>
                  <a:ext uri="{FF2B5EF4-FFF2-40B4-BE49-F238E27FC236}">
                    <a16:creationId xmlns:a16="http://schemas.microsoft.com/office/drawing/2014/main" id="{B2862831-D74A-D40A-B12C-B91946914AC4}"/>
                  </a:ext>
                </a:extLst>
              </p:cNvPr>
              <p:cNvSpPr txBox="1"/>
              <p:nvPr/>
            </p:nvSpPr>
            <p:spPr>
              <a:xfrm>
                <a:off x="1507336" y="3478000"/>
                <a:ext cx="1990358" cy="272415"/>
              </a:xfrm>
              <a:prstGeom prst="roundRect">
                <a:avLst/>
              </a:prstGeom>
              <a:solidFill>
                <a:schemeClr val="accent5">
                  <a:lumMod val="20000"/>
                  <a:lumOff val="80000"/>
                </a:schemeClr>
              </a:solidFill>
              <a:ln>
                <a:solidFill>
                  <a:schemeClr val="accent5">
                    <a:lumMod val="40000"/>
                    <a:lumOff val="60000"/>
                  </a:schemeClr>
                </a:solidFill>
              </a:ln>
            </p:spPr>
            <p:txBody>
              <a:bodyPr wrap="square">
                <a:spAutoFit/>
              </a:bodyPr>
              <a:lstStyle/>
              <a:p>
                <a:pPr algn="ctr"/>
                <a:r>
                  <a:rPr lang="en-US" sz="1000" b="1" dirty="0"/>
                  <a:t>NTD</a:t>
                </a:r>
                <a:endParaRPr lang="en-US" sz="1000" b="1" dirty="0">
                  <a:solidFill>
                    <a:schemeClr val="tx1"/>
                  </a:solidFill>
                </a:endParaRPr>
              </a:p>
            </p:txBody>
          </p:sp>
          <p:sp>
            <p:nvSpPr>
              <p:cNvPr id="26" name="TextBox 25">
                <a:extLst>
                  <a:ext uri="{FF2B5EF4-FFF2-40B4-BE49-F238E27FC236}">
                    <a16:creationId xmlns:a16="http://schemas.microsoft.com/office/drawing/2014/main" id="{2A3E9541-0E6F-8A2B-4B9B-2614A615E23C}"/>
                  </a:ext>
                </a:extLst>
              </p:cNvPr>
              <p:cNvSpPr txBox="1"/>
              <p:nvPr/>
            </p:nvSpPr>
            <p:spPr>
              <a:xfrm>
                <a:off x="3499561" y="3478000"/>
                <a:ext cx="646304" cy="272415"/>
              </a:xfrm>
              <a:prstGeom prst="roundRect">
                <a:avLst/>
              </a:prstGeom>
              <a:solidFill>
                <a:schemeClr val="accent5">
                  <a:lumMod val="60000"/>
                  <a:lumOff val="40000"/>
                </a:schemeClr>
              </a:solidFill>
              <a:ln>
                <a:solidFill>
                  <a:schemeClr val="accent5"/>
                </a:solidFill>
              </a:ln>
            </p:spPr>
            <p:txBody>
              <a:bodyPr wrap="square">
                <a:spAutoFit/>
              </a:bodyPr>
              <a:lstStyle/>
              <a:p>
                <a:pPr algn="ctr"/>
                <a:r>
                  <a:rPr lang="en-US" sz="1000" b="1" dirty="0"/>
                  <a:t>DBD</a:t>
                </a:r>
                <a:endParaRPr lang="en-US" sz="1000" b="1" dirty="0">
                  <a:solidFill>
                    <a:schemeClr val="tx1"/>
                  </a:solidFill>
                </a:endParaRPr>
              </a:p>
            </p:txBody>
          </p:sp>
          <p:sp>
            <p:nvSpPr>
              <p:cNvPr id="27" name="TextBox 26">
                <a:extLst>
                  <a:ext uri="{FF2B5EF4-FFF2-40B4-BE49-F238E27FC236}">
                    <a16:creationId xmlns:a16="http://schemas.microsoft.com/office/drawing/2014/main" id="{F181FC47-F467-1395-558B-C3CBBFDB20FD}"/>
                  </a:ext>
                </a:extLst>
              </p:cNvPr>
              <p:cNvSpPr txBox="1"/>
              <p:nvPr/>
            </p:nvSpPr>
            <p:spPr>
              <a:xfrm>
                <a:off x="4144764" y="3481572"/>
                <a:ext cx="260085" cy="265271"/>
              </a:xfrm>
              <a:prstGeom prst="roundRect">
                <a:avLst/>
              </a:prstGeom>
              <a:solidFill>
                <a:srgbClr val="2FB780"/>
              </a:solidFill>
              <a:ln>
                <a:solidFill>
                  <a:srgbClr val="1F7753"/>
                </a:solidFill>
              </a:ln>
            </p:spPr>
            <p:txBody>
              <a:bodyPr wrap="square">
                <a:spAutoFit/>
              </a:bodyPr>
              <a:lstStyle/>
              <a:p>
                <a:pPr algn="ctr"/>
                <a:r>
                  <a:rPr lang="en-US" sz="1000" b="1" dirty="0"/>
                  <a:t>H</a:t>
                </a:r>
                <a:endParaRPr lang="en-US" sz="1000" b="1" dirty="0">
                  <a:solidFill>
                    <a:schemeClr val="tx1"/>
                  </a:solidFill>
                </a:endParaRPr>
              </a:p>
            </p:txBody>
          </p:sp>
          <p:sp>
            <p:nvSpPr>
              <p:cNvPr id="28" name="TextBox 27">
                <a:extLst>
                  <a:ext uri="{FF2B5EF4-FFF2-40B4-BE49-F238E27FC236}">
                    <a16:creationId xmlns:a16="http://schemas.microsoft.com/office/drawing/2014/main" id="{540D4B52-0319-1B04-2DA7-B5D6889BAAEB}"/>
                  </a:ext>
                </a:extLst>
              </p:cNvPr>
              <p:cNvSpPr txBox="1"/>
              <p:nvPr/>
            </p:nvSpPr>
            <p:spPr>
              <a:xfrm>
                <a:off x="4412823" y="3478000"/>
                <a:ext cx="1714444" cy="272415"/>
              </a:xfrm>
              <a:prstGeom prst="roundRect">
                <a:avLst/>
              </a:prstGeom>
              <a:solidFill>
                <a:schemeClr val="accent6"/>
              </a:solidFill>
              <a:ln>
                <a:solidFill>
                  <a:schemeClr val="accent6">
                    <a:lumMod val="75000"/>
                  </a:schemeClr>
                </a:solidFill>
              </a:ln>
            </p:spPr>
            <p:txBody>
              <a:bodyPr wrap="square">
                <a:spAutoFit/>
              </a:bodyPr>
              <a:lstStyle/>
              <a:p>
                <a:pPr algn="ctr"/>
                <a:r>
                  <a:rPr lang="en-US" sz="1000" b="1" dirty="0"/>
                  <a:t>LBD</a:t>
                </a:r>
                <a:endParaRPr lang="en-US" sz="1000" b="1" dirty="0">
                  <a:solidFill>
                    <a:schemeClr val="tx1"/>
                  </a:solidFill>
                </a:endParaRPr>
              </a:p>
            </p:txBody>
          </p:sp>
        </p:grpSp>
        <p:sp>
          <p:nvSpPr>
            <p:cNvPr id="31" name="TextBox 30">
              <a:extLst>
                <a:ext uri="{FF2B5EF4-FFF2-40B4-BE49-F238E27FC236}">
                  <a16:creationId xmlns:a16="http://schemas.microsoft.com/office/drawing/2014/main" id="{6CE0E32C-5B5A-9D5B-9C21-69A561D8BB73}"/>
                </a:ext>
              </a:extLst>
            </p:cNvPr>
            <p:cNvSpPr txBox="1"/>
            <p:nvPr/>
          </p:nvSpPr>
          <p:spPr>
            <a:xfrm>
              <a:off x="234065" y="2482248"/>
              <a:ext cx="691935" cy="307777"/>
            </a:xfrm>
            <a:prstGeom prst="rect">
              <a:avLst/>
            </a:prstGeom>
            <a:noFill/>
          </p:spPr>
          <p:txBody>
            <a:bodyPr wrap="square">
              <a:spAutoFit/>
            </a:bodyPr>
            <a:lstStyle/>
            <a:p>
              <a:pPr algn="r"/>
              <a:r>
                <a:rPr lang="en-US" sz="1400" b="1" dirty="0">
                  <a:solidFill>
                    <a:schemeClr val="accent1"/>
                  </a:solidFill>
                </a:rPr>
                <a:t>GR</a:t>
              </a:r>
              <a:r>
                <a:rPr lang="el-GR" sz="1400" b="1" dirty="0">
                  <a:solidFill>
                    <a:schemeClr val="accent1"/>
                  </a:solidFill>
                </a:rPr>
                <a:t>β</a:t>
              </a:r>
              <a:endParaRPr lang="en-US" sz="1400" b="1" dirty="0">
                <a:solidFill>
                  <a:schemeClr val="accent1"/>
                </a:solidFill>
              </a:endParaRPr>
            </a:p>
          </p:txBody>
        </p:sp>
        <p:sp>
          <p:nvSpPr>
            <p:cNvPr id="33" name="TextBox 32">
              <a:extLst>
                <a:ext uri="{FF2B5EF4-FFF2-40B4-BE49-F238E27FC236}">
                  <a16:creationId xmlns:a16="http://schemas.microsoft.com/office/drawing/2014/main" id="{E0B0C1C2-726E-711D-EFC6-2A1635BEF856}"/>
                </a:ext>
              </a:extLst>
            </p:cNvPr>
            <p:cNvSpPr txBox="1"/>
            <p:nvPr/>
          </p:nvSpPr>
          <p:spPr>
            <a:xfrm>
              <a:off x="4871287" y="2505331"/>
              <a:ext cx="427258" cy="261610"/>
            </a:xfrm>
            <a:prstGeom prst="rect">
              <a:avLst/>
            </a:prstGeom>
            <a:noFill/>
          </p:spPr>
          <p:txBody>
            <a:bodyPr wrap="square">
              <a:spAutoFit/>
            </a:bodyPr>
            <a:lstStyle/>
            <a:p>
              <a:pPr algn="ctr"/>
              <a:r>
                <a:rPr lang="en-US" sz="1100" dirty="0"/>
                <a:t>742</a:t>
              </a:r>
              <a:endParaRPr lang="en-US" sz="1100" dirty="0">
                <a:solidFill>
                  <a:schemeClr val="tx1"/>
                </a:solidFill>
              </a:endParaRPr>
            </a:p>
          </p:txBody>
        </p:sp>
        <p:sp>
          <p:nvSpPr>
            <p:cNvPr id="35" name="TextBox 34">
              <a:extLst>
                <a:ext uri="{FF2B5EF4-FFF2-40B4-BE49-F238E27FC236}">
                  <a16:creationId xmlns:a16="http://schemas.microsoft.com/office/drawing/2014/main" id="{9561EAC7-A422-E8D1-24C9-559812514779}"/>
                </a:ext>
              </a:extLst>
            </p:cNvPr>
            <p:cNvSpPr txBox="1"/>
            <p:nvPr/>
          </p:nvSpPr>
          <p:spPr>
            <a:xfrm>
              <a:off x="805188" y="2505331"/>
              <a:ext cx="427258" cy="261610"/>
            </a:xfrm>
            <a:prstGeom prst="rect">
              <a:avLst/>
            </a:prstGeom>
            <a:noFill/>
          </p:spPr>
          <p:txBody>
            <a:bodyPr wrap="square">
              <a:spAutoFit/>
            </a:bodyPr>
            <a:lstStyle/>
            <a:p>
              <a:pPr algn="ctr"/>
              <a:r>
                <a:rPr lang="en-US" sz="1100" dirty="0"/>
                <a:t>1</a:t>
              </a:r>
              <a:endParaRPr lang="en-US" sz="1100" dirty="0">
                <a:solidFill>
                  <a:schemeClr val="tx1"/>
                </a:solidFill>
              </a:endParaRPr>
            </a:p>
          </p:txBody>
        </p:sp>
      </p:grpSp>
      <p:sp>
        <p:nvSpPr>
          <p:cNvPr id="51" name="TextBox 50">
            <a:extLst>
              <a:ext uri="{FF2B5EF4-FFF2-40B4-BE49-F238E27FC236}">
                <a16:creationId xmlns:a16="http://schemas.microsoft.com/office/drawing/2014/main" id="{A4FE5124-6403-A06F-5B32-AFD417D3D599}"/>
              </a:ext>
            </a:extLst>
          </p:cNvPr>
          <p:cNvSpPr txBox="1"/>
          <p:nvPr/>
        </p:nvSpPr>
        <p:spPr>
          <a:xfrm>
            <a:off x="8138186" y="1682798"/>
            <a:ext cx="306742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rgbClr val="3C4C58"/>
                </a:solidFill>
                <a:latin typeface="Arial"/>
              </a:rPr>
              <a:t>Distribution of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rgbClr val="3C4C58"/>
                </a:solidFill>
                <a:latin typeface="Arial"/>
              </a:rPr>
              <a:t>GR isoforms/variants</a:t>
            </a:r>
            <a:r>
              <a:rPr lang="en-US" b="1" baseline="30000" dirty="0">
                <a:solidFill>
                  <a:srgbClr val="3C4C58"/>
                </a:solidFill>
                <a:latin typeface="Arial"/>
              </a:rPr>
              <a:t>3-7</a:t>
            </a:r>
            <a:endParaRPr kumimoji="0" lang="en-US" sz="1600" b="0" i="0" u="none" strike="noStrike" kern="1200" cap="none" spc="0" normalizeH="0" baseline="0" noProof="0" dirty="0">
              <a:ln>
                <a:noFill/>
              </a:ln>
              <a:solidFill>
                <a:srgbClr val="3C4C58"/>
              </a:solidFill>
              <a:effectLst/>
              <a:uLnTx/>
              <a:uFillTx/>
              <a:latin typeface="Arial"/>
              <a:ea typeface="+mn-ea"/>
              <a:cs typeface="+mn-cs"/>
            </a:endParaRPr>
          </a:p>
        </p:txBody>
      </p:sp>
      <p:sp>
        <p:nvSpPr>
          <p:cNvPr id="4" name="TextBox 3">
            <a:extLst>
              <a:ext uri="{FF2B5EF4-FFF2-40B4-BE49-F238E27FC236}">
                <a16:creationId xmlns:a16="http://schemas.microsoft.com/office/drawing/2014/main" id="{098BFC17-7AA6-7C1F-8E8C-3F22CEB966C3}"/>
              </a:ext>
            </a:extLst>
          </p:cNvPr>
          <p:cNvSpPr txBox="1"/>
          <p:nvPr/>
        </p:nvSpPr>
        <p:spPr>
          <a:xfrm>
            <a:off x="1448734" y="1849047"/>
            <a:ext cx="2953733" cy="307777"/>
          </a:xfrm>
          <a:prstGeom prst="rect">
            <a:avLst/>
          </a:prstGeom>
          <a:noFill/>
        </p:spPr>
        <p:txBody>
          <a:bodyPr wrap="square">
            <a:spAutoFit/>
          </a:bodyPr>
          <a:lstStyle/>
          <a:p>
            <a:pPr algn="ctr"/>
            <a:r>
              <a:rPr lang="en-US" sz="1400" dirty="0">
                <a:solidFill>
                  <a:schemeClr val="accent1"/>
                </a:solidFill>
              </a:rPr>
              <a:t>Cortisol-sensitive</a:t>
            </a:r>
          </a:p>
        </p:txBody>
      </p:sp>
      <p:sp>
        <p:nvSpPr>
          <p:cNvPr id="7" name="TextBox 6">
            <a:extLst>
              <a:ext uri="{FF2B5EF4-FFF2-40B4-BE49-F238E27FC236}">
                <a16:creationId xmlns:a16="http://schemas.microsoft.com/office/drawing/2014/main" id="{23B1E720-8EA6-B0A5-3FAD-0A12427E85A7}"/>
              </a:ext>
            </a:extLst>
          </p:cNvPr>
          <p:cNvSpPr txBox="1"/>
          <p:nvPr/>
        </p:nvSpPr>
        <p:spPr>
          <a:xfrm>
            <a:off x="1448734" y="2682112"/>
            <a:ext cx="2953733" cy="307777"/>
          </a:xfrm>
          <a:prstGeom prst="rect">
            <a:avLst/>
          </a:prstGeom>
          <a:noFill/>
        </p:spPr>
        <p:txBody>
          <a:bodyPr wrap="square">
            <a:spAutoFit/>
          </a:bodyPr>
          <a:lstStyle/>
          <a:p>
            <a:pPr algn="ctr"/>
            <a:r>
              <a:rPr lang="en-US" sz="1400" dirty="0">
                <a:solidFill>
                  <a:schemeClr val="accent1"/>
                </a:solidFill>
              </a:rPr>
              <a:t>Cortisol-resistant</a:t>
            </a:r>
          </a:p>
        </p:txBody>
      </p:sp>
    </p:spTree>
    <p:extLst>
      <p:ext uri="{BB962C8B-B14F-4D97-AF65-F5344CB8AC3E}">
        <p14:creationId xmlns:p14="http://schemas.microsoft.com/office/powerpoint/2010/main" val="3946417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GR sensitivity</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6" name="Group 25">
            <a:extLst>
              <a:ext uri="{FF2B5EF4-FFF2-40B4-BE49-F238E27FC236}">
                <a16:creationId xmlns:a16="http://schemas.microsoft.com/office/drawing/2014/main" id="{00B835E1-9129-0E62-484B-B454CD5B5E72}"/>
              </a:ext>
            </a:extLst>
          </p:cNvPr>
          <p:cNvGrpSpPr/>
          <p:nvPr/>
        </p:nvGrpSpPr>
        <p:grpSpPr>
          <a:xfrm>
            <a:off x="4502287" y="1758155"/>
            <a:ext cx="3203537" cy="4268333"/>
            <a:chOff x="7016559" y="1758155"/>
            <a:chExt cx="3203537" cy="4268333"/>
          </a:xfrm>
        </p:grpSpPr>
        <p:grpSp>
          <p:nvGrpSpPr>
            <p:cNvPr id="21" name="Group 20">
              <a:extLst>
                <a:ext uri="{FF2B5EF4-FFF2-40B4-BE49-F238E27FC236}">
                  <a16:creationId xmlns:a16="http://schemas.microsoft.com/office/drawing/2014/main" id="{425176DF-E495-56F7-4BDF-3BC8136BD340}"/>
                </a:ext>
              </a:extLst>
            </p:cNvPr>
            <p:cNvGrpSpPr/>
            <p:nvPr/>
          </p:nvGrpSpPr>
          <p:grpSpPr>
            <a:xfrm>
              <a:off x="7016559" y="1758155"/>
              <a:ext cx="3203537" cy="4242221"/>
              <a:chOff x="447472" y="1735318"/>
              <a:chExt cx="10850280" cy="4475737"/>
            </a:xfrm>
            <a:effectLst>
              <a:outerShdw blurRad="419100" algn="ctr" rotWithShape="0">
                <a:schemeClr val="accent1">
                  <a:alpha val="40000"/>
                </a:schemeClr>
              </a:outerShdw>
            </a:effectLst>
          </p:grpSpPr>
          <p:sp>
            <p:nvSpPr>
              <p:cNvPr id="22" name="Snip Diagonal Corner Rectangle 5">
                <a:extLst>
                  <a:ext uri="{FF2B5EF4-FFF2-40B4-BE49-F238E27FC236}">
                    <a16:creationId xmlns:a16="http://schemas.microsoft.com/office/drawing/2014/main" id="{7EC20234-AB7A-0692-748E-7A6DEB324F3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A98134B5-CE0E-750B-408A-506A22792C4B}"/>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4" name="TextBox 23">
              <a:extLst>
                <a:ext uri="{FF2B5EF4-FFF2-40B4-BE49-F238E27FC236}">
                  <a16:creationId xmlns:a16="http://schemas.microsoft.com/office/drawing/2014/main" id="{E3C0067E-F1E9-238E-4AA7-AF5B72CD1D8E}"/>
                </a:ext>
              </a:extLst>
            </p:cNvPr>
            <p:cNvSpPr txBox="1"/>
            <p:nvPr/>
          </p:nvSpPr>
          <p:spPr>
            <a:xfrm>
              <a:off x="7057573" y="1817317"/>
              <a:ext cx="3094540" cy="2677656"/>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GR sensitivity</a:t>
              </a:r>
              <a:r>
                <a:rPr lang="en-US" b="1" baseline="30000" dirty="0">
                  <a:solidFill>
                    <a:srgbClr val="FFFFFF"/>
                  </a:solidFill>
                  <a:latin typeface="Arial"/>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mutations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isoforms/variants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post-translational modifications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25" name="Hexagon 24">
              <a:extLst>
                <a:ext uri="{FF2B5EF4-FFF2-40B4-BE49-F238E27FC236}">
                  <a16:creationId xmlns:a16="http://schemas.microsoft.com/office/drawing/2014/main" id="{2A2657BA-91EF-EB05-0142-4B5383216421}"/>
                </a:ext>
              </a:extLst>
            </p:cNvPr>
            <p:cNvSpPr/>
            <p:nvPr/>
          </p:nvSpPr>
          <p:spPr>
            <a:xfrm>
              <a:off x="7717214"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5" name="Group 34">
              <a:extLst>
                <a:ext uri="{FF2B5EF4-FFF2-40B4-BE49-F238E27FC236}">
                  <a16:creationId xmlns:a16="http://schemas.microsoft.com/office/drawing/2014/main" id="{2B1ACE5C-9DCB-3799-6AD4-F860516EFC70}"/>
                </a:ext>
              </a:extLst>
            </p:cNvPr>
            <p:cNvGrpSpPr/>
            <p:nvPr/>
          </p:nvGrpSpPr>
          <p:grpSpPr>
            <a:xfrm>
              <a:off x="8169828" y="4573568"/>
              <a:ext cx="870029" cy="796631"/>
              <a:chOff x="5230351" y="3048935"/>
              <a:chExt cx="1314140" cy="1203276"/>
            </a:xfrm>
          </p:grpSpPr>
          <p:grpSp>
            <p:nvGrpSpPr>
              <p:cNvPr id="36" name="Group 35">
                <a:extLst>
                  <a:ext uri="{FF2B5EF4-FFF2-40B4-BE49-F238E27FC236}">
                    <a16:creationId xmlns:a16="http://schemas.microsoft.com/office/drawing/2014/main" id="{FC99D726-E50C-D356-1523-0781FFF9B176}"/>
                  </a:ext>
                </a:extLst>
              </p:cNvPr>
              <p:cNvGrpSpPr/>
              <p:nvPr/>
            </p:nvGrpSpPr>
            <p:grpSpPr>
              <a:xfrm>
                <a:off x="5284294" y="3048935"/>
                <a:ext cx="1260197" cy="1203276"/>
                <a:chOff x="795262" y="3078473"/>
                <a:chExt cx="908565" cy="867525"/>
              </a:xfrm>
            </p:grpSpPr>
            <p:sp>
              <p:nvSpPr>
                <p:cNvPr id="38" name="Freeform: Shape 37">
                  <a:extLst>
                    <a:ext uri="{FF2B5EF4-FFF2-40B4-BE49-F238E27FC236}">
                      <a16:creationId xmlns:a16="http://schemas.microsoft.com/office/drawing/2014/main" id="{FCF8D6E5-C98E-2102-3672-FBB85F553BE7}"/>
                    </a:ext>
                  </a:extLst>
                </p:cNvPr>
                <p:cNvSpPr/>
                <p:nvPr/>
              </p:nvSpPr>
              <p:spPr>
                <a:xfrm>
                  <a:off x="973246" y="3582999"/>
                  <a:ext cx="86164" cy="24200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A80C9176-6359-5C4A-76B4-0481F94DE297}"/>
                    </a:ext>
                  </a:extLst>
                </p:cNvPr>
                <p:cNvSpPr/>
                <p:nvPr/>
              </p:nvSpPr>
              <p:spPr>
                <a:xfrm rot="707490" flipH="1">
                  <a:off x="1415857" y="3572358"/>
                  <a:ext cx="116428" cy="26161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40" name="Oval 39">
                  <a:extLst>
                    <a:ext uri="{FF2B5EF4-FFF2-40B4-BE49-F238E27FC236}">
                      <a16:creationId xmlns:a16="http://schemas.microsoft.com/office/drawing/2014/main" id="{6B4C9D76-3426-E31D-B460-AF692088E0BF}"/>
                    </a:ext>
                  </a:extLst>
                </p:cNvPr>
                <p:cNvSpPr/>
                <p:nvPr/>
              </p:nvSpPr>
              <p:spPr>
                <a:xfrm>
                  <a:off x="1196201" y="3078473"/>
                  <a:ext cx="507626" cy="504866"/>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LBD</a:t>
                  </a:r>
                </a:p>
              </p:txBody>
            </p:sp>
            <p:sp>
              <p:nvSpPr>
                <p:cNvPr id="41" name="TextBox 40">
                  <a:extLst>
                    <a:ext uri="{FF2B5EF4-FFF2-40B4-BE49-F238E27FC236}">
                      <a16:creationId xmlns:a16="http://schemas.microsoft.com/office/drawing/2014/main" id="{0D6EB241-CCB1-2313-EB81-7ECC730D6DD1}"/>
                    </a:ext>
                  </a:extLst>
                </p:cNvPr>
                <p:cNvSpPr txBox="1"/>
                <p:nvPr/>
              </p:nvSpPr>
              <p:spPr>
                <a:xfrm>
                  <a:off x="795262" y="3329640"/>
                  <a:ext cx="342812" cy="342812"/>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p:txBody>
            </p:sp>
            <p:sp>
              <p:nvSpPr>
                <p:cNvPr id="42" name="Rectangle: Rounded Corners 41">
                  <a:extLst>
                    <a:ext uri="{FF2B5EF4-FFF2-40B4-BE49-F238E27FC236}">
                      <a16:creationId xmlns:a16="http://schemas.microsoft.com/office/drawing/2014/main" id="{EABF70E7-5D4F-4560-A2DE-D2CA0C8AE52D}"/>
                    </a:ext>
                  </a:extLst>
                </p:cNvPr>
                <p:cNvSpPr/>
                <p:nvPr/>
              </p:nvSpPr>
              <p:spPr>
                <a:xfrm>
                  <a:off x="1037010" y="3693206"/>
                  <a:ext cx="400901" cy="252792"/>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DBD</a:t>
                  </a:r>
                </a:p>
              </p:txBody>
            </p:sp>
            <p:sp>
              <p:nvSpPr>
                <p:cNvPr id="43" name="Rectangle: Rounded Corners 42">
                  <a:extLst>
                    <a:ext uri="{FF2B5EF4-FFF2-40B4-BE49-F238E27FC236}">
                      <a16:creationId xmlns:a16="http://schemas.microsoft.com/office/drawing/2014/main" id="{22FB2B3D-5D72-A35C-A8B9-0EAC982D0B0F}"/>
                    </a:ext>
                  </a:extLst>
                </p:cNvPr>
                <p:cNvSpPr/>
                <p:nvPr/>
              </p:nvSpPr>
              <p:spPr>
                <a:xfrm rot="19835550">
                  <a:off x="1467516" y="36450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a:ea typeface="+mn-ea"/>
                      <a:cs typeface="+mn-cs"/>
                    </a:rPr>
                    <a:t>H</a:t>
                  </a:r>
                </a:p>
              </p:txBody>
            </p:sp>
          </p:grpSp>
          <p:sp>
            <p:nvSpPr>
              <p:cNvPr id="37" name="TextBox 36">
                <a:extLst>
                  <a:ext uri="{FF2B5EF4-FFF2-40B4-BE49-F238E27FC236}">
                    <a16:creationId xmlns:a16="http://schemas.microsoft.com/office/drawing/2014/main" id="{A4D81D7E-5162-C903-072C-60EAF2573113}"/>
                  </a:ext>
                </a:extLst>
              </p:cNvPr>
              <p:cNvSpPr txBox="1"/>
              <p:nvPr/>
            </p:nvSpPr>
            <p:spPr>
              <a:xfrm>
                <a:off x="5230351" y="3487686"/>
                <a:ext cx="596116" cy="3254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NTD</a:t>
                </a:r>
              </a:p>
            </p:txBody>
          </p:sp>
        </p:grpSp>
        <p:sp>
          <p:nvSpPr>
            <p:cNvPr id="10" name="TextBox 9">
              <a:extLst>
                <a:ext uri="{FF2B5EF4-FFF2-40B4-BE49-F238E27FC236}">
                  <a16:creationId xmlns:a16="http://schemas.microsoft.com/office/drawing/2014/main" id="{17378BF5-A89C-5F9D-FCAA-C138221F1951}"/>
                </a:ext>
              </a:extLst>
            </p:cNvPr>
            <p:cNvSpPr txBox="1"/>
            <p:nvPr/>
          </p:nvSpPr>
          <p:spPr>
            <a:xfrm>
              <a:off x="8391342" y="5718711"/>
              <a:ext cx="453970" cy="307777"/>
            </a:xfrm>
            <a:prstGeom prst="rect">
              <a:avLst/>
            </a:prstGeom>
            <a:noFill/>
          </p:spPr>
          <p:txBody>
            <a:bodyPr wrap="none" rtlCol="0">
              <a:spAutoFit/>
            </a:bodyPr>
            <a:lstStyle/>
            <a:p>
              <a:r>
                <a:rPr lang="en-US" sz="1400" dirty="0">
                  <a:solidFill>
                    <a:schemeClr val="tx2"/>
                  </a:solidFill>
                </a:rPr>
                <a:t>GR</a:t>
              </a:r>
            </a:p>
          </p:txBody>
        </p:sp>
      </p:grpSp>
      <p:sp>
        <p:nvSpPr>
          <p:cNvPr id="27" name="Arrow: Right 26">
            <a:extLst>
              <a:ext uri="{FF2B5EF4-FFF2-40B4-BE49-F238E27FC236}">
                <a16:creationId xmlns:a16="http://schemas.microsoft.com/office/drawing/2014/main" id="{F2FC99C6-8F8B-B9FD-DAF9-1614BBAD58BB}"/>
              </a:ext>
            </a:extLst>
          </p:cNvPr>
          <p:cNvSpPr/>
          <p:nvPr/>
        </p:nvSpPr>
        <p:spPr>
          <a:xfrm>
            <a:off x="3991069" y="2736923"/>
            <a:ext cx="578498" cy="407352"/>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Fast Forward with solid fill">
            <a:extLst>
              <a:ext uri="{FF2B5EF4-FFF2-40B4-BE49-F238E27FC236}">
                <a16:creationId xmlns:a16="http://schemas.microsoft.com/office/drawing/2014/main" id="{483E5061-A2C7-50A2-7B53-5C41AAA85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721220" y="1240963"/>
            <a:ext cx="366409" cy="366409"/>
          </a:xfrm>
          <a:prstGeom prst="rect">
            <a:avLst/>
          </a:prstGeom>
        </p:spPr>
      </p:pic>
    </p:spTree>
    <p:extLst>
      <p:ext uri="{BB962C8B-B14F-4D97-AF65-F5344CB8AC3E}">
        <p14:creationId xmlns:p14="http://schemas.microsoft.com/office/powerpoint/2010/main" val="154389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1.66667E-6 0.00417 L -1.66667E-6 0.07477 " pathEditMode="relative" rAng="0" ptsTypes="AA">
                                      <p:cBhvr>
                                        <p:cTn id="6" dur="1000" fill="hold"/>
                                        <p:tgtEl>
                                          <p:spTgt spid="27"/>
                                        </p:tgtEl>
                                        <p:attrNameLst>
                                          <p:attrName>ppt_x</p:attrName>
                                          <p:attrName>ppt_y</p:attrName>
                                        </p:attrNameLst>
                                      </p:cBhvr>
                                      <p:rCtr x="0" y="35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E3029576-2CB2-215C-BAC2-6D547476B54A}"/>
              </a:ext>
            </a:extLst>
          </p:cNvPr>
          <p:cNvSpPr>
            <a:spLocks noGrp="1"/>
          </p:cNvSpPr>
          <p:nvPr>
            <p:ph type="ftr" sz="quarter" idx="3"/>
          </p:nvPr>
        </p:nvSpPr>
        <p:spPr/>
        <p:txBody>
          <a:bodyPr/>
          <a:lstStyle/>
          <a:p>
            <a:r>
              <a:rPr lang="da-DK" sz="900" dirty="0"/>
              <a:t>Vandevyver S, et al. </a:t>
            </a:r>
            <a:r>
              <a:rPr lang="da-DK" sz="900" i="1" dirty="0" err="1"/>
              <a:t>Endocr</a:t>
            </a:r>
            <a:r>
              <a:rPr lang="da-DK" sz="900" i="1" dirty="0"/>
              <a:t> Rev</a:t>
            </a:r>
            <a:r>
              <a:rPr lang="da-DK" sz="900" dirty="0"/>
              <a:t>. 2014;35:671-693.</a:t>
            </a:r>
            <a:endParaRPr lang="en-GB" sz="900" dirty="0"/>
          </a:p>
        </p:txBody>
      </p:sp>
      <p:sp>
        <p:nvSpPr>
          <p:cNvPr id="876" name="Rectangle 875">
            <a:extLst>
              <a:ext uri="{FF2B5EF4-FFF2-40B4-BE49-F238E27FC236}">
                <a16:creationId xmlns:a16="http://schemas.microsoft.com/office/drawing/2014/main" id="{5214BB02-F360-46E1-9BEC-9D8E34375CB5}"/>
              </a:ext>
            </a:extLst>
          </p:cNvPr>
          <p:cNvSpPr/>
          <p:nvPr/>
        </p:nvSpPr>
        <p:spPr>
          <a:xfrm>
            <a:off x="3255782" y="2351254"/>
            <a:ext cx="5347673" cy="150445"/>
          </a:xfrm>
          <a:prstGeom prst="rect">
            <a:avLst/>
          </a:prstGeom>
          <a:solidFill>
            <a:schemeClr val="accent5">
              <a:lumMod val="20000"/>
              <a:lumOff val="80000"/>
            </a:schemeClr>
          </a:solidFill>
          <a:ln w="16213" cap="flat">
            <a:solidFill>
              <a:schemeClr val="accent5">
                <a:lumMod val="60000"/>
                <a:lumOff val="40000"/>
              </a:schemeClr>
            </a:solidFill>
            <a:prstDash val="solid"/>
            <a:miter/>
          </a:ln>
          <a:effectLst>
            <a:outerShdw blurRad="50800" dist="50800" dir="5400000" algn="ctr" rotWithShape="0">
              <a:schemeClr val="accent5">
                <a:alpha val="10000"/>
              </a:schemeClr>
            </a:outerShdw>
          </a:effectLst>
        </p:spPr>
        <p:txBody>
          <a:bodyPr rtlCol="0" anchor="ctr"/>
          <a:lstStyle/>
          <a:p>
            <a:endParaRPr lang="en-US"/>
          </a:p>
        </p:txBody>
      </p:sp>
      <p:sp>
        <p:nvSpPr>
          <p:cNvPr id="888" name="Freeform: Shape 887">
            <a:extLst>
              <a:ext uri="{FF2B5EF4-FFF2-40B4-BE49-F238E27FC236}">
                <a16:creationId xmlns:a16="http://schemas.microsoft.com/office/drawing/2014/main" id="{DDA9E6C4-F964-4A55-882C-2755509E326B}"/>
              </a:ext>
            </a:extLst>
          </p:cNvPr>
          <p:cNvSpPr/>
          <p:nvPr/>
        </p:nvSpPr>
        <p:spPr>
          <a:xfrm>
            <a:off x="3309003" y="1279673"/>
            <a:ext cx="5217498" cy="890651"/>
          </a:xfrm>
          <a:custGeom>
            <a:avLst/>
            <a:gdLst>
              <a:gd name="connsiteX0" fmla="*/ 0 w 6426847"/>
              <a:gd name="connsiteY0" fmla="*/ 0 h 769438"/>
              <a:gd name="connsiteX1" fmla="*/ 6426848 w 6426847"/>
              <a:gd name="connsiteY1" fmla="*/ 0 h 769438"/>
              <a:gd name="connsiteX2" fmla="*/ 6426848 w 6426847"/>
              <a:gd name="connsiteY2" fmla="*/ 769438 h 769438"/>
              <a:gd name="connsiteX3" fmla="*/ 0 w 6426847"/>
              <a:gd name="connsiteY3" fmla="*/ 769438 h 769438"/>
            </a:gdLst>
            <a:ahLst/>
            <a:cxnLst>
              <a:cxn ang="0">
                <a:pos x="connsiteX0" y="connsiteY0"/>
              </a:cxn>
              <a:cxn ang="0">
                <a:pos x="connsiteX1" y="connsiteY1"/>
              </a:cxn>
              <a:cxn ang="0">
                <a:pos x="connsiteX2" y="connsiteY2"/>
              </a:cxn>
              <a:cxn ang="0">
                <a:pos x="connsiteX3" y="connsiteY3"/>
              </a:cxn>
            </a:cxnLst>
            <a:rect l="l" t="t" r="r" b="b"/>
            <a:pathLst>
              <a:path w="6426847" h="769438">
                <a:moveTo>
                  <a:pt x="0" y="0"/>
                </a:moveTo>
                <a:lnTo>
                  <a:pt x="6426848" y="0"/>
                </a:lnTo>
                <a:lnTo>
                  <a:pt x="6426848" y="769438"/>
                </a:lnTo>
                <a:lnTo>
                  <a:pt x="0" y="769438"/>
                </a:lnTo>
                <a:close/>
              </a:path>
            </a:pathLst>
          </a:custGeom>
          <a:gradFill flip="none" rotWithShape="1">
            <a:gsLst>
              <a:gs pos="98230">
                <a:schemeClr val="accent5">
                  <a:lumMod val="60000"/>
                  <a:lumOff val="40000"/>
                </a:schemeClr>
              </a:gs>
              <a:gs pos="0">
                <a:schemeClr val="bg1">
                  <a:lumMod val="95000"/>
                </a:schemeClr>
              </a:gs>
              <a:gs pos="87000">
                <a:schemeClr val="accent5">
                  <a:lumMod val="60000"/>
                  <a:lumOff val="40000"/>
                </a:schemeClr>
              </a:gs>
            </a:gsLst>
            <a:lin ang="5400000" scaled="1"/>
            <a:tileRect/>
          </a:gradFill>
          <a:ln w="12700" cap="flat">
            <a:noFill/>
            <a:prstDash val="solid"/>
            <a:miter/>
          </a:ln>
        </p:spPr>
        <p:txBody>
          <a:bodyPr rtlCol="0" anchor="ctr"/>
          <a:lstStyle/>
          <a:p>
            <a:endParaRPr lang="en-US" dirty="0"/>
          </a:p>
        </p:txBody>
      </p:sp>
      <p:grpSp>
        <p:nvGrpSpPr>
          <p:cNvPr id="889" name="Group 888">
            <a:extLst>
              <a:ext uri="{FF2B5EF4-FFF2-40B4-BE49-F238E27FC236}">
                <a16:creationId xmlns:a16="http://schemas.microsoft.com/office/drawing/2014/main" id="{5C8609E9-80B7-49A7-BBFF-BBAD92CEFBAB}"/>
              </a:ext>
            </a:extLst>
          </p:cNvPr>
          <p:cNvGrpSpPr/>
          <p:nvPr/>
        </p:nvGrpSpPr>
        <p:grpSpPr>
          <a:xfrm>
            <a:off x="3309003" y="2171885"/>
            <a:ext cx="5217498" cy="123779"/>
            <a:chOff x="-983139" y="1994276"/>
            <a:chExt cx="6863664" cy="123779"/>
          </a:xfrm>
        </p:grpSpPr>
        <p:sp>
          <p:nvSpPr>
            <p:cNvPr id="890" name="Freeform: Shape 889">
              <a:extLst>
                <a:ext uri="{FF2B5EF4-FFF2-40B4-BE49-F238E27FC236}">
                  <a16:creationId xmlns:a16="http://schemas.microsoft.com/office/drawing/2014/main" id="{0D5EF247-7B3C-4289-9CBF-DF1081076E77}"/>
                </a:ext>
              </a:extLst>
            </p:cNvPr>
            <p:cNvSpPr/>
            <p:nvPr/>
          </p:nvSpPr>
          <p:spPr>
            <a:xfrm>
              <a:off x="-983139" y="1995165"/>
              <a:ext cx="6863664" cy="119146"/>
            </a:xfrm>
            <a:custGeom>
              <a:avLst/>
              <a:gdLst>
                <a:gd name="connsiteX0" fmla="*/ 0 w 6426847"/>
                <a:gd name="connsiteY0" fmla="*/ 0 h 102931"/>
                <a:gd name="connsiteX1" fmla="*/ 6426848 w 6426847"/>
                <a:gd name="connsiteY1" fmla="*/ 0 h 102931"/>
                <a:gd name="connsiteX2" fmla="*/ 6426848 w 6426847"/>
                <a:gd name="connsiteY2" fmla="*/ 102931 h 102931"/>
                <a:gd name="connsiteX3" fmla="*/ 0 w 6426847"/>
                <a:gd name="connsiteY3" fmla="*/ 102931 h 102931"/>
              </a:gdLst>
              <a:ahLst/>
              <a:cxnLst>
                <a:cxn ang="0">
                  <a:pos x="connsiteX0" y="connsiteY0"/>
                </a:cxn>
                <a:cxn ang="0">
                  <a:pos x="connsiteX1" y="connsiteY1"/>
                </a:cxn>
                <a:cxn ang="0">
                  <a:pos x="connsiteX2" y="connsiteY2"/>
                </a:cxn>
                <a:cxn ang="0">
                  <a:pos x="connsiteX3" y="connsiteY3"/>
                </a:cxn>
              </a:cxnLst>
              <a:rect l="l" t="t" r="r" b="b"/>
              <a:pathLst>
                <a:path w="6426847" h="102931">
                  <a:moveTo>
                    <a:pt x="0" y="0"/>
                  </a:moveTo>
                  <a:lnTo>
                    <a:pt x="6426848" y="0"/>
                  </a:lnTo>
                  <a:lnTo>
                    <a:pt x="6426848" y="102931"/>
                  </a:lnTo>
                  <a:lnTo>
                    <a:pt x="0" y="102931"/>
                  </a:lnTo>
                  <a:close/>
                </a:path>
              </a:pathLst>
            </a:custGeom>
            <a:solidFill>
              <a:schemeClr val="accent2">
                <a:lumMod val="60000"/>
                <a:lumOff val="40000"/>
              </a:schemeClr>
            </a:solidFill>
            <a:ln w="12700" cap="flat">
              <a:solidFill>
                <a:schemeClr val="accent5"/>
              </a:solidFill>
              <a:prstDash val="solid"/>
              <a:miter/>
            </a:ln>
          </p:spPr>
          <p:txBody>
            <a:bodyPr rtlCol="0" anchor="ctr"/>
            <a:lstStyle/>
            <a:p>
              <a:endParaRPr lang="en-US" dirty="0"/>
            </a:p>
          </p:txBody>
        </p:sp>
        <p:sp>
          <p:nvSpPr>
            <p:cNvPr id="893" name="Freeform: Shape 892">
              <a:extLst>
                <a:ext uri="{FF2B5EF4-FFF2-40B4-BE49-F238E27FC236}">
                  <a16:creationId xmlns:a16="http://schemas.microsoft.com/office/drawing/2014/main" id="{5611C2ED-2C57-44F2-BB60-87E11D8C8CD1}"/>
                </a:ext>
              </a:extLst>
            </p:cNvPr>
            <p:cNvSpPr/>
            <p:nvPr/>
          </p:nvSpPr>
          <p:spPr>
            <a:xfrm>
              <a:off x="-451188" y="2008657"/>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894" name="Freeform: Shape 893">
              <a:extLst>
                <a:ext uri="{FF2B5EF4-FFF2-40B4-BE49-F238E27FC236}">
                  <a16:creationId xmlns:a16="http://schemas.microsoft.com/office/drawing/2014/main" id="{BBDDFB7D-803C-42FC-AF8B-A60A06659DEE}"/>
                </a:ext>
              </a:extLst>
            </p:cNvPr>
            <p:cNvSpPr/>
            <p:nvPr/>
          </p:nvSpPr>
          <p:spPr>
            <a:xfrm>
              <a:off x="571900" y="2008657"/>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895" name="Freeform: Shape 894">
              <a:extLst>
                <a:ext uri="{FF2B5EF4-FFF2-40B4-BE49-F238E27FC236}">
                  <a16:creationId xmlns:a16="http://schemas.microsoft.com/office/drawing/2014/main" id="{A215D9E5-393A-4F2A-90DF-83E497B075DD}"/>
                </a:ext>
              </a:extLst>
            </p:cNvPr>
            <p:cNvSpPr/>
            <p:nvPr/>
          </p:nvSpPr>
          <p:spPr>
            <a:xfrm>
              <a:off x="-798113" y="1997597"/>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96" name="Freeform: Shape 895">
              <a:extLst>
                <a:ext uri="{FF2B5EF4-FFF2-40B4-BE49-F238E27FC236}">
                  <a16:creationId xmlns:a16="http://schemas.microsoft.com/office/drawing/2014/main" id="{ACCF0243-94FE-42FE-9201-7662D3163E06}"/>
                </a:ext>
              </a:extLst>
            </p:cNvPr>
            <p:cNvSpPr/>
            <p:nvPr/>
          </p:nvSpPr>
          <p:spPr>
            <a:xfrm>
              <a:off x="1090245" y="1997597"/>
              <a:ext cx="141490" cy="11944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7264"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897" name="Freeform: Shape 896">
              <a:extLst>
                <a:ext uri="{FF2B5EF4-FFF2-40B4-BE49-F238E27FC236}">
                  <a16:creationId xmlns:a16="http://schemas.microsoft.com/office/drawing/2014/main" id="{F5B08B60-8334-468D-9FA5-715D9D4D0953}"/>
                </a:ext>
              </a:extLst>
            </p:cNvPr>
            <p:cNvSpPr/>
            <p:nvPr/>
          </p:nvSpPr>
          <p:spPr>
            <a:xfrm>
              <a:off x="1933748" y="1997597"/>
              <a:ext cx="141490" cy="11944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98" name="Freeform: Shape 897">
              <a:extLst>
                <a:ext uri="{FF2B5EF4-FFF2-40B4-BE49-F238E27FC236}">
                  <a16:creationId xmlns:a16="http://schemas.microsoft.com/office/drawing/2014/main" id="{58506EAA-9CB1-42A7-A827-BEE53387503A}"/>
                </a:ext>
              </a:extLst>
            </p:cNvPr>
            <p:cNvSpPr/>
            <p:nvPr/>
          </p:nvSpPr>
          <p:spPr>
            <a:xfrm>
              <a:off x="45391" y="1997597"/>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99" name="Freeform: Shape 898">
              <a:extLst>
                <a:ext uri="{FF2B5EF4-FFF2-40B4-BE49-F238E27FC236}">
                  <a16:creationId xmlns:a16="http://schemas.microsoft.com/office/drawing/2014/main" id="{631FF14C-6569-458F-B73B-A03050613551}"/>
                </a:ext>
              </a:extLst>
            </p:cNvPr>
            <p:cNvSpPr/>
            <p:nvPr/>
          </p:nvSpPr>
          <p:spPr>
            <a:xfrm>
              <a:off x="3258864" y="1997597"/>
              <a:ext cx="141490" cy="11944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8538"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900" name="Freeform: Shape 899">
              <a:extLst>
                <a:ext uri="{FF2B5EF4-FFF2-40B4-BE49-F238E27FC236}">
                  <a16:creationId xmlns:a16="http://schemas.microsoft.com/office/drawing/2014/main" id="{2E2A55F6-0EC3-415F-B2C7-24A04865646B}"/>
                </a:ext>
              </a:extLst>
            </p:cNvPr>
            <p:cNvSpPr/>
            <p:nvPr/>
          </p:nvSpPr>
          <p:spPr>
            <a:xfrm>
              <a:off x="4102367" y="1997597"/>
              <a:ext cx="141490" cy="11944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5098" y="103024"/>
                    <a:pt x="-62" y="103024"/>
                  </a:cubicBezTo>
                </a:path>
              </a:pathLst>
            </a:custGeom>
            <a:noFill/>
            <a:ln w="12700" cap="flat">
              <a:solidFill>
                <a:srgbClr val="7F2718"/>
              </a:solidFill>
              <a:prstDash val="solid"/>
              <a:miter/>
            </a:ln>
          </p:spPr>
          <p:txBody>
            <a:bodyPr rtlCol="0" anchor="ctr"/>
            <a:lstStyle/>
            <a:p>
              <a:endParaRPr lang="en-US" dirty="0"/>
            </a:p>
          </p:txBody>
        </p:sp>
        <p:sp>
          <p:nvSpPr>
            <p:cNvPr id="901" name="Freeform: Shape 900">
              <a:extLst>
                <a:ext uri="{FF2B5EF4-FFF2-40B4-BE49-F238E27FC236}">
                  <a16:creationId xmlns:a16="http://schemas.microsoft.com/office/drawing/2014/main" id="{4E94ADCE-F8EC-4C46-B02A-81678A353485}"/>
                </a:ext>
              </a:extLst>
            </p:cNvPr>
            <p:cNvSpPr/>
            <p:nvPr/>
          </p:nvSpPr>
          <p:spPr>
            <a:xfrm>
              <a:off x="5077837" y="1998613"/>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4333" y="17672"/>
                    <a:pt x="57263"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02" name="Freeform: Shape 901">
              <a:extLst>
                <a:ext uri="{FF2B5EF4-FFF2-40B4-BE49-F238E27FC236}">
                  <a16:creationId xmlns:a16="http://schemas.microsoft.com/office/drawing/2014/main" id="{D5C4E89D-4207-448A-9525-510AE8CAD7FF}"/>
                </a:ext>
              </a:extLst>
            </p:cNvPr>
            <p:cNvSpPr/>
            <p:nvPr/>
          </p:nvSpPr>
          <p:spPr>
            <a:xfrm>
              <a:off x="-977748" y="1997597"/>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03" name="Freeform: Shape 902">
              <a:extLst>
                <a:ext uri="{FF2B5EF4-FFF2-40B4-BE49-F238E27FC236}">
                  <a16:creationId xmlns:a16="http://schemas.microsoft.com/office/drawing/2014/main" id="{1D09646D-46FF-4B79-9451-502E8638E8D3}"/>
                </a:ext>
              </a:extLst>
            </p:cNvPr>
            <p:cNvSpPr/>
            <p:nvPr/>
          </p:nvSpPr>
          <p:spPr>
            <a:xfrm>
              <a:off x="-134244" y="1997597"/>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04" name="Freeform: Shape 903">
              <a:extLst>
                <a:ext uri="{FF2B5EF4-FFF2-40B4-BE49-F238E27FC236}">
                  <a16:creationId xmlns:a16="http://schemas.microsoft.com/office/drawing/2014/main" id="{413B8858-2ACF-43C5-9B6C-5B3EFBD71F3E}"/>
                </a:ext>
              </a:extLst>
            </p:cNvPr>
            <p:cNvSpPr/>
            <p:nvPr/>
          </p:nvSpPr>
          <p:spPr>
            <a:xfrm>
              <a:off x="758386" y="1997597"/>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05" name="Freeform: Shape 904">
              <a:extLst>
                <a:ext uri="{FF2B5EF4-FFF2-40B4-BE49-F238E27FC236}">
                  <a16:creationId xmlns:a16="http://schemas.microsoft.com/office/drawing/2014/main" id="{A91613BF-EDA4-4A34-99FD-AE7BBA0D66E4}"/>
                </a:ext>
              </a:extLst>
            </p:cNvPr>
            <p:cNvSpPr/>
            <p:nvPr/>
          </p:nvSpPr>
          <p:spPr>
            <a:xfrm>
              <a:off x="1601890" y="1997597"/>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06" name="Freeform: Shape 905">
              <a:extLst>
                <a:ext uri="{FF2B5EF4-FFF2-40B4-BE49-F238E27FC236}">
                  <a16:creationId xmlns:a16="http://schemas.microsoft.com/office/drawing/2014/main" id="{3B361E14-0153-47E3-B208-C9ACA53B792B}"/>
                </a:ext>
              </a:extLst>
            </p:cNvPr>
            <p:cNvSpPr/>
            <p:nvPr/>
          </p:nvSpPr>
          <p:spPr>
            <a:xfrm>
              <a:off x="2886810" y="1997597"/>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07" name="Freeform: Shape 906">
              <a:extLst>
                <a:ext uri="{FF2B5EF4-FFF2-40B4-BE49-F238E27FC236}">
                  <a16:creationId xmlns:a16="http://schemas.microsoft.com/office/drawing/2014/main" id="{1254DBB7-49EC-479C-9AB3-8129D60ACCD7}"/>
                </a:ext>
              </a:extLst>
            </p:cNvPr>
            <p:cNvSpPr/>
            <p:nvPr/>
          </p:nvSpPr>
          <p:spPr>
            <a:xfrm>
              <a:off x="3730314" y="1997597"/>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08" name="Freeform: Shape 907">
              <a:extLst>
                <a:ext uri="{FF2B5EF4-FFF2-40B4-BE49-F238E27FC236}">
                  <a16:creationId xmlns:a16="http://schemas.microsoft.com/office/drawing/2014/main" id="{B6F5F5B6-307C-4F8F-AB2D-A7AF66FB889A}"/>
                </a:ext>
              </a:extLst>
            </p:cNvPr>
            <p:cNvSpPr/>
            <p:nvPr/>
          </p:nvSpPr>
          <p:spPr>
            <a:xfrm>
              <a:off x="4814978" y="1997597"/>
              <a:ext cx="140130" cy="11944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09" name="Freeform: Shape 908">
              <a:extLst>
                <a:ext uri="{FF2B5EF4-FFF2-40B4-BE49-F238E27FC236}">
                  <a16:creationId xmlns:a16="http://schemas.microsoft.com/office/drawing/2014/main" id="{3615D099-946C-49A0-84E4-EFE6E71D73FF}"/>
                </a:ext>
              </a:extLst>
            </p:cNvPr>
            <p:cNvSpPr/>
            <p:nvPr/>
          </p:nvSpPr>
          <p:spPr>
            <a:xfrm>
              <a:off x="5658482" y="1994276"/>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10" name="Freeform: Shape 909">
              <a:extLst>
                <a:ext uri="{FF2B5EF4-FFF2-40B4-BE49-F238E27FC236}">
                  <a16:creationId xmlns:a16="http://schemas.microsoft.com/office/drawing/2014/main" id="{A59974AB-49D2-4F04-826D-D2B638572EA4}"/>
                </a:ext>
              </a:extLst>
            </p:cNvPr>
            <p:cNvSpPr/>
            <p:nvPr/>
          </p:nvSpPr>
          <p:spPr>
            <a:xfrm>
              <a:off x="2382539" y="1997597"/>
              <a:ext cx="141491" cy="11944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11" name="Freeform: Shape 910">
              <a:extLst>
                <a:ext uri="{FF2B5EF4-FFF2-40B4-BE49-F238E27FC236}">
                  <a16:creationId xmlns:a16="http://schemas.microsoft.com/office/drawing/2014/main" id="{49FB229A-2D57-4540-83D6-49C67AAE6399}"/>
                </a:ext>
              </a:extLst>
            </p:cNvPr>
            <p:cNvSpPr/>
            <p:nvPr/>
          </p:nvSpPr>
          <p:spPr>
            <a:xfrm>
              <a:off x="1637162" y="2008657"/>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2" name="Freeform: Shape 911">
              <a:extLst>
                <a:ext uri="{FF2B5EF4-FFF2-40B4-BE49-F238E27FC236}">
                  <a16:creationId xmlns:a16="http://schemas.microsoft.com/office/drawing/2014/main" id="{F28356C0-3F68-45EC-9417-22440EEC45EB}"/>
                </a:ext>
              </a:extLst>
            </p:cNvPr>
            <p:cNvSpPr/>
            <p:nvPr/>
          </p:nvSpPr>
          <p:spPr>
            <a:xfrm>
              <a:off x="2803101" y="2008657"/>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3" name="Freeform: Shape 912">
              <a:extLst>
                <a:ext uri="{FF2B5EF4-FFF2-40B4-BE49-F238E27FC236}">
                  <a16:creationId xmlns:a16="http://schemas.microsoft.com/office/drawing/2014/main" id="{2ACE7049-1DB6-4631-A296-78E3DFEEC758}"/>
                </a:ext>
              </a:extLst>
            </p:cNvPr>
            <p:cNvSpPr/>
            <p:nvPr/>
          </p:nvSpPr>
          <p:spPr>
            <a:xfrm>
              <a:off x="3797618" y="2008657"/>
              <a:ext cx="193189" cy="97322"/>
            </a:xfrm>
            <a:custGeom>
              <a:avLst/>
              <a:gdLst>
                <a:gd name="connsiteX0" fmla="*/ 180895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5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5" y="42039"/>
                  </a:moveTo>
                  <a:cubicBezTo>
                    <a:pt x="180895" y="65256"/>
                    <a:pt x="140400" y="84078"/>
                    <a:pt x="90447" y="84078"/>
                  </a:cubicBezTo>
                  <a:cubicBezTo>
                    <a:pt x="40494" y="84078"/>
                    <a:pt x="0" y="65256"/>
                    <a:pt x="0" y="42039"/>
                  </a:cubicBezTo>
                  <a:cubicBezTo>
                    <a:pt x="0" y="18821"/>
                    <a:pt x="40494" y="0"/>
                    <a:pt x="90447" y="0"/>
                  </a:cubicBezTo>
                  <a:cubicBezTo>
                    <a:pt x="140400" y="0"/>
                    <a:pt x="180895" y="18821"/>
                    <a:pt x="180895"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4" name="Freeform: Shape 913">
              <a:extLst>
                <a:ext uri="{FF2B5EF4-FFF2-40B4-BE49-F238E27FC236}">
                  <a16:creationId xmlns:a16="http://schemas.microsoft.com/office/drawing/2014/main" id="{CA5EA98D-7C29-4403-9E32-EBD25EC7DC60}"/>
                </a:ext>
              </a:extLst>
            </p:cNvPr>
            <p:cNvSpPr/>
            <p:nvPr/>
          </p:nvSpPr>
          <p:spPr>
            <a:xfrm>
              <a:off x="4441129" y="2008657"/>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5" name="Freeform: Shape 914">
              <a:extLst>
                <a:ext uri="{FF2B5EF4-FFF2-40B4-BE49-F238E27FC236}">
                  <a16:creationId xmlns:a16="http://schemas.microsoft.com/office/drawing/2014/main" id="{F849AA2A-3E33-44D8-98F4-766445A8D022}"/>
                </a:ext>
              </a:extLst>
            </p:cNvPr>
            <p:cNvSpPr/>
            <p:nvPr/>
          </p:nvSpPr>
          <p:spPr>
            <a:xfrm>
              <a:off x="5509113" y="2008935"/>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6" name="Freeform: Shape 915">
              <a:extLst>
                <a:ext uri="{FF2B5EF4-FFF2-40B4-BE49-F238E27FC236}">
                  <a16:creationId xmlns:a16="http://schemas.microsoft.com/office/drawing/2014/main" id="{DED6CAF3-A880-428F-A8FD-15F41BA04D0B}"/>
                </a:ext>
              </a:extLst>
            </p:cNvPr>
            <p:cNvSpPr/>
            <p:nvPr/>
          </p:nvSpPr>
          <p:spPr>
            <a:xfrm>
              <a:off x="1103851" y="2015125"/>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7" name="Freeform: Shape 916">
              <a:extLst>
                <a:ext uri="{FF2B5EF4-FFF2-40B4-BE49-F238E27FC236}">
                  <a16:creationId xmlns:a16="http://schemas.microsoft.com/office/drawing/2014/main" id="{2C562A49-7134-404F-A793-C257E872F65D}"/>
                </a:ext>
              </a:extLst>
            </p:cNvPr>
            <p:cNvSpPr/>
            <p:nvPr/>
          </p:nvSpPr>
          <p:spPr>
            <a:xfrm>
              <a:off x="3488147" y="2010904"/>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8" name="Freeform: Shape 917">
              <a:extLst>
                <a:ext uri="{FF2B5EF4-FFF2-40B4-BE49-F238E27FC236}">
                  <a16:creationId xmlns:a16="http://schemas.microsoft.com/office/drawing/2014/main" id="{EDE1EE1B-047A-4022-8638-21BA19415B29}"/>
                </a:ext>
              </a:extLst>
            </p:cNvPr>
            <p:cNvSpPr/>
            <p:nvPr/>
          </p:nvSpPr>
          <p:spPr>
            <a:xfrm>
              <a:off x="-928616" y="2003791"/>
              <a:ext cx="193189" cy="97322"/>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grpSp>
      <p:grpSp>
        <p:nvGrpSpPr>
          <p:cNvPr id="921" name="Group 920">
            <a:extLst>
              <a:ext uri="{FF2B5EF4-FFF2-40B4-BE49-F238E27FC236}">
                <a16:creationId xmlns:a16="http://schemas.microsoft.com/office/drawing/2014/main" id="{59B1FDC7-2BAD-43D3-ADA8-759F9458A285}"/>
              </a:ext>
            </a:extLst>
          </p:cNvPr>
          <p:cNvGrpSpPr/>
          <p:nvPr/>
        </p:nvGrpSpPr>
        <p:grpSpPr>
          <a:xfrm>
            <a:off x="3460864" y="3766068"/>
            <a:ext cx="737813" cy="1094093"/>
            <a:chOff x="3064761" y="3697642"/>
            <a:chExt cx="737813" cy="1094093"/>
          </a:xfrm>
        </p:grpSpPr>
        <p:grpSp>
          <p:nvGrpSpPr>
            <p:cNvPr id="922" name="Group 921">
              <a:extLst>
                <a:ext uri="{FF2B5EF4-FFF2-40B4-BE49-F238E27FC236}">
                  <a16:creationId xmlns:a16="http://schemas.microsoft.com/office/drawing/2014/main" id="{B0FC99AF-23AE-4B8E-BF6E-C1F1914B48C4}"/>
                </a:ext>
              </a:extLst>
            </p:cNvPr>
            <p:cNvGrpSpPr/>
            <p:nvPr/>
          </p:nvGrpSpPr>
          <p:grpSpPr>
            <a:xfrm>
              <a:off x="3064761" y="3697642"/>
              <a:ext cx="737813" cy="833657"/>
              <a:chOff x="3877109" y="4353740"/>
              <a:chExt cx="990413" cy="1119071"/>
            </a:xfrm>
          </p:grpSpPr>
          <p:sp>
            <p:nvSpPr>
              <p:cNvPr id="924" name="Freeform: Shape 923">
                <a:extLst>
                  <a:ext uri="{FF2B5EF4-FFF2-40B4-BE49-F238E27FC236}">
                    <a16:creationId xmlns:a16="http://schemas.microsoft.com/office/drawing/2014/main" id="{F062DB52-8A15-47AE-8C05-45F6A5530D9E}"/>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25" name="Freeform: Shape 924">
                <a:extLst>
                  <a:ext uri="{FF2B5EF4-FFF2-40B4-BE49-F238E27FC236}">
                    <a16:creationId xmlns:a16="http://schemas.microsoft.com/office/drawing/2014/main" id="{686DE9DF-7426-4B21-AA54-176239CDC37D}"/>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26" name="Oval 925">
                <a:extLst>
                  <a:ext uri="{FF2B5EF4-FFF2-40B4-BE49-F238E27FC236}">
                    <a16:creationId xmlns:a16="http://schemas.microsoft.com/office/drawing/2014/main" id="{E1E3B638-E80D-4DE0-B191-07535D4EDB79}"/>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927" name="TextBox 926">
                <a:extLst>
                  <a:ext uri="{FF2B5EF4-FFF2-40B4-BE49-F238E27FC236}">
                    <a16:creationId xmlns:a16="http://schemas.microsoft.com/office/drawing/2014/main" id="{A78AC884-038E-4E60-9F28-D62700DA80AA}"/>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algn="ctr"/>
                <a:r>
                  <a:rPr lang="en-US" sz="800" b="1" dirty="0"/>
                  <a:t>NTD</a:t>
                </a:r>
                <a:endParaRPr lang="en-US" sz="800" b="1" dirty="0">
                  <a:solidFill>
                    <a:schemeClr val="tx1"/>
                  </a:solidFill>
                </a:endParaRPr>
              </a:p>
            </p:txBody>
          </p:sp>
          <p:sp>
            <p:nvSpPr>
              <p:cNvPr id="928" name="Rectangle: Rounded Corners 927">
                <a:extLst>
                  <a:ext uri="{FF2B5EF4-FFF2-40B4-BE49-F238E27FC236}">
                    <a16:creationId xmlns:a16="http://schemas.microsoft.com/office/drawing/2014/main" id="{008C817D-C6E5-4901-A5D5-5DB8866E1457}"/>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923" name="TextBox 922">
              <a:extLst>
                <a:ext uri="{FF2B5EF4-FFF2-40B4-BE49-F238E27FC236}">
                  <a16:creationId xmlns:a16="http://schemas.microsoft.com/office/drawing/2014/main" id="{605EBDEF-A431-43A4-A2E5-8C6CDE873E96}"/>
                </a:ext>
              </a:extLst>
            </p:cNvPr>
            <p:cNvSpPr txBox="1"/>
            <p:nvPr/>
          </p:nvSpPr>
          <p:spPr>
            <a:xfrm>
              <a:off x="3234884" y="4530125"/>
              <a:ext cx="469211" cy="261610"/>
            </a:xfrm>
            <a:prstGeom prst="rect">
              <a:avLst/>
            </a:prstGeom>
            <a:noFill/>
          </p:spPr>
          <p:txBody>
            <a:bodyPr wrap="square">
              <a:spAutoFit/>
            </a:bodyPr>
            <a:lstStyle/>
            <a:p>
              <a:pPr algn="ctr"/>
              <a:r>
                <a:rPr lang="en-US" sz="1100" b="1" dirty="0">
                  <a:solidFill>
                    <a:schemeClr val="tx1"/>
                  </a:solidFill>
                </a:rPr>
                <a:t>GR</a:t>
              </a:r>
            </a:p>
          </p:txBody>
        </p:sp>
      </p:grpSp>
      <p:sp>
        <p:nvSpPr>
          <p:cNvPr id="929" name="TextBox 928">
            <a:extLst>
              <a:ext uri="{FF2B5EF4-FFF2-40B4-BE49-F238E27FC236}">
                <a16:creationId xmlns:a16="http://schemas.microsoft.com/office/drawing/2014/main" id="{130B1CA8-278E-49E7-AB21-7DAA24E96A34}"/>
              </a:ext>
            </a:extLst>
          </p:cNvPr>
          <p:cNvSpPr txBox="1"/>
          <p:nvPr/>
        </p:nvSpPr>
        <p:spPr>
          <a:xfrm>
            <a:off x="4207302" y="2773202"/>
            <a:ext cx="1192633" cy="430887"/>
          </a:xfrm>
          <a:prstGeom prst="rect">
            <a:avLst/>
          </a:prstGeom>
          <a:noFill/>
        </p:spPr>
        <p:txBody>
          <a:bodyPr wrap="square">
            <a:spAutoFit/>
          </a:bodyPr>
          <a:lstStyle/>
          <a:p>
            <a:r>
              <a:rPr lang="en-US" sz="1100" b="1" dirty="0"/>
              <a:t>Chaperone complex</a:t>
            </a:r>
            <a:endParaRPr lang="en-US" sz="1100" b="1" dirty="0">
              <a:solidFill>
                <a:schemeClr val="tx1"/>
              </a:solidFill>
            </a:endParaRPr>
          </a:p>
        </p:txBody>
      </p:sp>
      <p:grpSp>
        <p:nvGrpSpPr>
          <p:cNvPr id="930" name="Group 929">
            <a:extLst>
              <a:ext uri="{FF2B5EF4-FFF2-40B4-BE49-F238E27FC236}">
                <a16:creationId xmlns:a16="http://schemas.microsoft.com/office/drawing/2014/main" id="{700FB77D-37CC-4828-A8D6-D05B1BEEBB86}"/>
              </a:ext>
            </a:extLst>
          </p:cNvPr>
          <p:cNvGrpSpPr/>
          <p:nvPr/>
        </p:nvGrpSpPr>
        <p:grpSpPr>
          <a:xfrm>
            <a:off x="3931536" y="2941065"/>
            <a:ext cx="377054" cy="603499"/>
            <a:chOff x="3868036" y="2846476"/>
            <a:chExt cx="377054" cy="603499"/>
          </a:xfrm>
        </p:grpSpPr>
        <p:sp>
          <p:nvSpPr>
            <p:cNvPr id="931" name="Pentagon 930">
              <a:extLst>
                <a:ext uri="{FF2B5EF4-FFF2-40B4-BE49-F238E27FC236}">
                  <a16:creationId xmlns:a16="http://schemas.microsoft.com/office/drawing/2014/main" id="{E8D4B389-1B1C-499A-AD7B-B20D8B31B0F7}"/>
                </a:ext>
              </a:extLst>
            </p:cNvPr>
            <p:cNvSpPr/>
            <p:nvPr/>
          </p:nvSpPr>
          <p:spPr>
            <a:xfrm>
              <a:off x="3868036" y="2846476"/>
              <a:ext cx="249778" cy="237884"/>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Oval 931">
              <a:extLst>
                <a:ext uri="{FF2B5EF4-FFF2-40B4-BE49-F238E27FC236}">
                  <a16:creationId xmlns:a16="http://schemas.microsoft.com/office/drawing/2014/main" id="{75A9D894-E512-4B3A-AB6E-ECCBC64ECB9E}"/>
                </a:ext>
              </a:extLst>
            </p:cNvPr>
            <p:cNvSpPr/>
            <p:nvPr/>
          </p:nvSpPr>
          <p:spPr>
            <a:xfrm>
              <a:off x="3970436" y="3029984"/>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Rectangle 932">
              <a:extLst>
                <a:ext uri="{FF2B5EF4-FFF2-40B4-BE49-F238E27FC236}">
                  <a16:creationId xmlns:a16="http://schemas.microsoft.com/office/drawing/2014/main" id="{B7149448-8E7E-4DFF-B6DA-70B7E16CB94B}"/>
                </a:ext>
              </a:extLst>
            </p:cNvPr>
            <p:cNvSpPr/>
            <p:nvPr/>
          </p:nvSpPr>
          <p:spPr>
            <a:xfrm>
              <a:off x="4135122" y="3139233"/>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34" name="Group 933">
            <a:extLst>
              <a:ext uri="{FF2B5EF4-FFF2-40B4-BE49-F238E27FC236}">
                <a16:creationId xmlns:a16="http://schemas.microsoft.com/office/drawing/2014/main" id="{17D0B69D-50FD-4B63-9A81-FE5F16C54946}"/>
              </a:ext>
            </a:extLst>
          </p:cNvPr>
          <p:cNvGrpSpPr/>
          <p:nvPr/>
        </p:nvGrpSpPr>
        <p:grpSpPr>
          <a:xfrm>
            <a:off x="5673798" y="3096940"/>
            <a:ext cx="737813" cy="833657"/>
            <a:chOff x="3877109" y="4353740"/>
            <a:chExt cx="990413" cy="1119071"/>
          </a:xfrm>
        </p:grpSpPr>
        <p:sp>
          <p:nvSpPr>
            <p:cNvPr id="935" name="Freeform: Shape 934">
              <a:extLst>
                <a:ext uri="{FF2B5EF4-FFF2-40B4-BE49-F238E27FC236}">
                  <a16:creationId xmlns:a16="http://schemas.microsoft.com/office/drawing/2014/main" id="{FD94AE74-8685-4FE6-B7D9-019705D372E7}"/>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36" name="Freeform: Shape 935">
              <a:extLst>
                <a:ext uri="{FF2B5EF4-FFF2-40B4-BE49-F238E27FC236}">
                  <a16:creationId xmlns:a16="http://schemas.microsoft.com/office/drawing/2014/main" id="{AE35F727-51A3-487D-A658-4FB8EA170AF8}"/>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37" name="Oval 936">
              <a:extLst>
                <a:ext uri="{FF2B5EF4-FFF2-40B4-BE49-F238E27FC236}">
                  <a16:creationId xmlns:a16="http://schemas.microsoft.com/office/drawing/2014/main" id="{9864A2D0-D8FE-41A9-8059-AB14321E95FC}"/>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938" name="TextBox 937">
              <a:extLst>
                <a:ext uri="{FF2B5EF4-FFF2-40B4-BE49-F238E27FC236}">
                  <a16:creationId xmlns:a16="http://schemas.microsoft.com/office/drawing/2014/main" id="{06C65D65-61FD-4A33-863C-97398F798F99}"/>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dirty="0"/>
                <a:t>NTD</a:t>
              </a:r>
            </a:p>
          </p:txBody>
        </p:sp>
        <p:sp>
          <p:nvSpPr>
            <p:cNvPr id="939" name="Rectangle: Rounded Corners 938">
              <a:extLst>
                <a:ext uri="{FF2B5EF4-FFF2-40B4-BE49-F238E27FC236}">
                  <a16:creationId xmlns:a16="http://schemas.microsoft.com/office/drawing/2014/main" id="{D040D2AF-CA01-4EB3-804F-71BD65622D0B}"/>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grpSp>
        <p:nvGrpSpPr>
          <p:cNvPr id="940" name="Group 939">
            <a:extLst>
              <a:ext uri="{FF2B5EF4-FFF2-40B4-BE49-F238E27FC236}">
                <a16:creationId xmlns:a16="http://schemas.microsoft.com/office/drawing/2014/main" id="{A3DB7613-22C5-4389-B86E-22CE618C1DC0}"/>
              </a:ext>
            </a:extLst>
          </p:cNvPr>
          <p:cNvGrpSpPr/>
          <p:nvPr/>
        </p:nvGrpSpPr>
        <p:grpSpPr>
          <a:xfrm>
            <a:off x="5489771" y="3372843"/>
            <a:ext cx="377054" cy="603499"/>
            <a:chOff x="3855157" y="2846476"/>
            <a:chExt cx="377054" cy="603499"/>
          </a:xfrm>
        </p:grpSpPr>
        <p:sp>
          <p:nvSpPr>
            <p:cNvPr id="941" name="Pentagon 940">
              <a:extLst>
                <a:ext uri="{FF2B5EF4-FFF2-40B4-BE49-F238E27FC236}">
                  <a16:creationId xmlns:a16="http://schemas.microsoft.com/office/drawing/2014/main" id="{4E05E999-BF2D-4B97-A9C9-25AE73D48B46}"/>
                </a:ext>
              </a:extLst>
            </p:cNvPr>
            <p:cNvSpPr/>
            <p:nvPr/>
          </p:nvSpPr>
          <p:spPr>
            <a:xfrm>
              <a:off x="3855157" y="2846476"/>
              <a:ext cx="249778" cy="237884"/>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Oval 941">
              <a:extLst>
                <a:ext uri="{FF2B5EF4-FFF2-40B4-BE49-F238E27FC236}">
                  <a16:creationId xmlns:a16="http://schemas.microsoft.com/office/drawing/2014/main" id="{7CB0133A-671D-4B40-B7E7-305509C87D11}"/>
                </a:ext>
              </a:extLst>
            </p:cNvPr>
            <p:cNvSpPr/>
            <p:nvPr/>
          </p:nvSpPr>
          <p:spPr>
            <a:xfrm>
              <a:off x="3957557" y="3029984"/>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Rectangle 942">
              <a:extLst>
                <a:ext uri="{FF2B5EF4-FFF2-40B4-BE49-F238E27FC236}">
                  <a16:creationId xmlns:a16="http://schemas.microsoft.com/office/drawing/2014/main" id="{8EB44574-B3B7-46F1-B5E1-E0A7606FE4B3}"/>
                </a:ext>
              </a:extLst>
            </p:cNvPr>
            <p:cNvSpPr/>
            <p:nvPr/>
          </p:nvSpPr>
          <p:spPr>
            <a:xfrm>
              <a:off x="4122243" y="3139233"/>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44" name="Group 943">
            <a:extLst>
              <a:ext uri="{FF2B5EF4-FFF2-40B4-BE49-F238E27FC236}">
                <a16:creationId xmlns:a16="http://schemas.microsoft.com/office/drawing/2014/main" id="{888D3487-FC98-4082-8EB6-B90BB326C733}"/>
              </a:ext>
            </a:extLst>
          </p:cNvPr>
          <p:cNvGrpSpPr/>
          <p:nvPr/>
        </p:nvGrpSpPr>
        <p:grpSpPr>
          <a:xfrm>
            <a:off x="4299939" y="3624269"/>
            <a:ext cx="1255213" cy="800481"/>
            <a:chOff x="4299939" y="3529680"/>
            <a:chExt cx="1482115" cy="800481"/>
          </a:xfrm>
        </p:grpSpPr>
        <p:sp>
          <p:nvSpPr>
            <p:cNvPr id="945" name="Freeform: Shape 944">
              <a:extLst>
                <a:ext uri="{FF2B5EF4-FFF2-40B4-BE49-F238E27FC236}">
                  <a16:creationId xmlns:a16="http://schemas.microsoft.com/office/drawing/2014/main" id="{F5DC22AC-FA47-4F09-90CF-C0629F53CBCB}"/>
                </a:ext>
              </a:extLst>
            </p:cNvPr>
            <p:cNvSpPr/>
            <p:nvPr/>
          </p:nvSpPr>
          <p:spPr>
            <a:xfrm>
              <a:off x="4313328" y="3529680"/>
              <a:ext cx="1468726" cy="437182"/>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Lst>
              <a:ahLst/>
              <a:cxnLst>
                <a:cxn ang="0">
                  <a:pos x="connsiteX0" y="connsiteY0"/>
                </a:cxn>
                <a:cxn ang="0">
                  <a:pos x="connsiteX1" y="connsiteY1"/>
                </a:cxn>
              </a:cxnLst>
              <a:rect l="l" t="t" r="r" b="b"/>
              <a:pathLst>
                <a:path w="1468726" h="437182">
                  <a:moveTo>
                    <a:pt x="0" y="0"/>
                  </a:moveTo>
                  <a:cubicBezTo>
                    <a:pt x="243208" y="328489"/>
                    <a:pt x="1088121" y="699618"/>
                    <a:pt x="1468726" y="175299"/>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Freeform: Shape 945">
              <a:extLst>
                <a:ext uri="{FF2B5EF4-FFF2-40B4-BE49-F238E27FC236}">
                  <a16:creationId xmlns:a16="http://schemas.microsoft.com/office/drawing/2014/main" id="{96373CE1-9D04-4093-BC86-E80AED5CA034}"/>
                </a:ext>
              </a:extLst>
            </p:cNvPr>
            <p:cNvSpPr/>
            <p:nvPr/>
          </p:nvSpPr>
          <p:spPr>
            <a:xfrm>
              <a:off x="4299939" y="3737565"/>
              <a:ext cx="1446280" cy="592596"/>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 name="connsiteX0" fmla="*/ 0 w 1918819"/>
                <a:gd name="connsiteY0" fmla="*/ 739101 h 838967"/>
                <a:gd name="connsiteX1" fmla="*/ 1918819 w 1918819"/>
                <a:gd name="connsiteY1" fmla="*/ 0 h 838967"/>
                <a:gd name="connsiteX0" fmla="*/ 0 w 1918819"/>
                <a:gd name="connsiteY0" fmla="*/ 739101 h 739109"/>
                <a:gd name="connsiteX1" fmla="*/ 1918819 w 1918819"/>
                <a:gd name="connsiteY1" fmla="*/ 0 h 739109"/>
                <a:gd name="connsiteX0" fmla="*/ 0 w 1918819"/>
                <a:gd name="connsiteY0" fmla="*/ 739101 h 739112"/>
                <a:gd name="connsiteX1" fmla="*/ 1918819 w 1918819"/>
                <a:gd name="connsiteY1" fmla="*/ 0 h 739112"/>
              </a:gdLst>
              <a:ahLst/>
              <a:cxnLst>
                <a:cxn ang="0">
                  <a:pos x="connsiteX0" y="connsiteY0"/>
                </a:cxn>
                <a:cxn ang="0">
                  <a:pos x="connsiteX1" y="connsiteY1"/>
                </a:cxn>
              </a:cxnLst>
              <a:rect l="l" t="t" r="r" b="b"/>
              <a:pathLst>
                <a:path w="1918819" h="739112">
                  <a:moveTo>
                    <a:pt x="0" y="739101"/>
                  </a:moveTo>
                  <a:cubicBezTo>
                    <a:pt x="503788" y="740681"/>
                    <a:pt x="1599806" y="581173"/>
                    <a:pt x="1918819" y="0"/>
                  </a:cubicBezTo>
                </a:path>
              </a:pathLst>
            </a:custGeom>
            <a:noFill/>
            <a:ln w="19050">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47" name="Group 946">
            <a:extLst>
              <a:ext uri="{FF2B5EF4-FFF2-40B4-BE49-F238E27FC236}">
                <a16:creationId xmlns:a16="http://schemas.microsoft.com/office/drawing/2014/main" id="{F4AF3FF1-98C8-4262-8C81-CE78A01AC391}"/>
              </a:ext>
            </a:extLst>
          </p:cNvPr>
          <p:cNvGrpSpPr/>
          <p:nvPr/>
        </p:nvGrpSpPr>
        <p:grpSpPr>
          <a:xfrm>
            <a:off x="7475208" y="2993821"/>
            <a:ext cx="737813" cy="833657"/>
            <a:chOff x="3877109" y="4353740"/>
            <a:chExt cx="990413" cy="1119071"/>
          </a:xfrm>
        </p:grpSpPr>
        <p:sp>
          <p:nvSpPr>
            <p:cNvPr id="948" name="Freeform: Shape 947">
              <a:extLst>
                <a:ext uri="{FF2B5EF4-FFF2-40B4-BE49-F238E27FC236}">
                  <a16:creationId xmlns:a16="http://schemas.microsoft.com/office/drawing/2014/main" id="{61322381-2604-45A1-A1F9-8AAC12ED1E9B}"/>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49" name="Freeform: Shape 948">
              <a:extLst>
                <a:ext uri="{FF2B5EF4-FFF2-40B4-BE49-F238E27FC236}">
                  <a16:creationId xmlns:a16="http://schemas.microsoft.com/office/drawing/2014/main" id="{D9249F90-9F9C-44D6-8971-A59927F73E3D}"/>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50" name="Oval 949">
              <a:extLst>
                <a:ext uri="{FF2B5EF4-FFF2-40B4-BE49-F238E27FC236}">
                  <a16:creationId xmlns:a16="http://schemas.microsoft.com/office/drawing/2014/main" id="{D94FC3E1-8924-42CA-8C95-165F459C68EB}"/>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951" name="TextBox 950">
              <a:extLst>
                <a:ext uri="{FF2B5EF4-FFF2-40B4-BE49-F238E27FC236}">
                  <a16:creationId xmlns:a16="http://schemas.microsoft.com/office/drawing/2014/main" id="{A95AD1FE-240C-48CC-AE30-E106D142DCBD}"/>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dirty="0"/>
                <a:t>NTD</a:t>
              </a:r>
            </a:p>
          </p:txBody>
        </p:sp>
        <p:sp>
          <p:nvSpPr>
            <p:cNvPr id="952" name="Rectangle: Rounded Corners 951">
              <a:extLst>
                <a:ext uri="{FF2B5EF4-FFF2-40B4-BE49-F238E27FC236}">
                  <a16:creationId xmlns:a16="http://schemas.microsoft.com/office/drawing/2014/main" id="{FF54900A-61A7-4E9E-A393-8945EF8344EC}"/>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953" name="Oval 952">
            <a:extLst>
              <a:ext uri="{FF2B5EF4-FFF2-40B4-BE49-F238E27FC236}">
                <a16:creationId xmlns:a16="http://schemas.microsoft.com/office/drawing/2014/main" id="{6B2EAE0E-E949-4D29-8810-4B27AD2994E2}"/>
              </a:ext>
            </a:extLst>
          </p:cNvPr>
          <p:cNvSpPr/>
          <p:nvPr/>
        </p:nvSpPr>
        <p:spPr>
          <a:xfrm>
            <a:off x="7863895" y="2907161"/>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54" name="Group 953">
            <a:extLst>
              <a:ext uri="{FF2B5EF4-FFF2-40B4-BE49-F238E27FC236}">
                <a16:creationId xmlns:a16="http://schemas.microsoft.com/office/drawing/2014/main" id="{F4191C63-E74C-4534-B223-D81CD376E3C8}"/>
              </a:ext>
            </a:extLst>
          </p:cNvPr>
          <p:cNvGrpSpPr/>
          <p:nvPr/>
        </p:nvGrpSpPr>
        <p:grpSpPr>
          <a:xfrm>
            <a:off x="7321895" y="3329944"/>
            <a:ext cx="377054" cy="524969"/>
            <a:chOff x="8349082" y="3587631"/>
            <a:chExt cx="377054" cy="524969"/>
          </a:xfrm>
        </p:grpSpPr>
        <p:sp>
          <p:nvSpPr>
            <p:cNvPr id="955" name="Rectangle 954">
              <a:extLst>
                <a:ext uri="{FF2B5EF4-FFF2-40B4-BE49-F238E27FC236}">
                  <a16:creationId xmlns:a16="http://schemas.microsoft.com/office/drawing/2014/main" id="{DAA384B7-031E-442B-80BA-40A65E1757DC}"/>
                </a:ext>
              </a:extLst>
            </p:cNvPr>
            <p:cNvSpPr/>
            <p:nvPr/>
          </p:nvSpPr>
          <p:spPr>
            <a:xfrm>
              <a:off x="8349082" y="3587631"/>
              <a:ext cx="167321" cy="159353"/>
            </a:xfrm>
            <a:prstGeom prst="rect">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Oval 955">
              <a:extLst>
                <a:ext uri="{FF2B5EF4-FFF2-40B4-BE49-F238E27FC236}">
                  <a16:creationId xmlns:a16="http://schemas.microsoft.com/office/drawing/2014/main" id="{B0025610-49F1-40B2-A262-40B58B1C1E12}"/>
                </a:ext>
              </a:extLst>
            </p:cNvPr>
            <p:cNvSpPr/>
            <p:nvPr/>
          </p:nvSpPr>
          <p:spPr>
            <a:xfrm>
              <a:off x="8451482" y="3692609"/>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Rectangle 956">
              <a:extLst>
                <a:ext uri="{FF2B5EF4-FFF2-40B4-BE49-F238E27FC236}">
                  <a16:creationId xmlns:a16="http://schemas.microsoft.com/office/drawing/2014/main" id="{29CF11FF-051E-48B8-A079-37629AE48536}"/>
                </a:ext>
              </a:extLst>
            </p:cNvPr>
            <p:cNvSpPr/>
            <p:nvPr/>
          </p:nvSpPr>
          <p:spPr>
            <a:xfrm>
              <a:off x="8616168" y="3801858"/>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59" name="TextBox 958">
            <a:extLst>
              <a:ext uri="{FF2B5EF4-FFF2-40B4-BE49-F238E27FC236}">
                <a16:creationId xmlns:a16="http://schemas.microsoft.com/office/drawing/2014/main" id="{AFA95E39-BC3F-41F6-B37D-2639DE2A918F}"/>
              </a:ext>
            </a:extLst>
          </p:cNvPr>
          <p:cNvSpPr txBox="1"/>
          <p:nvPr/>
        </p:nvSpPr>
        <p:spPr>
          <a:xfrm>
            <a:off x="7367536" y="2484522"/>
            <a:ext cx="873870"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961" name="TextBox 960">
            <a:extLst>
              <a:ext uri="{FF2B5EF4-FFF2-40B4-BE49-F238E27FC236}">
                <a16:creationId xmlns:a16="http://schemas.microsoft.com/office/drawing/2014/main" id="{08C1404B-2DCF-4312-97E8-1297FC139324}"/>
              </a:ext>
            </a:extLst>
          </p:cNvPr>
          <p:cNvSpPr txBox="1"/>
          <p:nvPr/>
        </p:nvSpPr>
        <p:spPr>
          <a:xfrm>
            <a:off x="5839216" y="1576260"/>
            <a:ext cx="661989" cy="335503"/>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963" name="Oval 962">
            <a:extLst>
              <a:ext uri="{FF2B5EF4-FFF2-40B4-BE49-F238E27FC236}">
                <a16:creationId xmlns:a16="http://schemas.microsoft.com/office/drawing/2014/main" id="{5155DFED-39E4-4805-A355-3D51E090E86F}"/>
              </a:ext>
            </a:extLst>
          </p:cNvPr>
          <p:cNvSpPr/>
          <p:nvPr/>
        </p:nvSpPr>
        <p:spPr>
          <a:xfrm>
            <a:off x="5884997" y="141135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Oval 963">
            <a:extLst>
              <a:ext uri="{FF2B5EF4-FFF2-40B4-BE49-F238E27FC236}">
                <a16:creationId xmlns:a16="http://schemas.microsoft.com/office/drawing/2014/main" id="{DE2A1B64-407C-4EE0-92DD-BD6AF2CD32E2}"/>
              </a:ext>
            </a:extLst>
          </p:cNvPr>
          <p:cNvSpPr/>
          <p:nvPr/>
        </p:nvSpPr>
        <p:spPr>
          <a:xfrm>
            <a:off x="7174812" y="2532195"/>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Freeform: Shape 964">
            <a:extLst>
              <a:ext uri="{FF2B5EF4-FFF2-40B4-BE49-F238E27FC236}">
                <a16:creationId xmlns:a16="http://schemas.microsoft.com/office/drawing/2014/main" id="{667060B5-FC62-46F5-9DE1-46FF3777B13F}"/>
              </a:ext>
            </a:extLst>
          </p:cNvPr>
          <p:cNvSpPr/>
          <p:nvPr/>
        </p:nvSpPr>
        <p:spPr>
          <a:xfrm rot="16884299">
            <a:off x="7562129" y="2735457"/>
            <a:ext cx="170023" cy="351761"/>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Freeform: Shape 965">
            <a:extLst>
              <a:ext uri="{FF2B5EF4-FFF2-40B4-BE49-F238E27FC236}">
                <a16:creationId xmlns:a16="http://schemas.microsoft.com/office/drawing/2014/main" id="{4F721DA0-5A81-41FA-94E2-E71DEABAEE2A}"/>
              </a:ext>
            </a:extLst>
          </p:cNvPr>
          <p:cNvSpPr/>
          <p:nvPr/>
        </p:nvSpPr>
        <p:spPr>
          <a:xfrm rot="19805240">
            <a:off x="6925553" y="2056184"/>
            <a:ext cx="170023" cy="581185"/>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Oval 966">
            <a:extLst>
              <a:ext uri="{FF2B5EF4-FFF2-40B4-BE49-F238E27FC236}">
                <a16:creationId xmlns:a16="http://schemas.microsoft.com/office/drawing/2014/main" id="{A75641DE-1B39-4F3B-AB96-A7F6339D698B}"/>
              </a:ext>
            </a:extLst>
          </p:cNvPr>
          <p:cNvSpPr/>
          <p:nvPr/>
        </p:nvSpPr>
        <p:spPr>
          <a:xfrm>
            <a:off x="6822095" y="180930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Freeform: Shape 967">
            <a:extLst>
              <a:ext uri="{FF2B5EF4-FFF2-40B4-BE49-F238E27FC236}">
                <a16:creationId xmlns:a16="http://schemas.microsoft.com/office/drawing/2014/main" id="{6D647DE5-90B6-462D-8402-604F2577EBCD}"/>
              </a:ext>
            </a:extLst>
          </p:cNvPr>
          <p:cNvSpPr/>
          <p:nvPr/>
        </p:nvSpPr>
        <p:spPr>
          <a:xfrm>
            <a:off x="6523478" y="3545472"/>
            <a:ext cx="740970" cy="118294"/>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Lst>
            <a:ahLst/>
            <a:cxnLst>
              <a:cxn ang="0">
                <a:pos x="connsiteX0" y="connsiteY0"/>
              </a:cxn>
              <a:cxn ang="0">
                <a:pos x="connsiteX1" y="connsiteY1"/>
              </a:cxn>
            </a:cxnLst>
            <a:rect l="l" t="t" r="r" b="b"/>
            <a:pathLst>
              <a:path w="1468726" h="437182">
                <a:moveTo>
                  <a:pt x="0" y="0"/>
                </a:moveTo>
                <a:cubicBezTo>
                  <a:pt x="243208" y="328489"/>
                  <a:pt x="1088121" y="699618"/>
                  <a:pt x="1468726" y="175299"/>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extBox 980">
            <a:extLst>
              <a:ext uri="{FF2B5EF4-FFF2-40B4-BE49-F238E27FC236}">
                <a16:creationId xmlns:a16="http://schemas.microsoft.com/office/drawing/2014/main" id="{636D5CA6-23DF-4684-ACA5-A82D096E79E2}"/>
              </a:ext>
            </a:extLst>
          </p:cNvPr>
          <p:cNvSpPr txBox="1"/>
          <p:nvPr/>
        </p:nvSpPr>
        <p:spPr>
          <a:xfrm>
            <a:off x="3145764" y="1346629"/>
            <a:ext cx="907204" cy="276999"/>
          </a:xfrm>
          <a:prstGeom prst="rect">
            <a:avLst/>
          </a:prstGeom>
          <a:noFill/>
        </p:spPr>
        <p:txBody>
          <a:bodyPr wrap="square">
            <a:spAutoFit/>
          </a:bodyPr>
          <a:lstStyle>
            <a:defPPr>
              <a:defRPr lang="en-US"/>
            </a:defPPr>
            <a:lvl1pPr algn="ctr">
              <a:defRPr sz="1200" b="1">
                <a:solidFill>
                  <a:schemeClr val="bg1"/>
                </a:solidFill>
              </a:defRPr>
            </a:lvl1pPr>
          </a:lstStyle>
          <a:p>
            <a:r>
              <a:rPr lang="en-US" dirty="0">
                <a:solidFill>
                  <a:schemeClr val="tx1"/>
                </a:solidFill>
              </a:rPr>
              <a:t>Blood</a:t>
            </a:r>
          </a:p>
        </p:txBody>
      </p:sp>
      <p:sp>
        <p:nvSpPr>
          <p:cNvPr id="982" name="TextBox 981">
            <a:extLst>
              <a:ext uri="{FF2B5EF4-FFF2-40B4-BE49-F238E27FC236}">
                <a16:creationId xmlns:a16="http://schemas.microsoft.com/office/drawing/2014/main" id="{CA2EBCCA-DAE1-4227-9ED2-04AC3AA9C7A5}"/>
              </a:ext>
            </a:extLst>
          </p:cNvPr>
          <p:cNvSpPr txBox="1"/>
          <p:nvPr/>
        </p:nvSpPr>
        <p:spPr>
          <a:xfrm>
            <a:off x="5315645" y="2667843"/>
            <a:ext cx="1138703" cy="276999"/>
          </a:xfrm>
          <a:prstGeom prst="rect">
            <a:avLst/>
          </a:prstGeom>
          <a:noFill/>
        </p:spPr>
        <p:txBody>
          <a:bodyPr wrap="square">
            <a:spAutoFit/>
          </a:bodyPr>
          <a:lstStyle>
            <a:defPPr>
              <a:defRPr lang="en-US"/>
            </a:defPPr>
            <a:lvl1pPr algn="ctr">
              <a:defRPr sz="1200" b="1">
                <a:solidFill>
                  <a:schemeClr val="bg1"/>
                </a:solidFill>
              </a:defRPr>
            </a:lvl1pPr>
          </a:lstStyle>
          <a:p>
            <a:r>
              <a:rPr lang="en-US" dirty="0">
                <a:solidFill>
                  <a:schemeClr val="tx1"/>
                </a:solidFill>
              </a:rPr>
              <a:t>Cytoplasm</a:t>
            </a:r>
          </a:p>
        </p:txBody>
      </p:sp>
      <p:sp>
        <p:nvSpPr>
          <p:cNvPr id="3" name="Title 2">
            <a:extLst>
              <a:ext uri="{FF2B5EF4-FFF2-40B4-BE49-F238E27FC236}">
                <a16:creationId xmlns:a16="http://schemas.microsoft.com/office/drawing/2014/main" id="{29E396CB-8A83-43A3-89DD-D7B590B49A73}"/>
              </a:ext>
            </a:extLst>
          </p:cNvPr>
          <p:cNvSpPr>
            <a:spLocks noGrp="1"/>
          </p:cNvSpPr>
          <p:nvPr>
            <p:ph type="title"/>
          </p:nvPr>
        </p:nvSpPr>
        <p:spPr/>
        <p:txBody>
          <a:bodyPr/>
          <a:lstStyle/>
          <a:p>
            <a:r>
              <a:rPr lang="en-US" sz="3200" dirty="0"/>
              <a:t>Post-translational modifications of the GR protein </a:t>
            </a:r>
            <a:br>
              <a:rPr lang="en-US" sz="3200" dirty="0">
                <a:solidFill>
                  <a:schemeClr val="accent2"/>
                </a:solidFill>
              </a:rPr>
            </a:br>
            <a:r>
              <a:rPr lang="en-US" sz="3200" dirty="0"/>
              <a:t>can modulate the functionality of GR</a:t>
            </a:r>
          </a:p>
        </p:txBody>
      </p:sp>
      <p:sp>
        <p:nvSpPr>
          <p:cNvPr id="4" name="Slide Number Placeholder 3">
            <a:extLst>
              <a:ext uri="{FF2B5EF4-FFF2-40B4-BE49-F238E27FC236}">
                <a16:creationId xmlns:a16="http://schemas.microsoft.com/office/drawing/2014/main" id="{6E3DAC01-B6C1-ABDC-7589-13536AF31B92}"/>
              </a:ext>
            </a:extLst>
          </p:cNvPr>
          <p:cNvSpPr>
            <a:spLocks noGrp="1"/>
          </p:cNvSpPr>
          <p:nvPr>
            <p:ph type="sldNum" sz="quarter" idx="4"/>
          </p:nvPr>
        </p:nvSpPr>
        <p:spPr/>
        <p:txBody>
          <a:bodyPr/>
          <a:lstStyle/>
          <a:p>
            <a:fld id="{26C7E364-F216-45CA-BEA7-E5358E0A659A}" type="slidenum">
              <a:rPr lang="en-US" smtClean="0"/>
              <a:pPr/>
              <a:t>13</a:t>
            </a:fld>
            <a:endParaRPr lang="en-US" dirty="0"/>
          </a:p>
        </p:txBody>
      </p:sp>
      <p:grpSp>
        <p:nvGrpSpPr>
          <p:cNvPr id="983" name="Group 982">
            <a:extLst>
              <a:ext uri="{FF2B5EF4-FFF2-40B4-BE49-F238E27FC236}">
                <a16:creationId xmlns:a16="http://schemas.microsoft.com/office/drawing/2014/main" id="{82C91E44-6730-4572-BC04-1AAA298AF4AF}"/>
              </a:ext>
            </a:extLst>
          </p:cNvPr>
          <p:cNvGrpSpPr/>
          <p:nvPr/>
        </p:nvGrpSpPr>
        <p:grpSpPr>
          <a:xfrm>
            <a:off x="4547024" y="4740861"/>
            <a:ext cx="3761027" cy="2028102"/>
            <a:chOff x="4349593" y="4664744"/>
            <a:chExt cx="3761027" cy="2028102"/>
          </a:xfrm>
        </p:grpSpPr>
        <p:grpSp>
          <p:nvGrpSpPr>
            <p:cNvPr id="984" name="Group 983">
              <a:extLst>
                <a:ext uri="{FF2B5EF4-FFF2-40B4-BE49-F238E27FC236}">
                  <a16:creationId xmlns:a16="http://schemas.microsoft.com/office/drawing/2014/main" id="{8D052329-4538-43D1-AD5D-1EF62EEE5656}"/>
                </a:ext>
              </a:extLst>
            </p:cNvPr>
            <p:cNvGrpSpPr/>
            <p:nvPr/>
          </p:nvGrpSpPr>
          <p:grpSpPr>
            <a:xfrm>
              <a:off x="4349593" y="4664744"/>
              <a:ext cx="3761027" cy="1553235"/>
              <a:chOff x="4461590" y="4646816"/>
              <a:chExt cx="3394458" cy="1213993"/>
            </a:xfrm>
          </p:grpSpPr>
          <p:sp>
            <p:nvSpPr>
              <p:cNvPr id="1003" name="Graphic 15">
                <a:extLst>
                  <a:ext uri="{FF2B5EF4-FFF2-40B4-BE49-F238E27FC236}">
                    <a16:creationId xmlns:a16="http://schemas.microsoft.com/office/drawing/2014/main" id="{4F0F3AB0-83DD-44B6-B9F8-3D5A550B5211}"/>
                  </a:ext>
                </a:extLst>
              </p:cNvPr>
              <p:cNvSpPr/>
              <p:nvPr/>
            </p:nvSpPr>
            <p:spPr>
              <a:xfrm>
                <a:off x="4461590" y="4646816"/>
                <a:ext cx="3394458" cy="1213993"/>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solidFill>
                <a:schemeClr val="accent6">
                  <a:lumMod val="75000"/>
                </a:schemeClr>
              </a:solidFill>
              <a:ln w="24712" cap="flat">
                <a:noFill/>
                <a:prstDash val="solid"/>
                <a:miter/>
              </a:ln>
            </p:spPr>
            <p:txBody>
              <a:bodyPr rtlCol="0" anchor="ctr"/>
              <a:lstStyle/>
              <a:p>
                <a:endParaRPr lang="en-US"/>
              </a:p>
            </p:txBody>
          </p:sp>
          <p:sp>
            <p:nvSpPr>
              <p:cNvPr id="1004" name="Graphic 15">
                <a:extLst>
                  <a:ext uri="{FF2B5EF4-FFF2-40B4-BE49-F238E27FC236}">
                    <a16:creationId xmlns:a16="http://schemas.microsoft.com/office/drawing/2014/main" id="{B49C18A5-FC90-42B9-92FA-EFBA42AACF0E}"/>
                  </a:ext>
                </a:extLst>
              </p:cNvPr>
              <p:cNvSpPr/>
              <p:nvPr/>
            </p:nvSpPr>
            <p:spPr>
              <a:xfrm>
                <a:off x="4580392" y="4711171"/>
                <a:ext cx="3200339" cy="1144568"/>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gradFill flip="none" rotWithShape="1">
                <a:gsLst>
                  <a:gs pos="0">
                    <a:schemeClr val="accent6">
                      <a:lumMod val="20000"/>
                      <a:lumOff val="80000"/>
                    </a:schemeClr>
                  </a:gs>
                  <a:gs pos="100000">
                    <a:schemeClr val="accent6">
                      <a:lumMod val="75000"/>
                    </a:schemeClr>
                  </a:gs>
                </a:gsLst>
                <a:path path="circle">
                  <a:fillToRect l="50000" t="50000" r="50000" b="50000"/>
                </a:path>
                <a:tileRect/>
              </a:gradFill>
              <a:ln w="24712" cap="flat">
                <a:noFill/>
                <a:prstDash val="solid"/>
                <a:miter/>
              </a:ln>
            </p:spPr>
            <p:txBody>
              <a:bodyPr rtlCol="0" anchor="ctr"/>
              <a:lstStyle/>
              <a:p>
                <a:endParaRPr lang="en-US" dirty="0"/>
              </a:p>
            </p:txBody>
          </p:sp>
          <p:sp>
            <p:nvSpPr>
              <p:cNvPr id="1005" name="TextBox 1004">
                <a:extLst>
                  <a:ext uri="{FF2B5EF4-FFF2-40B4-BE49-F238E27FC236}">
                    <a16:creationId xmlns:a16="http://schemas.microsoft.com/office/drawing/2014/main" id="{92BCC342-963B-49D6-A12B-CDDC94F2BC5D}"/>
                  </a:ext>
                </a:extLst>
              </p:cNvPr>
              <p:cNvSpPr txBox="1"/>
              <p:nvPr/>
            </p:nvSpPr>
            <p:spPr>
              <a:xfrm>
                <a:off x="5134944" y="5489034"/>
                <a:ext cx="573096" cy="253502"/>
              </a:xfrm>
              <a:prstGeom prst="rect">
                <a:avLst/>
              </a:prstGeom>
              <a:noFill/>
            </p:spPr>
            <p:txBody>
              <a:bodyPr wrap="square">
                <a:spAutoFit/>
              </a:bodyPr>
              <a:lstStyle/>
              <a:p>
                <a:r>
                  <a:rPr lang="en-US" sz="1100" b="1" dirty="0"/>
                  <a:t>DNA</a:t>
                </a:r>
                <a:endParaRPr lang="en-US" sz="1100" b="1" dirty="0">
                  <a:solidFill>
                    <a:schemeClr val="tx1"/>
                  </a:solidFill>
                </a:endParaRPr>
              </a:p>
            </p:txBody>
          </p:sp>
        </p:grpSp>
        <p:grpSp>
          <p:nvGrpSpPr>
            <p:cNvPr id="985" name="Group 984">
              <a:extLst>
                <a:ext uri="{FF2B5EF4-FFF2-40B4-BE49-F238E27FC236}">
                  <a16:creationId xmlns:a16="http://schemas.microsoft.com/office/drawing/2014/main" id="{E93940FE-0A5E-46C6-AB4C-B1D25A976680}"/>
                </a:ext>
              </a:extLst>
            </p:cNvPr>
            <p:cNvGrpSpPr/>
            <p:nvPr/>
          </p:nvGrpSpPr>
          <p:grpSpPr>
            <a:xfrm>
              <a:off x="5517052" y="5106263"/>
              <a:ext cx="1208962" cy="1586583"/>
              <a:chOff x="4895800" y="4834447"/>
              <a:chExt cx="1208962" cy="1586583"/>
            </a:xfrm>
          </p:grpSpPr>
          <p:pic>
            <p:nvPicPr>
              <p:cNvPr id="992" name="Picture 2">
                <a:extLst>
                  <a:ext uri="{FF2B5EF4-FFF2-40B4-BE49-F238E27FC236}">
                    <a16:creationId xmlns:a16="http://schemas.microsoft.com/office/drawing/2014/main" id="{9EAC681B-3C9B-4612-A36C-6C7BBC5E880C}"/>
                  </a:ext>
                </a:extLst>
              </p:cNvPr>
              <p:cNvPicPr>
                <a:picLocks noChangeAspect="1" noChangeArrowheads="1"/>
              </p:cNvPicPr>
              <p:nvPr/>
            </p:nvPicPr>
            <p:blipFill>
              <a:blip r:embed="rId3" cstate="email">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rot="2671981">
                <a:off x="4895800" y="5200255"/>
                <a:ext cx="1208962" cy="1220775"/>
              </a:xfrm>
              <a:prstGeom prst="rect">
                <a:avLst/>
              </a:prstGeom>
              <a:noFill/>
              <a:extLst>
                <a:ext uri="{909E8E84-426E-40DD-AFC4-6F175D3DCCD1}">
                  <a14:hiddenFill xmlns:a14="http://schemas.microsoft.com/office/drawing/2010/main">
                    <a:solidFill>
                      <a:srgbClr val="FFFFFF"/>
                    </a:solidFill>
                  </a14:hiddenFill>
                </a:ext>
              </a:extLst>
            </p:spPr>
          </p:pic>
          <p:grpSp>
            <p:nvGrpSpPr>
              <p:cNvPr id="993" name="Group 992">
                <a:extLst>
                  <a:ext uri="{FF2B5EF4-FFF2-40B4-BE49-F238E27FC236}">
                    <a16:creationId xmlns:a16="http://schemas.microsoft.com/office/drawing/2014/main" id="{AD34C703-A731-48B2-9041-199130907086}"/>
                  </a:ext>
                </a:extLst>
              </p:cNvPr>
              <p:cNvGrpSpPr/>
              <p:nvPr/>
            </p:nvGrpSpPr>
            <p:grpSpPr>
              <a:xfrm>
                <a:off x="5095553" y="4919216"/>
                <a:ext cx="737813" cy="1094093"/>
                <a:chOff x="3064761" y="3697642"/>
                <a:chExt cx="737813" cy="1094093"/>
              </a:xfrm>
            </p:grpSpPr>
            <p:grpSp>
              <p:nvGrpSpPr>
                <p:cNvPr id="996" name="Group 995">
                  <a:extLst>
                    <a:ext uri="{FF2B5EF4-FFF2-40B4-BE49-F238E27FC236}">
                      <a16:creationId xmlns:a16="http://schemas.microsoft.com/office/drawing/2014/main" id="{D9762764-A24A-4F5B-8FC7-F80483E82BFB}"/>
                    </a:ext>
                  </a:extLst>
                </p:cNvPr>
                <p:cNvGrpSpPr/>
                <p:nvPr/>
              </p:nvGrpSpPr>
              <p:grpSpPr>
                <a:xfrm>
                  <a:off x="3064761" y="3697642"/>
                  <a:ext cx="737813" cy="833657"/>
                  <a:chOff x="3877109" y="4353740"/>
                  <a:chExt cx="990413" cy="1119071"/>
                </a:xfrm>
              </p:grpSpPr>
              <p:sp>
                <p:nvSpPr>
                  <p:cNvPr id="998" name="Freeform: Shape 997">
                    <a:extLst>
                      <a:ext uri="{FF2B5EF4-FFF2-40B4-BE49-F238E27FC236}">
                        <a16:creationId xmlns:a16="http://schemas.microsoft.com/office/drawing/2014/main" id="{8D6CBBE3-2EBA-45D4-9AA7-7D17816DF03D}"/>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999" name="Freeform: Shape 998">
                    <a:extLst>
                      <a:ext uri="{FF2B5EF4-FFF2-40B4-BE49-F238E27FC236}">
                        <a16:creationId xmlns:a16="http://schemas.microsoft.com/office/drawing/2014/main" id="{F3077DC6-4D00-4772-8C17-F6B4CA864AB9}"/>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000" name="Oval 999">
                    <a:extLst>
                      <a:ext uri="{FF2B5EF4-FFF2-40B4-BE49-F238E27FC236}">
                        <a16:creationId xmlns:a16="http://schemas.microsoft.com/office/drawing/2014/main" id="{0A6EE9D1-B5C3-43BD-ADA7-FE86E6EFE4AE}"/>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1001" name="TextBox 1000">
                    <a:extLst>
                      <a:ext uri="{FF2B5EF4-FFF2-40B4-BE49-F238E27FC236}">
                        <a16:creationId xmlns:a16="http://schemas.microsoft.com/office/drawing/2014/main" id="{5B5EA2B3-E349-4E87-BB3E-732804D706F4}"/>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dirty="0"/>
                      <a:t>NTD</a:t>
                    </a:r>
                  </a:p>
                </p:txBody>
              </p:sp>
              <p:sp>
                <p:nvSpPr>
                  <p:cNvPr id="1002" name="Rectangle: Rounded Corners 1001">
                    <a:extLst>
                      <a:ext uri="{FF2B5EF4-FFF2-40B4-BE49-F238E27FC236}">
                        <a16:creationId xmlns:a16="http://schemas.microsoft.com/office/drawing/2014/main" id="{A6EB9A78-C5EA-40B0-ADC1-81EE7DE9B886}"/>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997" name="TextBox 996">
                  <a:extLst>
                    <a:ext uri="{FF2B5EF4-FFF2-40B4-BE49-F238E27FC236}">
                      <a16:creationId xmlns:a16="http://schemas.microsoft.com/office/drawing/2014/main" id="{6451FF4A-A23D-4239-B1C7-134F2EBC8277}"/>
                    </a:ext>
                  </a:extLst>
                </p:cNvPr>
                <p:cNvSpPr txBox="1"/>
                <p:nvPr/>
              </p:nvSpPr>
              <p:spPr>
                <a:xfrm>
                  <a:off x="3234884" y="4530125"/>
                  <a:ext cx="469211" cy="261610"/>
                </a:xfrm>
                <a:prstGeom prst="rect">
                  <a:avLst/>
                </a:prstGeom>
                <a:noFill/>
              </p:spPr>
              <p:txBody>
                <a:bodyPr wrap="square">
                  <a:spAutoFit/>
                </a:bodyPr>
                <a:lstStyle/>
                <a:p>
                  <a:pPr algn="ctr"/>
                  <a:r>
                    <a:rPr lang="en-US" sz="1100" b="1" dirty="0">
                      <a:solidFill>
                        <a:schemeClr val="tx1"/>
                      </a:solidFill>
                    </a:rPr>
                    <a:t>GR</a:t>
                  </a:r>
                </a:p>
              </p:txBody>
            </p:sp>
          </p:grpSp>
          <p:pic>
            <p:nvPicPr>
              <p:cNvPr id="994" name="Picture 993">
                <a:extLst>
                  <a:ext uri="{FF2B5EF4-FFF2-40B4-BE49-F238E27FC236}">
                    <a16:creationId xmlns:a16="http://schemas.microsoft.com/office/drawing/2014/main" id="{F0C10208-3E13-4D69-81E2-C4A81C50B3E7}"/>
                  </a:ext>
                </a:extLst>
              </p:cNvPr>
              <p:cNvPicPr>
                <a:picLocks noChangeAspect="1"/>
              </p:cNvPicPr>
              <p:nvPr/>
            </p:nvPicPr>
            <p:blipFill>
              <a:blip r:embed="rId4" cstate="email">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a:ext>
                </a:extLst>
              </a:blip>
              <a:stretch>
                <a:fillRect/>
              </a:stretch>
            </p:blipFill>
            <p:spPr>
              <a:xfrm>
                <a:off x="5573358" y="4966226"/>
                <a:ext cx="89718" cy="114300"/>
              </a:xfrm>
              <a:prstGeom prst="rect">
                <a:avLst/>
              </a:prstGeom>
            </p:spPr>
          </p:pic>
          <p:sp>
            <p:nvSpPr>
              <p:cNvPr id="995" name="Oval 994">
                <a:extLst>
                  <a:ext uri="{FF2B5EF4-FFF2-40B4-BE49-F238E27FC236}">
                    <a16:creationId xmlns:a16="http://schemas.microsoft.com/office/drawing/2014/main" id="{1838B9C7-B35D-487F-9ADB-16052862F3CC}"/>
                  </a:ext>
                </a:extLst>
              </p:cNvPr>
              <p:cNvSpPr/>
              <p:nvPr/>
            </p:nvSpPr>
            <p:spPr>
              <a:xfrm>
                <a:off x="5551166" y="4834447"/>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86" name="TextBox 985">
              <a:extLst>
                <a:ext uri="{FF2B5EF4-FFF2-40B4-BE49-F238E27FC236}">
                  <a16:creationId xmlns:a16="http://schemas.microsoft.com/office/drawing/2014/main" id="{D476BAF4-0A0B-4BE5-917E-DAEFC90D5FFC}"/>
                </a:ext>
              </a:extLst>
            </p:cNvPr>
            <p:cNvSpPr txBox="1"/>
            <p:nvPr/>
          </p:nvSpPr>
          <p:spPr>
            <a:xfrm>
              <a:off x="6900463" y="5430950"/>
              <a:ext cx="414015" cy="707886"/>
            </a:xfrm>
            <a:prstGeom prst="rect">
              <a:avLst/>
            </a:prstGeom>
            <a:noFill/>
          </p:spPr>
          <p:txBody>
            <a:bodyPr wrap="none" rtlCol="0">
              <a:spAutoFit/>
            </a:bodyPr>
            <a:lstStyle/>
            <a:p>
              <a:r>
                <a:rPr lang="en-US" sz="4000" b="1" dirty="0">
                  <a:solidFill>
                    <a:srgbClr val="FF0000"/>
                  </a:solidFill>
                  <a:latin typeface="Calibri" panose="020F0502020204030204" pitchFamily="34" charset="0"/>
                  <a:cs typeface="Calibri" panose="020F0502020204030204" pitchFamily="34" charset="0"/>
                </a:rPr>
                <a:t>−</a:t>
              </a:r>
              <a:endParaRPr lang="en-US" sz="4000" b="1" dirty="0">
                <a:solidFill>
                  <a:srgbClr val="FF0000"/>
                </a:solidFill>
              </a:endParaRPr>
            </a:p>
          </p:txBody>
        </p:sp>
        <p:grpSp>
          <p:nvGrpSpPr>
            <p:cNvPr id="987" name="Group 986">
              <a:extLst>
                <a:ext uri="{FF2B5EF4-FFF2-40B4-BE49-F238E27FC236}">
                  <a16:creationId xmlns:a16="http://schemas.microsoft.com/office/drawing/2014/main" id="{FE0B9C59-5B9B-4D13-A9BC-965E8D681673}"/>
                </a:ext>
              </a:extLst>
            </p:cNvPr>
            <p:cNvGrpSpPr/>
            <p:nvPr/>
          </p:nvGrpSpPr>
          <p:grpSpPr>
            <a:xfrm>
              <a:off x="6595614" y="5248338"/>
              <a:ext cx="371432" cy="571433"/>
              <a:chOff x="6606963" y="5147968"/>
              <a:chExt cx="371432" cy="834600"/>
            </a:xfrm>
          </p:grpSpPr>
          <p:cxnSp>
            <p:nvCxnSpPr>
              <p:cNvPr id="990" name="Connector: Curved 989">
                <a:extLst>
                  <a:ext uri="{FF2B5EF4-FFF2-40B4-BE49-F238E27FC236}">
                    <a16:creationId xmlns:a16="http://schemas.microsoft.com/office/drawing/2014/main" id="{D895ED1D-2CE4-483D-8DF0-DB4672BBB4E2}"/>
                  </a:ext>
                </a:extLst>
              </p:cNvPr>
              <p:cNvCxnSpPr>
                <a:cxnSpLocks/>
              </p:cNvCxnSpPr>
              <p:nvPr/>
            </p:nvCxnSpPr>
            <p:spPr>
              <a:xfrm flipV="1">
                <a:off x="6606963" y="5147968"/>
                <a:ext cx="371432" cy="392921"/>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991" name="Connector: Curved 990">
                <a:extLst>
                  <a:ext uri="{FF2B5EF4-FFF2-40B4-BE49-F238E27FC236}">
                    <a16:creationId xmlns:a16="http://schemas.microsoft.com/office/drawing/2014/main" id="{95CE6D21-9274-49D7-A775-38AB87E2DC4D}"/>
                  </a:ext>
                </a:extLst>
              </p:cNvPr>
              <p:cNvCxnSpPr>
                <a:cxnSpLocks/>
              </p:cNvCxnSpPr>
              <p:nvPr/>
            </p:nvCxnSpPr>
            <p:spPr>
              <a:xfrm>
                <a:off x="6606963" y="5589648"/>
                <a:ext cx="371432" cy="392920"/>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grpSp>
        <p:sp>
          <p:nvSpPr>
            <p:cNvPr id="988" name="TextBox 987">
              <a:extLst>
                <a:ext uri="{FF2B5EF4-FFF2-40B4-BE49-F238E27FC236}">
                  <a16:creationId xmlns:a16="http://schemas.microsoft.com/office/drawing/2014/main" id="{E94CFE9A-2B95-4C3D-B05C-91FDBC3653CD}"/>
                </a:ext>
              </a:extLst>
            </p:cNvPr>
            <p:cNvSpPr txBox="1"/>
            <p:nvPr/>
          </p:nvSpPr>
          <p:spPr>
            <a:xfrm>
              <a:off x="6885255" y="4890291"/>
              <a:ext cx="456292" cy="707886"/>
            </a:xfrm>
            <a:prstGeom prst="rect">
              <a:avLst/>
            </a:prstGeom>
            <a:noFill/>
          </p:spPr>
          <p:txBody>
            <a:bodyPr wrap="none" rtlCol="0">
              <a:spAutoFit/>
            </a:bodyPr>
            <a:lstStyle/>
            <a:p>
              <a:r>
                <a:rPr lang="en-US" sz="4000" b="1" dirty="0">
                  <a:solidFill>
                    <a:srgbClr val="00B050"/>
                  </a:solidFill>
                </a:rPr>
                <a:t>+</a:t>
              </a:r>
            </a:p>
          </p:txBody>
        </p:sp>
      </p:grpSp>
      <p:sp>
        <p:nvSpPr>
          <p:cNvPr id="958" name="Freeform: Shape 957">
            <a:extLst>
              <a:ext uri="{FF2B5EF4-FFF2-40B4-BE49-F238E27FC236}">
                <a16:creationId xmlns:a16="http://schemas.microsoft.com/office/drawing/2014/main" id="{8226C0F7-3E27-4F58-8296-42655A8FE3DF}"/>
              </a:ext>
            </a:extLst>
          </p:cNvPr>
          <p:cNvSpPr/>
          <p:nvPr/>
        </p:nvSpPr>
        <p:spPr>
          <a:xfrm>
            <a:off x="6275947" y="3945330"/>
            <a:ext cx="1360341" cy="1204948"/>
          </a:xfrm>
          <a:custGeom>
            <a:avLst/>
            <a:gdLst>
              <a:gd name="connsiteX0" fmla="*/ 1524000 w 1524000"/>
              <a:gd name="connsiteY0" fmla="*/ 0 h 1155825"/>
              <a:gd name="connsiteX1" fmla="*/ 0 w 1524000"/>
              <a:gd name="connsiteY1" fmla="*/ 1155825 h 1155825"/>
              <a:gd name="connsiteX0" fmla="*/ 1524000 w 1524142"/>
              <a:gd name="connsiteY0" fmla="*/ 0 h 1155825"/>
              <a:gd name="connsiteX1" fmla="*/ 0 w 1524142"/>
              <a:gd name="connsiteY1" fmla="*/ 1155825 h 1155825"/>
              <a:gd name="connsiteX0" fmla="*/ 1534507 w 1534594"/>
              <a:gd name="connsiteY0" fmla="*/ 0 h 1155825"/>
              <a:gd name="connsiteX1" fmla="*/ 10507 w 1534594"/>
              <a:gd name="connsiteY1" fmla="*/ 1155825 h 1155825"/>
              <a:gd name="connsiteX0" fmla="*/ 1534304 w 1535378"/>
              <a:gd name="connsiteY0" fmla="*/ 0 h 1155825"/>
              <a:gd name="connsiteX1" fmla="*/ 10304 w 1535378"/>
              <a:gd name="connsiteY1" fmla="*/ 1155825 h 1155825"/>
            </a:gdLst>
            <a:ahLst/>
            <a:cxnLst>
              <a:cxn ang="0">
                <a:pos x="connsiteX0" y="connsiteY0"/>
              </a:cxn>
              <a:cxn ang="0">
                <a:pos x="connsiteX1" y="connsiteY1"/>
              </a:cxn>
            </a:cxnLst>
            <a:rect l="l" t="t" r="r" b="b"/>
            <a:pathLst>
              <a:path w="1535378" h="1155825">
                <a:moveTo>
                  <a:pt x="1534304" y="0"/>
                </a:moveTo>
                <a:cubicBezTo>
                  <a:pt x="1584601" y="554273"/>
                  <a:pt x="-148635" y="-427525"/>
                  <a:pt x="10304" y="1155825"/>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9" name="Group 28">
            <a:extLst>
              <a:ext uri="{FF2B5EF4-FFF2-40B4-BE49-F238E27FC236}">
                <a16:creationId xmlns:a16="http://schemas.microsoft.com/office/drawing/2014/main" id="{65AD2CE2-CA95-137F-F736-4DADF3416D4E}"/>
              </a:ext>
            </a:extLst>
          </p:cNvPr>
          <p:cNvGrpSpPr/>
          <p:nvPr/>
        </p:nvGrpSpPr>
        <p:grpSpPr>
          <a:xfrm>
            <a:off x="472785" y="5428459"/>
            <a:ext cx="4842860" cy="899971"/>
            <a:chOff x="472785" y="5428459"/>
            <a:chExt cx="4842860" cy="899971"/>
          </a:xfrm>
        </p:grpSpPr>
        <p:sp>
          <p:nvSpPr>
            <p:cNvPr id="10" name="TextBox 9">
              <a:extLst>
                <a:ext uri="{FF2B5EF4-FFF2-40B4-BE49-F238E27FC236}">
                  <a16:creationId xmlns:a16="http://schemas.microsoft.com/office/drawing/2014/main" id="{0EA8132A-BBDA-4720-BC6E-C04B3FB22AA7}"/>
                </a:ext>
              </a:extLst>
            </p:cNvPr>
            <p:cNvSpPr txBox="1"/>
            <p:nvPr/>
          </p:nvSpPr>
          <p:spPr>
            <a:xfrm>
              <a:off x="484623" y="6020653"/>
              <a:ext cx="3779374" cy="307777"/>
            </a:xfrm>
            <a:prstGeom prst="rect">
              <a:avLst/>
            </a:prstGeom>
            <a:solidFill>
              <a:schemeClr val="bg1"/>
            </a:solidFill>
          </p:spPr>
          <p:txBody>
            <a:bodyPr wrap="square" rtlCol="0">
              <a:spAutoFit/>
            </a:bodyPr>
            <a:lstStyle/>
            <a:p>
              <a:r>
                <a:rPr lang="en-US" sz="1400" dirty="0">
                  <a:solidFill>
                    <a:schemeClr val="accent1"/>
                  </a:solidFill>
                </a:rPr>
                <a:t>Binding affinity and location can be affected</a:t>
              </a:r>
            </a:p>
          </p:txBody>
        </p:sp>
        <p:cxnSp>
          <p:nvCxnSpPr>
            <p:cNvPr id="892" name="Straight Connector 891">
              <a:extLst>
                <a:ext uri="{FF2B5EF4-FFF2-40B4-BE49-F238E27FC236}">
                  <a16:creationId xmlns:a16="http://schemas.microsoft.com/office/drawing/2014/main" id="{F1F78DAC-CFAB-459C-B48C-4A2B89927D8F}"/>
                </a:ext>
              </a:extLst>
            </p:cNvPr>
            <p:cNvCxnSpPr>
              <a:cxnSpLocks/>
            </p:cNvCxnSpPr>
            <p:nvPr/>
          </p:nvCxnSpPr>
          <p:spPr>
            <a:xfrm>
              <a:off x="2228850" y="5839068"/>
              <a:ext cx="3015859"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12" name="Left Bracket 11">
              <a:extLst>
                <a:ext uri="{FF2B5EF4-FFF2-40B4-BE49-F238E27FC236}">
                  <a16:creationId xmlns:a16="http://schemas.microsoft.com/office/drawing/2014/main" id="{0A9BB626-B0B5-486C-BA03-20E518166D2E}"/>
                </a:ext>
              </a:extLst>
            </p:cNvPr>
            <p:cNvSpPr/>
            <p:nvPr/>
          </p:nvSpPr>
          <p:spPr>
            <a:xfrm>
              <a:off x="5244709" y="5428459"/>
              <a:ext cx="70936" cy="711078"/>
            </a:xfrm>
            <a:prstGeom prst="leftBracket">
              <a:avLst/>
            </a:prstGeom>
            <a:ln w="19050">
              <a:solidFill>
                <a:srgbClr val="A71919"/>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91" name="TextBox 890">
              <a:extLst>
                <a:ext uri="{FF2B5EF4-FFF2-40B4-BE49-F238E27FC236}">
                  <a16:creationId xmlns:a16="http://schemas.microsoft.com/office/drawing/2014/main" id="{3AFFA37C-7E0D-4D08-BC3A-6BE2E83C876D}"/>
                </a:ext>
              </a:extLst>
            </p:cNvPr>
            <p:cNvSpPr txBox="1"/>
            <p:nvPr/>
          </p:nvSpPr>
          <p:spPr>
            <a:xfrm>
              <a:off x="472785" y="5661244"/>
              <a:ext cx="1664936" cy="369332"/>
            </a:xfrm>
            <a:prstGeom prst="rect">
              <a:avLst/>
            </a:prstGeom>
            <a:solidFill>
              <a:schemeClr val="bg1"/>
            </a:solidFill>
          </p:spPr>
          <p:txBody>
            <a:bodyPr wrap="square">
              <a:spAutoFit/>
            </a:bodyPr>
            <a:lstStyle>
              <a:defPPr>
                <a:defRPr lang="en-US"/>
              </a:defPPr>
              <a:lvl1pPr>
                <a:defRPr b="1">
                  <a:solidFill>
                    <a:schemeClr val="bg1"/>
                  </a:solidFill>
                </a:defRPr>
              </a:lvl1pPr>
            </a:lstStyle>
            <a:p>
              <a:r>
                <a:rPr lang="en-US" dirty="0">
                  <a:solidFill>
                    <a:srgbClr val="A71919"/>
                  </a:solidFill>
                </a:rPr>
                <a:t>DNA binding</a:t>
              </a:r>
            </a:p>
          </p:txBody>
        </p:sp>
      </p:grpSp>
      <p:grpSp>
        <p:nvGrpSpPr>
          <p:cNvPr id="25" name="Group 24">
            <a:extLst>
              <a:ext uri="{FF2B5EF4-FFF2-40B4-BE49-F238E27FC236}">
                <a16:creationId xmlns:a16="http://schemas.microsoft.com/office/drawing/2014/main" id="{2FF3758E-533C-03B8-8F56-D3F40AA33CBC}"/>
              </a:ext>
            </a:extLst>
          </p:cNvPr>
          <p:cNvGrpSpPr/>
          <p:nvPr/>
        </p:nvGrpSpPr>
        <p:grpSpPr>
          <a:xfrm>
            <a:off x="440071" y="3772913"/>
            <a:ext cx="2997912" cy="1560870"/>
            <a:chOff x="440071" y="3772913"/>
            <a:chExt cx="2997912" cy="1560870"/>
          </a:xfrm>
        </p:grpSpPr>
        <p:cxnSp>
          <p:nvCxnSpPr>
            <p:cNvPr id="878" name="Straight Connector 877">
              <a:extLst>
                <a:ext uri="{FF2B5EF4-FFF2-40B4-BE49-F238E27FC236}">
                  <a16:creationId xmlns:a16="http://schemas.microsoft.com/office/drawing/2014/main" id="{384C667A-1113-4C59-A0E3-3C516564093A}"/>
                </a:ext>
              </a:extLst>
            </p:cNvPr>
            <p:cNvCxnSpPr>
              <a:cxnSpLocks/>
            </p:cNvCxnSpPr>
            <p:nvPr/>
          </p:nvCxnSpPr>
          <p:spPr>
            <a:xfrm flipV="1">
              <a:off x="2462213" y="4621498"/>
              <a:ext cx="918038" cy="6723"/>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029404-B343-4738-A447-DBCA52FDD008}"/>
                </a:ext>
              </a:extLst>
            </p:cNvPr>
            <p:cNvSpPr txBox="1"/>
            <p:nvPr/>
          </p:nvSpPr>
          <p:spPr>
            <a:xfrm>
              <a:off x="440071" y="4810563"/>
              <a:ext cx="2837263" cy="523220"/>
            </a:xfrm>
            <a:prstGeom prst="rect">
              <a:avLst/>
            </a:prstGeom>
            <a:noFill/>
          </p:spPr>
          <p:txBody>
            <a:bodyPr wrap="square" rtlCol="0">
              <a:spAutoFit/>
            </a:bodyPr>
            <a:lstStyle/>
            <a:p>
              <a:r>
                <a:rPr lang="en-US" sz="1400" dirty="0">
                  <a:solidFill>
                    <a:schemeClr val="accent1"/>
                  </a:solidFill>
                </a:rPr>
                <a:t>Receptor can be degraded, or its expression can be upregulated</a:t>
              </a:r>
            </a:p>
          </p:txBody>
        </p:sp>
        <p:sp>
          <p:nvSpPr>
            <p:cNvPr id="17" name="Left Bracket 16">
              <a:extLst>
                <a:ext uri="{FF2B5EF4-FFF2-40B4-BE49-F238E27FC236}">
                  <a16:creationId xmlns:a16="http://schemas.microsoft.com/office/drawing/2014/main" id="{5E98D524-F404-41FC-BC69-D8C7B5D75559}"/>
                </a:ext>
              </a:extLst>
            </p:cNvPr>
            <p:cNvSpPr/>
            <p:nvPr/>
          </p:nvSpPr>
          <p:spPr>
            <a:xfrm>
              <a:off x="3391692" y="3772913"/>
              <a:ext cx="46291" cy="945798"/>
            </a:xfrm>
            <a:prstGeom prst="leftBracket">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7" name="TextBox 876">
              <a:extLst>
                <a:ext uri="{FF2B5EF4-FFF2-40B4-BE49-F238E27FC236}">
                  <a16:creationId xmlns:a16="http://schemas.microsoft.com/office/drawing/2014/main" id="{7CB9BED4-9F76-437F-AF94-2F96EFB6E707}"/>
                </a:ext>
              </a:extLst>
            </p:cNvPr>
            <p:cNvSpPr txBox="1"/>
            <p:nvPr/>
          </p:nvSpPr>
          <p:spPr>
            <a:xfrm>
              <a:off x="440071" y="4437246"/>
              <a:ext cx="1981551" cy="369332"/>
            </a:xfrm>
            <a:prstGeom prst="rect">
              <a:avLst/>
            </a:prstGeom>
            <a:solidFill>
              <a:schemeClr val="bg1"/>
            </a:solidFill>
          </p:spPr>
          <p:txBody>
            <a:bodyPr wrap="square">
              <a:spAutoFit/>
            </a:bodyPr>
            <a:lstStyle>
              <a:defPPr>
                <a:defRPr lang="en-US"/>
              </a:defPPr>
              <a:lvl1pPr>
                <a:defRPr b="1">
                  <a:solidFill>
                    <a:schemeClr val="bg1"/>
                  </a:solidFill>
                </a:defRPr>
              </a:lvl1pPr>
            </a:lstStyle>
            <a:p>
              <a:r>
                <a:rPr lang="en-US" dirty="0">
                  <a:solidFill>
                    <a:srgbClr val="A71919"/>
                  </a:solidFill>
                </a:rPr>
                <a:t>Protein stability</a:t>
              </a:r>
            </a:p>
          </p:txBody>
        </p:sp>
      </p:grpSp>
      <p:grpSp>
        <p:nvGrpSpPr>
          <p:cNvPr id="26" name="Group 25">
            <a:extLst>
              <a:ext uri="{FF2B5EF4-FFF2-40B4-BE49-F238E27FC236}">
                <a16:creationId xmlns:a16="http://schemas.microsoft.com/office/drawing/2014/main" id="{EBAD8373-A042-0EAB-A278-26B6BF140D1C}"/>
              </a:ext>
            </a:extLst>
          </p:cNvPr>
          <p:cNvGrpSpPr/>
          <p:nvPr/>
        </p:nvGrpSpPr>
        <p:grpSpPr>
          <a:xfrm>
            <a:off x="8302743" y="2872440"/>
            <a:ext cx="3333489" cy="982471"/>
            <a:chOff x="8302743" y="2872440"/>
            <a:chExt cx="3333489" cy="982471"/>
          </a:xfrm>
        </p:grpSpPr>
        <p:cxnSp>
          <p:nvCxnSpPr>
            <p:cNvPr id="886" name="Straight Connector 885">
              <a:extLst>
                <a:ext uri="{FF2B5EF4-FFF2-40B4-BE49-F238E27FC236}">
                  <a16:creationId xmlns:a16="http://schemas.microsoft.com/office/drawing/2014/main" id="{41EABE23-9F80-402C-A426-D7FC119867D0}"/>
                </a:ext>
              </a:extLst>
            </p:cNvPr>
            <p:cNvCxnSpPr>
              <a:cxnSpLocks/>
            </p:cNvCxnSpPr>
            <p:nvPr/>
          </p:nvCxnSpPr>
          <p:spPr>
            <a:xfrm flipV="1">
              <a:off x="8391023" y="3254188"/>
              <a:ext cx="1319715" cy="3491"/>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DDDC676-D1C4-469D-A2FF-ABD7F662CC4A}"/>
                </a:ext>
              </a:extLst>
            </p:cNvPr>
            <p:cNvSpPr txBox="1"/>
            <p:nvPr/>
          </p:nvSpPr>
          <p:spPr>
            <a:xfrm>
              <a:off x="9173248" y="3446861"/>
              <a:ext cx="2462984" cy="307777"/>
            </a:xfrm>
            <a:prstGeom prst="rect">
              <a:avLst/>
            </a:prstGeom>
            <a:noFill/>
          </p:spPr>
          <p:txBody>
            <a:bodyPr wrap="square" rtlCol="0">
              <a:spAutoFit/>
            </a:bodyPr>
            <a:lstStyle/>
            <a:p>
              <a:pPr algn="r"/>
              <a:r>
                <a:rPr lang="en-US" sz="1400" dirty="0">
                  <a:solidFill>
                    <a:schemeClr val="accent1"/>
                  </a:solidFill>
                </a:rPr>
                <a:t>Changes to binding affinity</a:t>
              </a:r>
            </a:p>
          </p:txBody>
        </p:sp>
        <p:sp>
          <p:nvSpPr>
            <p:cNvPr id="22" name="Left Bracket 21">
              <a:extLst>
                <a:ext uri="{FF2B5EF4-FFF2-40B4-BE49-F238E27FC236}">
                  <a16:creationId xmlns:a16="http://schemas.microsoft.com/office/drawing/2014/main" id="{A2720C8A-71B1-4481-826A-3AE6119F3D50}"/>
                </a:ext>
              </a:extLst>
            </p:cNvPr>
            <p:cNvSpPr/>
            <p:nvPr/>
          </p:nvSpPr>
          <p:spPr>
            <a:xfrm rot="10800000">
              <a:off x="8302743" y="2872440"/>
              <a:ext cx="70936" cy="982471"/>
            </a:xfrm>
            <a:prstGeom prst="leftBracket">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85" name="TextBox 884">
              <a:extLst>
                <a:ext uri="{FF2B5EF4-FFF2-40B4-BE49-F238E27FC236}">
                  <a16:creationId xmlns:a16="http://schemas.microsoft.com/office/drawing/2014/main" id="{5CAC28F6-A4B0-413A-8AD0-BF5A696AF485}"/>
                </a:ext>
              </a:extLst>
            </p:cNvPr>
            <p:cNvSpPr txBox="1"/>
            <p:nvPr/>
          </p:nvSpPr>
          <p:spPr>
            <a:xfrm>
              <a:off x="9810750" y="3051299"/>
              <a:ext cx="1825482" cy="369332"/>
            </a:xfrm>
            <a:prstGeom prst="rect">
              <a:avLst/>
            </a:prstGeom>
            <a:solidFill>
              <a:schemeClr val="bg1"/>
            </a:solidFill>
          </p:spPr>
          <p:txBody>
            <a:bodyPr wrap="square">
              <a:spAutoFit/>
            </a:bodyPr>
            <a:lstStyle>
              <a:defPPr>
                <a:defRPr lang="en-US"/>
              </a:defPPr>
              <a:lvl1pPr>
                <a:defRPr b="1">
                  <a:solidFill>
                    <a:schemeClr val="bg1"/>
                  </a:solidFill>
                </a:defRPr>
              </a:lvl1pPr>
            </a:lstStyle>
            <a:p>
              <a:pPr algn="r"/>
              <a:r>
                <a:rPr lang="en-US" dirty="0">
                  <a:solidFill>
                    <a:srgbClr val="A71919"/>
                  </a:solidFill>
                </a:rPr>
                <a:t>Ligand binding</a:t>
              </a:r>
            </a:p>
          </p:txBody>
        </p:sp>
      </p:grpSp>
      <p:grpSp>
        <p:nvGrpSpPr>
          <p:cNvPr id="27" name="Group 26">
            <a:extLst>
              <a:ext uri="{FF2B5EF4-FFF2-40B4-BE49-F238E27FC236}">
                <a16:creationId xmlns:a16="http://schemas.microsoft.com/office/drawing/2014/main" id="{378594BC-E6D4-10A8-C48E-890E7E0FFD4E}"/>
              </a:ext>
            </a:extLst>
          </p:cNvPr>
          <p:cNvGrpSpPr/>
          <p:nvPr/>
        </p:nvGrpSpPr>
        <p:grpSpPr>
          <a:xfrm>
            <a:off x="6004476" y="4350783"/>
            <a:ext cx="5631756" cy="908193"/>
            <a:chOff x="6004476" y="4350783"/>
            <a:chExt cx="5631756" cy="908193"/>
          </a:xfrm>
        </p:grpSpPr>
        <p:cxnSp>
          <p:nvCxnSpPr>
            <p:cNvPr id="67" name="Straight Connector 66">
              <a:extLst>
                <a:ext uri="{FF2B5EF4-FFF2-40B4-BE49-F238E27FC236}">
                  <a16:creationId xmlns:a16="http://schemas.microsoft.com/office/drawing/2014/main" id="{9EF0B204-2B61-4FE1-A3E4-52E4E18BE51A}"/>
                </a:ext>
              </a:extLst>
            </p:cNvPr>
            <p:cNvCxnSpPr>
              <a:cxnSpLocks/>
            </p:cNvCxnSpPr>
            <p:nvPr/>
          </p:nvCxnSpPr>
          <p:spPr>
            <a:xfrm>
              <a:off x="6596063" y="4548188"/>
              <a:ext cx="2824162"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7897E678-E4E2-408F-8E9A-27ADB0F5D80D}"/>
                </a:ext>
              </a:extLst>
            </p:cNvPr>
            <p:cNvSpPr/>
            <p:nvPr/>
          </p:nvSpPr>
          <p:spPr>
            <a:xfrm>
              <a:off x="6004476" y="4490441"/>
              <a:ext cx="623702" cy="602456"/>
            </a:xfrm>
            <a:prstGeom prst="ellipse">
              <a:avLst/>
            </a:prstGeom>
            <a:noFill/>
            <a:ln w="19050">
              <a:solidFill>
                <a:schemeClr val="accent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0B342A16-00B0-40B9-8BBB-A224A6176742}"/>
                </a:ext>
              </a:extLst>
            </p:cNvPr>
            <p:cNvSpPr txBox="1"/>
            <p:nvPr/>
          </p:nvSpPr>
          <p:spPr>
            <a:xfrm>
              <a:off x="9070040" y="4735756"/>
              <a:ext cx="2566192" cy="523220"/>
            </a:xfrm>
            <a:prstGeom prst="rect">
              <a:avLst/>
            </a:prstGeom>
            <a:noFill/>
          </p:spPr>
          <p:txBody>
            <a:bodyPr wrap="square" rtlCol="0">
              <a:spAutoFit/>
            </a:bodyPr>
            <a:lstStyle/>
            <a:p>
              <a:pPr algn="r"/>
              <a:r>
                <a:rPr lang="en-US" sz="1400" dirty="0">
                  <a:solidFill>
                    <a:schemeClr val="accent1"/>
                  </a:solidFill>
                </a:rPr>
                <a:t>Modifications in the ability to translocate into the nucleus</a:t>
              </a:r>
            </a:p>
          </p:txBody>
        </p:sp>
        <p:sp>
          <p:nvSpPr>
            <p:cNvPr id="11" name="TextBox 10">
              <a:extLst>
                <a:ext uri="{FF2B5EF4-FFF2-40B4-BE49-F238E27FC236}">
                  <a16:creationId xmlns:a16="http://schemas.microsoft.com/office/drawing/2014/main" id="{C144E9E7-44DF-41B8-A04C-7121534CD8E3}"/>
                </a:ext>
              </a:extLst>
            </p:cNvPr>
            <p:cNvSpPr txBox="1"/>
            <p:nvPr/>
          </p:nvSpPr>
          <p:spPr>
            <a:xfrm>
              <a:off x="9513037" y="4350783"/>
              <a:ext cx="2123195" cy="369332"/>
            </a:xfrm>
            <a:prstGeom prst="rect">
              <a:avLst/>
            </a:prstGeom>
            <a:solidFill>
              <a:schemeClr val="bg1"/>
            </a:solidFill>
          </p:spPr>
          <p:txBody>
            <a:bodyPr wrap="square">
              <a:spAutoFit/>
            </a:bodyPr>
            <a:lstStyle>
              <a:defPPr>
                <a:defRPr lang="en-US"/>
              </a:defPPr>
              <a:lvl1pPr>
                <a:defRPr b="1">
                  <a:solidFill>
                    <a:schemeClr val="bg1"/>
                  </a:solidFill>
                </a:defRPr>
              </a:lvl1pPr>
            </a:lstStyle>
            <a:p>
              <a:pPr algn="r"/>
              <a:r>
                <a:rPr lang="en-US" dirty="0">
                  <a:solidFill>
                    <a:srgbClr val="A71919"/>
                  </a:solidFill>
                </a:rPr>
                <a:t>Protein transport</a:t>
              </a:r>
            </a:p>
          </p:txBody>
        </p:sp>
      </p:grpSp>
      <p:grpSp>
        <p:nvGrpSpPr>
          <p:cNvPr id="28" name="Group 27">
            <a:extLst>
              <a:ext uri="{FF2B5EF4-FFF2-40B4-BE49-F238E27FC236}">
                <a16:creationId xmlns:a16="http://schemas.microsoft.com/office/drawing/2014/main" id="{B258CD8F-29C5-C07B-9445-E34E30E385E4}"/>
              </a:ext>
            </a:extLst>
          </p:cNvPr>
          <p:cNvGrpSpPr/>
          <p:nvPr/>
        </p:nvGrpSpPr>
        <p:grpSpPr>
          <a:xfrm>
            <a:off x="7529885" y="5147017"/>
            <a:ext cx="4106347" cy="962016"/>
            <a:chOff x="7529885" y="5147017"/>
            <a:chExt cx="4106347" cy="962016"/>
          </a:xfrm>
        </p:grpSpPr>
        <p:cxnSp>
          <p:nvCxnSpPr>
            <p:cNvPr id="882" name="Straight Connector 881">
              <a:extLst>
                <a:ext uri="{FF2B5EF4-FFF2-40B4-BE49-F238E27FC236}">
                  <a16:creationId xmlns:a16="http://schemas.microsoft.com/office/drawing/2014/main" id="{C868F989-F06A-48D4-A31B-A43064C7C4E8}"/>
                </a:ext>
              </a:extLst>
            </p:cNvPr>
            <p:cNvCxnSpPr>
              <a:cxnSpLocks/>
            </p:cNvCxnSpPr>
            <p:nvPr/>
          </p:nvCxnSpPr>
          <p:spPr>
            <a:xfrm>
              <a:off x="7668059" y="5620935"/>
              <a:ext cx="1133041"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9D677DF-B55E-4AC2-8E57-75902E95049D}"/>
                </a:ext>
              </a:extLst>
            </p:cNvPr>
            <p:cNvSpPr txBox="1"/>
            <p:nvPr/>
          </p:nvSpPr>
          <p:spPr>
            <a:xfrm>
              <a:off x="9463906" y="5801256"/>
              <a:ext cx="2172326" cy="307777"/>
            </a:xfrm>
            <a:prstGeom prst="rect">
              <a:avLst/>
            </a:prstGeom>
            <a:noFill/>
          </p:spPr>
          <p:txBody>
            <a:bodyPr wrap="none" rtlCol="0">
              <a:spAutoFit/>
            </a:bodyPr>
            <a:lstStyle/>
            <a:p>
              <a:pPr algn="r"/>
              <a:r>
                <a:rPr lang="en-US" sz="1400" dirty="0">
                  <a:solidFill>
                    <a:schemeClr val="accent1"/>
                  </a:solidFill>
                </a:rPr>
                <a:t>Changes in activity/effect</a:t>
              </a:r>
            </a:p>
          </p:txBody>
        </p:sp>
        <p:sp>
          <p:nvSpPr>
            <p:cNvPr id="14" name="Left Bracket 13">
              <a:extLst>
                <a:ext uri="{FF2B5EF4-FFF2-40B4-BE49-F238E27FC236}">
                  <a16:creationId xmlns:a16="http://schemas.microsoft.com/office/drawing/2014/main" id="{B6BA9AAD-1078-4A7E-A260-EBCB090672CA}"/>
                </a:ext>
              </a:extLst>
            </p:cNvPr>
            <p:cNvSpPr/>
            <p:nvPr/>
          </p:nvSpPr>
          <p:spPr>
            <a:xfrm rot="10800000">
              <a:off x="7529885" y="5147017"/>
              <a:ext cx="70936" cy="711078"/>
            </a:xfrm>
            <a:prstGeom prst="leftBracket">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81" name="TextBox 880">
              <a:extLst>
                <a:ext uri="{FF2B5EF4-FFF2-40B4-BE49-F238E27FC236}">
                  <a16:creationId xmlns:a16="http://schemas.microsoft.com/office/drawing/2014/main" id="{225B4555-026F-4A52-AF0B-135F27B45972}"/>
                </a:ext>
              </a:extLst>
            </p:cNvPr>
            <p:cNvSpPr txBox="1"/>
            <p:nvPr/>
          </p:nvSpPr>
          <p:spPr>
            <a:xfrm>
              <a:off x="8856469" y="5432110"/>
              <a:ext cx="2779763" cy="369332"/>
            </a:xfrm>
            <a:prstGeom prst="rect">
              <a:avLst/>
            </a:prstGeom>
            <a:solidFill>
              <a:schemeClr val="bg1"/>
            </a:solidFill>
          </p:spPr>
          <p:txBody>
            <a:bodyPr wrap="square">
              <a:spAutoFit/>
            </a:bodyPr>
            <a:lstStyle>
              <a:defPPr>
                <a:defRPr lang="en-US"/>
              </a:defPPr>
              <a:lvl1pPr>
                <a:defRPr b="1">
                  <a:solidFill>
                    <a:schemeClr val="bg1"/>
                  </a:solidFill>
                </a:defRPr>
              </a:lvl1pPr>
            </a:lstStyle>
            <a:p>
              <a:pPr algn="r"/>
              <a:r>
                <a:rPr lang="en-US" dirty="0">
                  <a:solidFill>
                    <a:srgbClr val="A71919"/>
                  </a:solidFill>
                </a:rPr>
                <a:t>Transcriptional activity</a:t>
              </a:r>
            </a:p>
          </p:txBody>
        </p:sp>
      </p:grpSp>
      <p:sp>
        <p:nvSpPr>
          <p:cNvPr id="133" name="Rectangle: Rounded Corners 132">
            <a:extLst>
              <a:ext uri="{FF2B5EF4-FFF2-40B4-BE49-F238E27FC236}">
                <a16:creationId xmlns:a16="http://schemas.microsoft.com/office/drawing/2014/main" id="{FA7046B5-DF59-4218-8456-6CD5F76C370F}"/>
              </a:ext>
            </a:extLst>
          </p:cNvPr>
          <p:cNvSpPr/>
          <p:nvPr/>
        </p:nvSpPr>
        <p:spPr>
          <a:xfrm rot="19835550">
            <a:off x="6280204" y="3620683"/>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34" name="Rectangle: Rounded Corners 133">
            <a:extLst>
              <a:ext uri="{FF2B5EF4-FFF2-40B4-BE49-F238E27FC236}">
                <a16:creationId xmlns:a16="http://schemas.microsoft.com/office/drawing/2014/main" id="{B55CDAC2-3E0A-47CF-ABD9-2E9B6A8BBBBE}"/>
              </a:ext>
            </a:extLst>
          </p:cNvPr>
          <p:cNvSpPr/>
          <p:nvPr/>
        </p:nvSpPr>
        <p:spPr>
          <a:xfrm rot="19835550">
            <a:off x="8077985" y="3514684"/>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35" name="Rectangle: Rounded Corners 134">
            <a:extLst>
              <a:ext uri="{FF2B5EF4-FFF2-40B4-BE49-F238E27FC236}">
                <a16:creationId xmlns:a16="http://schemas.microsoft.com/office/drawing/2014/main" id="{83949914-2267-489A-BBF3-F808687212FE}"/>
              </a:ext>
            </a:extLst>
          </p:cNvPr>
          <p:cNvSpPr/>
          <p:nvPr/>
        </p:nvSpPr>
        <p:spPr>
          <a:xfrm rot="19835550">
            <a:off x="6518942" y="579357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36" name="Rectangle: Rounded Corners 135">
            <a:extLst>
              <a:ext uri="{FF2B5EF4-FFF2-40B4-BE49-F238E27FC236}">
                <a16:creationId xmlns:a16="http://schemas.microsoft.com/office/drawing/2014/main" id="{C6F0B5CE-32A7-48D9-A6C4-AF6DD889AED1}"/>
              </a:ext>
            </a:extLst>
          </p:cNvPr>
          <p:cNvSpPr/>
          <p:nvPr/>
        </p:nvSpPr>
        <p:spPr>
          <a:xfrm rot="19835550">
            <a:off x="4063706" y="4288470"/>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37" name="TextBox 136">
            <a:extLst>
              <a:ext uri="{FF2B5EF4-FFF2-40B4-BE49-F238E27FC236}">
                <a16:creationId xmlns:a16="http://schemas.microsoft.com/office/drawing/2014/main" id="{9745A740-AD52-46CB-8E73-4E32B6BA1724}"/>
              </a:ext>
            </a:extLst>
          </p:cNvPr>
          <p:cNvSpPr txBox="1"/>
          <p:nvPr/>
        </p:nvSpPr>
        <p:spPr>
          <a:xfrm>
            <a:off x="6463577" y="4270538"/>
            <a:ext cx="1289238" cy="276999"/>
          </a:xfrm>
          <a:prstGeom prst="rect">
            <a:avLst/>
          </a:prstGeom>
          <a:noFill/>
        </p:spPr>
        <p:txBody>
          <a:bodyPr wrap="square" rtlCol="0">
            <a:spAutoFit/>
          </a:bodyPr>
          <a:lstStyle/>
          <a:p>
            <a:r>
              <a:rPr lang="en-US" sz="1200" b="1" dirty="0"/>
              <a:t>Translocation</a:t>
            </a:r>
          </a:p>
        </p:txBody>
      </p:sp>
      <p:sp>
        <p:nvSpPr>
          <p:cNvPr id="13" name="Rectangle 12">
            <a:extLst>
              <a:ext uri="{FF2B5EF4-FFF2-40B4-BE49-F238E27FC236}">
                <a16:creationId xmlns:a16="http://schemas.microsoft.com/office/drawing/2014/main" id="{2637628A-6869-F3EC-2B53-52B50CA27BD1}"/>
              </a:ext>
            </a:extLst>
          </p:cNvPr>
          <p:cNvSpPr/>
          <p:nvPr/>
        </p:nvSpPr>
        <p:spPr>
          <a:xfrm>
            <a:off x="3147923" y="2344769"/>
            <a:ext cx="165009" cy="14868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D045631-A497-396B-6243-166E04848BFF}"/>
              </a:ext>
            </a:extLst>
          </p:cNvPr>
          <p:cNvSpPr/>
          <p:nvPr/>
        </p:nvSpPr>
        <p:spPr>
          <a:xfrm>
            <a:off x="8545631" y="2319616"/>
            <a:ext cx="165009" cy="8384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ADA82C7F-A732-3B9B-55DE-492FDB046E79}"/>
              </a:ext>
            </a:extLst>
          </p:cNvPr>
          <p:cNvGrpSpPr/>
          <p:nvPr/>
        </p:nvGrpSpPr>
        <p:grpSpPr>
          <a:xfrm>
            <a:off x="365470" y="1276400"/>
            <a:ext cx="2693831" cy="3136928"/>
            <a:chOff x="1967090" y="1758155"/>
            <a:chExt cx="2693831" cy="3136928"/>
          </a:xfrm>
        </p:grpSpPr>
        <p:grpSp>
          <p:nvGrpSpPr>
            <p:cNvPr id="19" name="Group 18">
              <a:extLst>
                <a:ext uri="{FF2B5EF4-FFF2-40B4-BE49-F238E27FC236}">
                  <a16:creationId xmlns:a16="http://schemas.microsoft.com/office/drawing/2014/main" id="{3165261E-E59A-FE74-3E43-FCE1EDB07A26}"/>
                </a:ext>
              </a:extLst>
            </p:cNvPr>
            <p:cNvGrpSpPr/>
            <p:nvPr/>
          </p:nvGrpSpPr>
          <p:grpSpPr>
            <a:xfrm>
              <a:off x="1967090" y="1758155"/>
              <a:ext cx="2693831" cy="3065045"/>
              <a:chOff x="447472" y="1735318"/>
              <a:chExt cx="10850280" cy="3233763"/>
            </a:xfrm>
            <a:effectLst>
              <a:outerShdw blurRad="419100" algn="ctr" rotWithShape="0">
                <a:schemeClr val="accent1">
                  <a:alpha val="40000"/>
                </a:schemeClr>
              </a:outerShdw>
            </a:effectLst>
          </p:grpSpPr>
          <p:sp>
            <p:nvSpPr>
              <p:cNvPr id="20" name="Snip Diagonal Corner Rectangle 5">
                <a:extLst>
                  <a:ext uri="{FF2B5EF4-FFF2-40B4-BE49-F238E27FC236}">
                    <a16:creationId xmlns:a16="http://schemas.microsoft.com/office/drawing/2014/main" id="{198D7686-165B-78E3-9B57-48FFE384D13E}"/>
                  </a:ext>
                </a:extLst>
              </p:cNvPr>
              <p:cNvSpPr/>
              <p:nvPr/>
            </p:nvSpPr>
            <p:spPr>
              <a:xfrm>
                <a:off x="447472" y="1735319"/>
                <a:ext cx="10850280" cy="3233762"/>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1" name="Rectangle 20">
                <a:extLst>
                  <a:ext uri="{FF2B5EF4-FFF2-40B4-BE49-F238E27FC236}">
                    <a16:creationId xmlns:a16="http://schemas.microsoft.com/office/drawing/2014/main" id="{2741F673-F5BC-E039-2512-E7FB202877D8}"/>
                  </a:ext>
                </a:extLst>
              </p:cNvPr>
              <p:cNvSpPr/>
              <p:nvPr/>
            </p:nvSpPr>
            <p:spPr>
              <a:xfrm>
                <a:off x="447472" y="1735318"/>
                <a:ext cx="10850280" cy="690392"/>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3" name="TextBox 22">
              <a:extLst>
                <a:ext uri="{FF2B5EF4-FFF2-40B4-BE49-F238E27FC236}">
                  <a16:creationId xmlns:a16="http://schemas.microsoft.com/office/drawing/2014/main" id="{78F4F8CE-2F2A-6387-7F0F-D2A6FBB896F9}"/>
                </a:ext>
              </a:extLst>
            </p:cNvPr>
            <p:cNvSpPr txBox="1"/>
            <p:nvPr/>
          </p:nvSpPr>
          <p:spPr>
            <a:xfrm>
              <a:off x="2008104" y="1817317"/>
              <a:ext cx="2607396" cy="3077766"/>
            </a:xfrm>
            <a:prstGeom prst="rect">
              <a:avLst/>
            </a:prstGeom>
            <a:noFill/>
          </p:spPr>
          <p:txBody>
            <a:bodyPr wrap="square">
              <a:sp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lang="en-US" sz="1600" b="1" dirty="0">
                  <a:solidFill>
                    <a:srgbClr val="FFFFFF"/>
                  </a:solidFill>
                  <a:latin typeface="Arial"/>
                </a:rPr>
                <a:t>Post-translational modifications of GR</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1" i="0" u="none" strike="noStrike" kern="1200" cap="none" spc="0" normalizeH="0" baseline="0" noProof="0" dirty="0">
                  <a:ln>
                    <a:noFill/>
                  </a:ln>
                  <a:solidFill>
                    <a:srgbClr val="1880A6"/>
                  </a:solidFill>
                  <a:effectLst/>
                  <a:uLnTx/>
                  <a:uFillTx/>
                  <a:latin typeface="Arial"/>
                  <a:ea typeface="+mn-ea"/>
                  <a:cs typeface="+mn-cs"/>
                </a:rPr>
                <a:t>Phosphorylation</a:t>
              </a: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1" i="0" u="none" strike="noStrike" kern="1200" cap="none" spc="0" normalizeH="0" baseline="0" noProof="0" dirty="0">
                  <a:ln>
                    <a:noFill/>
                  </a:ln>
                  <a:solidFill>
                    <a:srgbClr val="1880A6"/>
                  </a:solidFill>
                  <a:effectLst/>
                  <a:uLnTx/>
                  <a:uFillTx/>
                  <a:latin typeface="Arial"/>
                  <a:ea typeface="+mn-ea"/>
                  <a:cs typeface="+mn-cs"/>
                </a:rPr>
                <a:t>Ubiquitination</a:t>
              </a: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1" i="0" u="none" strike="noStrike" kern="1200" cap="none" spc="0" normalizeH="0" baseline="0" noProof="0" dirty="0">
                  <a:ln>
                    <a:noFill/>
                  </a:ln>
                  <a:solidFill>
                    <a:srgbClr val="1880A6"/>
                  </a:solidFill>
                  <a:effectLst/>
                  <a:uLnTx/>
                  <a:uFillTx/>
                  <a:latin typeface="Arial"/>
                  <a:ea typeface="+mn-ea"/>
                  <a:cs typeface="+mn-cs"/>
                </a:rPr>
                <a:t>SUMOylation</a:t>
              </a: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lang="en-US" sz="1600" b="1" dirty="0">
                  <a:solidFill>
                    <a:srgbClr val="1880A6"/>
                  </a:solidFill>
                  <a:latin typeface="Arial"/>
                </a:rPr>
                <a:t>Acetylation</a:t>
              </a: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1" i="0" u="none" strike="noStrike" kern="1200" cap="none" spc="0" normalizeH="0" baseline="0" noProof="0" dirty="0" err="1">
                  <a:ln>
                    <a:noFill/>
                  </a:ln>
                  <a:solidFill>
                    <a:srgbClr val="1880A6"/>
                  </a:solidFill>
                  <a:effectLst/>
                  <a:uLnTx/>
                  <a:uFillTx/>
                  <a:latin typeface="Arial"/>
                  <a:ea typeface="+mn-ea"/>
                  <a:cs typeface="+mn-cs"/>
                </a:rPr>
                <a:t>Nitrosylation</a:t>
              </a:r>
              <a:endParaRPr kumimoji="0" lang="en-US" sz="1600" b="1" i="0" u="none" strike="noStrike" kern="1200" cap="none" spc="0" normalizeH="0" baseline="0" noProof="0" dirty="0">
                <a:ln>
                  <a:noFill/>
                </a:ln>
                <a:solidFill>
                  <a:srgbClr val="1880A6"/>
                </a:solidFill>
                <a:effectLst/>
                <a:uLnTx/>
                <a:uFillTx/>
                <a:latin typeface="Arial"/>
                <a:ea typeface="+mn-ea"/>
                <a:cs typeface="+mn-cs"/>
              </a:endParaRPr>
            </a:p>
            <a:p>
              <a:pPr marL="233363" marR="0" lvl="0" indent="-233363"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lang="en-US" sz="1600" b="1" dirty="0">
                  <a:solidFill>
                    <a:srgbClr val="1880A6"/>
                  </a:solidFill>
                  <a:latin typeface="Arial"/>
                </a:rPr>
                <a:t>Oxidation</a:t>
              </a: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grpSp>
      <p:sp>
        <p:nvSpPr>
          <p:cNvPr id="8" name="TextBox 7">
            <a:extLst>
              <a:ext uri="{FF2B5EF4-FFF2-40B4-BE49-F238E27FC236}">
                <a16:creationId xmlns:a16="http://schemas.microsoft.com/office/drawing/2014/main" id="{7AEA634C-6407-2BDA-A2AE-C62AB54C7B5A}"/>
              </a:ext>
            </a:extLst>
          </p:cNvPr>
          <p:cNvSpPr txBox="1"/>
          <p:nvPr/>
        </p:nvSpPr>
        <p:spPr>
          <a:xfrm>
            <a:off x="4854876" y="1490726"/>
            <a:ext cx="661989" cy="335503"/>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6" name="TextBox 15">
            <a:extLst>
              <a:ext uri="{FF2B5EF4-FFF2-40B4-BE49-F238E27FC236}">
                <a16:creationId xmlns:a16="http://schemas.microsoft.com/office/drawing/2014/main" id="{91B1400E-3792-5868-61D4-7B3F4865DBBE}"/>
              </a:ext>
            </a:extLst>
          </p:cNvPr>
          <p:cNvSpPr txBox="1"/>
          <p:nvPr/>
        </p:nvSpPr>
        <p:spPr>
          <a:xfrm>
            <a:off x="3903172" y="1733903"/>
            <a:ext cx="661989" cy="335503"/>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30" name="Oval 29">
            <a:extLst>
              <a:ext uri="{FF2B5EF4-FFF2-40B4-BE49-F238E27FC236}">
                <a16:creationId xmlns:a16="http://schemas.microsoft.com/office/drawing/2014/main" id="{C1BD6989-3B34-3C81-B403-248AAC41E991}"/>
              </a:ext>
            </a:extLst>
          </p:cNvPr>
          <p:cNvSpPr/>
          <p:nvPr/>
        </p:nvSpPr>
        <p:spPr>
          <a:xfrm>
            <a:off x="4797404" y="1369628"/>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D878CDAF-71AD-919C-47E0-18986D23608E}"/>
              </a:ext>
            </a:extLst>
          </p:cNvPr>
          <p:cNvSpPr/>
          <p:nvPr/>
        </p:nvSpPr>
        <p:spPr>
          <a:xfrm>
            <a:off x="3862247" y="1601314"/>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Graphic 31" descr="Fast Forward with solid fill">
            <a:extLst>
              <a:ext uri="{FF2B5EF4-FFF2-40B4-BE49-F238E27FC236}">
                <a16:creationId xmlns:a16="http://schemas.microsoft.com/office/drawing/2014/main" id="{42F851F6-607D-132F-8E2E-1B6BB2D2652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721220" y="1240963"/>
            <a:ext cx="366409" cy="366409"/>
          </a:xfrm>
          <a:prstGeom prst="rect">
            <a:avLst/>
          </a:prstGeom>
        </p:spPr>
      </p:pic>
    </p:spTree>
    <p:extLst>
      <p:ext uri="{BB962C8B-B14F-4D97-AF65-F5344CB8AC3E}">
        <p14:creationId xmlns:p14="http://schemas.microsoft.com/office/powerpoint/2010/main" val="415786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cortisol levels and GR sensitivity</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a:xfrm>
            <a:off x="512172" y="6215530"/>
            <a:ext cx="10487788" cy="521493"/>
          </a:xfrm>
        </p:spPr>
        <p:txBody>
          <a:bodyPr/>
          <a:lstStyle/>
          <a:p>
            <a:pPr>
              <a:defRPr/>
            </a:pPr>
            <a:r>
              <a:rPr lang="en-GB" sz="900" dirty="0"/>
              <a:t>CBG=corticosteroid-binding globulin; DBD=DNA-binding domain; GR=glucocorticoid receptor; H=hinge region; HSD=hydroxysteroid dehydrogenase; LBD=ligand-binding domain; NTD=N-terminal domain.</a:t>
            </a:r>
            <a:endPar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425176DF-E495-56F7-4BDF-3BC8136BD340}"/>
              </a:ext>
            </a:extLst>
          </p:cNvPr>
          <p:cNvGrpSpPr/>
          <p:nvPr/>
        </p:nvGrpSpPr>
        <p:grpSpPr>
          <a:xfrm>
            <a:off x="7016559" y="1758155"/>
            <a:ext cx="3203537" cy="4242221"/>
            <a:chOff x="447472" y="1735318"/>
            <a:chExt cx="10850280" cy="4475737"/>
          </a:xfrm>
          <a:effectLst>
            <a:outerShdw blurRad="419100" algn="ctr" rotWithShape="0">
              <a:schemeClr val="accent1">
                <a:alpha val="40000"/>
              </a:schemeClr>
            </a:outerShdw>
          </a:effectLst>
        </p:grpSpPr>
        <p:sp>
          <p:nvSpPr>
            <p:cNvPr id="22" name="Snip Diagonal Corner Rectangle 5">
              <a:extLst>
                <a:ext uri="{FF2B5EF4-FFF2-40B4-BE49-F238E27FC236}">
                  <a16:creationId xmlns:a16="http://schemas.microsoft.com/office/drawing/2014/main" id="{7EC20234-AB7A-0692-748E-7A6DEB324F3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A98134B5-CE0E-750B-408A-506A22792C4B}"/>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4" name="TextBox 23">
            <a:extLst>
              <a:ext uri="{FF2B5EF4-FFF2-40B4-BE49-F238E27FC236}">
                <a16:creationId xmlns:a16="http://schemas.microsoft.com/office/drawing/2014/main" id="{E3C0067E-F1E9-238E-4AA7-AF5B72CD1D8E}"/>
              </a:ext>
            </a:extLst>
          </p:cNvPr>
          <p:cNvSpPr txBox="1"/>
          <p:nvPr/>
        </p:nvSpPr>
        <p:spPr>
          <a:xfrm>
            <a:off x="7057573" y="1817317"/>
            <a:ext cx="3094540" cy="2677656"/>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GR sensitivity</a:t>
            </a:r>
            <a:r>
              <a:rPr lang="en-US" b="1" baseline="30000" dirty="0">
                <a:solidFill>
                  <a:srgbClr val="FFFFFF"/>
                </a:solidFill>
                <a:latin typeface="Arial"/>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mutations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isoforms/variants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post-translational modifications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25" name="Hexagon 24">
            <a:extLst>
              <a:ext uri="{FF2B5EF4-FFF2-40B4-BE49-F238E27FC236}">
                <a16:creationId xmlns:a16="http://schemas.microsoft.com/office/drawing/2014/main" id="{2A2657BA-91EF-EB05-0142-4B5383216421}"/>
              </a:ext>
            </a:extLst>
          </p:cNvPr>
          <p:cNvSpPr/>
          <p:nvPr/>
        </p:nvSpPr>
        <p:spPr>
          <a:xfrm>
            <a:off x="7717214"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5" name="Group 34">
            <a:extLst>
              <a:ext uri="{FF2B5EF4-FFF2-40B4-BE49-F238E27FC236}">
                <a16:creationId xmlns:a16="http://schemas.microsoft.com/office/drawing/2014/main" id="{2B1ACE5C-9DCB-3799-6AD4-F860516EFC70}"/>
              </a:ext>
            </a:extLst>
          </p:cNvPr>
          <p:cNvGrpSpPr/>
          <p:nvPr/>
        </p:nvGrpSpPr>
        <p:grpSpPr>
          <a:xfrm>
            <a:off x="8169828" y="4573568"/>
            <a:ext cx="870029" cy="796631"/>
            <a:chOff x="5230351" y="3048935"/>
            <a:chExt cx="1314140" cy="1203276"/>
          </a:xfrm>
        </p:grpSpPr>
        <p:grpSp>
          <p:nvGrpSpPr>
            <p:cNvPr id="36" name="Group 35">
              <a:extLst>
                <a:ext uri="{FF2B5EF4-FFF2-40B4-BE49-F238E27FC236}">
                  <a16:creationId xmlns:a16="http://schemas.microsoft.com/office/drawing/2014/main" id="{FC99D726-E50C-D356-1523-0781FFF9B176}"/>
                </a:ext>
              </a:extLst>
            </p:cNvPr>
            <p:cNvGrpSpPr/>
            <p:nvPr/>
          </p:nvGrpSpPr>
          <p:grpSpPr>
            <a:xfrm>
              <a:off x="5284294" y="3048935"/>
              <a:ext cx="1260197" cy="1203276"/>
              <a:chOff x="795262" y="3078473"/>
              <a:chExt cx="908565" cy="867525"/>
            </a:xfrm>
          </p:grpSpPr>
          <p:sp>
            <p:nvSpPr>
              <p:cNvPr id="38" name="Freeform: Shape 37">
                <a:extLst>
                  <a:ext uri="{FF2B5EF4-FFF2-40B4-BE49-F238E27FC236}">
                    <a16:creationId xmlns:a16="http://schemas.microsoft.com/office/drawing/2014/main" id="{FCF8D6E5-C98E-2102-3672-FBB85F553BE7}"/>
                  </a:ext>
                </a:extLst>
              </p:cNvPr>
              <p:cNvSpPr/>
              <p:nvPr/>
            </p:nvSpPr>
            <p:spPr>
              <a:xfrm>
                <a:off x="973246" y="3582999"/>
                <a:ext cx="86164" cy="24200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A80C9176-6359-5C4A-76B4-0481F94DE297}"/>
                  </a:ext>
                </a:extLst>
              </p:cNvPr>
              <p:cNvSpPr/>
              <p:nvPr/>
            </p:nvSpPr>
            <p:spPr>
              <a:xfrm rot="707490" flipH="1">
                <a:off x="1415857" y="3572358"/>
                <a:ext cx="116428" cy="26161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40" name="Oval 39">
                <a:extLst>
                  <a:ext uri="{FF2B5EF4-FFF2-40B4-BE49-F238E27FC236}">
                    <a16:creationId xmlns:a16="http://schemas.microsoft.com/office/drawing/2014/main" id="{6B4C9D76-3426-E31D-B460-AF692088E0BF}"/>
                  </a:ext>
                </a:extLst>
              </p:cNvPr>
              <p:cNvSpPr/>
              <p:nvPr/>
            </p:nvSpPr>
            <p:spPr>
              <a:xfrm>
                <a:off x="1196201" y="3078473"/>
                <a:ext cx="507626" cy="504866"/>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LBD</a:t>
                </a:r>
              </a:p>
            </p:txBody>
          </p:sp>
          <p:sp>
            <p:nvSpPr>
              <p:cNvPr id="41" name="TextBox 40">
                <a:extLst>
                  <a:ext uri="{FF2B5EF4-FFF2-40B4-BE49-F238E27FC236}">
                    <a16:creationId xmlns:a16="http://schemas.microsoft.com/office/drawing/2014/main" id="{0D6EB241-CCB1-2313-EB81-7ECC730D6DD1}"/>
                  </a:ext>
                </a:extLst>
              </p:cNvPr>
              <p:cNvSpPr txBox="1"/>
              <p:nvPr/>
            </p:nvSpPr>
            <p:spPr>
              <a:xfrm>
                <a:off x="795262" y="3329640"/>
                <a:ext cx="342812" cy="342812"/>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p:txBody>
          </p:sp>
          <p:sp>
            <p:nvSpPr>
              <p:cNvPr id="42" name="Rectangle: Rounded Corners 41">
                <a:extLst>
                  <a:ext uri="{FF2B5EF4-FFF2-40B4-BE49-F238E27FC236}">
                    <a16:creationId xmlns:a16="http://schemas.microsoft.com/office/drawing/2014/main" id="{EABF70E7-5D4F-4560-A2DE-D2CA0C8AE52D}"/>
                  </a:ext>
                </a:extLst>
              </p:cNvPr>
              <p:cNvSpPr/>
              <p:nvPr/>
            </p:nvSpPr>
            <p:spPr>
              <a:xfrm>
                <a:off x="1037010" y="3693206"/>
                <a:ext cx="400901" cy="252792"/>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DBD</a:t>
                </a:r>
              </a:p>
            </p:txBody>
          </p:sp>
          <p:sp>
            <p:nvSpPr>
              <p:cNvPr id="43" name="Rectangle: Rounded Corners 42">
                <a:extLst>
                  <a:ext uri="{FF2B5EF4-FFF2-40B4-BE49-F238E27FC236}">
                    <a16:creationId xmlns:a16="http://schemas.microsoft.com/office/drawing/2014/main" id="{22FB2B3D-5D72-A35C-A8B9-0EAC982D0B0F}"/>
                  </a:ext>
                </a:extLst>
              </p:cNvPr>
              <p:cNvSpPr/>
              <p:nvPr/>
            </p:nvSpPr>
            <p:spPr>
              <a:xfrm rot="19835550">
                <a:off x="1467516" y="36450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a:ea typeface="+mn-ea"/>
                    <a:cs typeface="+mn-cs"/>
                  </a:rPr>
                  <a:t>H</a:t>
                </a:r>
              </a:p>
            </p:txBody>
          </p:sp>
        </p:grpSp>
        <p:sp>
          <p:nvSpPr>
            <p:cNvPr id="37" name="TextBox 36">
              <a:extLst>
                <a:ext uri="{FF2B5EF4-FFF2-40B4-BE49-F238E27FC236}">
                  <a16:creationId xmlns:a16="http://schemas.microsoft.com/office/drawing/2014/main" id="{A4D81D7E-5162-C903-072C-60EAF2573113}"/>
                </a:ext>
              </a:extLst>
            </p:cNvPr>
            <p:cNvSpPr txBox="1"/>
            <p:nvPr/>
          </p:nvSpPr>
          <p:spPr>
            <a:xfrm>
              <a:off x="5230351" y="3487686"/>
              <a:ext cx="596116" cy="3254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NTD</a:t>
              </a:r>
            </a:p>
          </p:txBody>
        </p:sp>
      </p:grpSp>
      <p:grpSp>
        <p:nvGrpSpPr>
          <p:cNvPr id="11" name="!!Group 10">
            <a:extLst>
              <a:ext uri="{FF2B5EF4-FFF2-40B4-BE49-F238E27FC236}">
                <a16:creationId xmlns:a16="http://schemas.microsoft.com/office/drawing/2014/main" id="{50ED1C91-0828-9543-10CF-C5E1EA16DC42}"/>
              </a:ext>
            </a:extLst>
          </p:cNvPr>
          <p:cNvGrpSpPr/>
          <p:nvPr/>
        </p:nvGrpSpPr>
        <p:grpSpPr>
          <a:xfrm>
            <a:off x="1967090" y="1758155"/>
            <a:ext cx="3203537" cy="4268333"/>
            <a:chOff x="1967090" y="1758155"/>
            <a:chExt cx="3203537" cy="4268333"/>
          </a:xfrm>
        </p:grpSpPr>
        <p:grpSp>
          <p:nvGrpSpPr>
            <p:cNvPr id="5" name="Group 4">
              <a:extLst>
                <a:ext uri="{FF2B5EF4-FFF2-40B4-BE49-F238E27FC236}">
                  <a16:creationId xmlns:a16="http://schemas.microsoft.com/office/drawing/2014/main" id="{80629DDE-9330-657E-C694-BB5946A565A7}"/>
                </a:ext>
              </a:extLst>
            </p:cNvPr>
            <p:cNvGrpSpPr/>
            <p:nvPr/>
          </p:nvGrpSpPr>
          <p:grpSpPr>
            <a:xfrm>
              <a:off x="1967090" y="1758155"/>
              <a:ext cx="3203537" cy="4242221"/>
              <a:chOff x="447472" y="1735318"/>
              <a:chExt cx="10850280" cy="4475737"/>
            </a:xfrm>
            <a:effectLst>
              <a:outerShdw blurRad="419100" algn="ctr" rotWithShape="0">
                <a:schemeClr val="accent1">
                  <a:alpha val="40000"/>
                </a:schemeClr>
              </a:outerShdw>
            </a:effectLst>
          </p:grpSpPr>
          <p:sp>
            <p:nvSpPr>
              <p:cNvPr id="6" name="Snip Diagonal Corner Rectangle 5">
                <a:extLst>
                  <a:ext uri="{FF2B5EF4-FFF2-40B4-BE49-F238E27FC236}">
                    <a16:creationId xmlns:a16="http://schemas.microsoft.com/office/drawing/2014/main" id="{5334B295-E21D-55DA-3C3C-36F8D94A6BA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Rectangle 6">
                <a:extLst>
                  <a:ext uri="{FF2B5EF4-FFF2-40B4-BE49-F238E27FC236}">
                    <a16:creationId xmlns:a16="http://schemas.microsoft.com/office/drawing/2014/main" id="{95A52459-BB97-183A-5C6E-147BE2426D15}"/>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8" name="TextBox 7">
              <a:extLst>
                <a:ext uri="{FF2B5EF4-FFF2-40B4-BE49-F238E27FC236}">
                  <a16:creationId xmlns:a16="http://schemas.microsoft.com/office/drawing/2014/main" id="{559E075F-0646-077F-1320-5BA37A77EF00}"/>
                </a:ext>
              </a:extLst>
            </p:cNvPr>
            <p:cNvSpPr txBox="1"/>
            <p:nvPr/>
          </p:nvSpPr>
          <p:spPr>
            <a:xfrm>
              <a:off x="2008104" y="1817317"/>
              <a:ext cx="3094540" cy="2231380"/>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Cortisol levels</a:t>
              </a:r>
              <a:r>
                <a:rPr kumimoji="0" lang="en-US" sz="1800" b="1" i="0" u="none" strike="noStrike" kern="1200" cap="none" spc="0" normalizeH="0" baseline="30000" noProof="0" dirty="0">
                  <a:ln>
                    <a:noFill/>
                  </a:ln>
                  <a:solidFill>
                    <a:srgbClr val="FFFFFF"/>
                  </a:solidFill>
                  <a:effectLst/>
                  <a:uLnTx/>
                  <a:uFillTx/>
                  <a:latin typeface="Arial"/>
                  <a:ea typeface="+mn-ea"/>
                  <a:cs typeface="+mn-cs"/>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Cortisol synthesis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Serum cortisol levels</a:t>
              </a:r>
            </a:p>
            <a:p>
              <a:pPr marL="548640" marR="0" lvl="1" indent="-285750" algn="l" defTabSz="914400" rtl="0" eaLnBrk="1" fontAlgn="auto" latinLnBrk="0" hangingPunct="1">
                <a:lnSpc>
                  <a:spcPct val="100000"/>
                </a:lnSpc>
                <a:spcBef>
                  <a:spcPts val="600"/>
                </a:spcBef>
                <a:spcAft>
                  <a:spcPts val="0"/>
                </a:spcAft>
                <a:buClr>
                  <a:srgbClr val="A71919"/>
                </a:buClr>
                <a:buSzTx/>
                <a:buFont typeface="Wingdings" panose="05000000000000000000" pitchFamily="2" charset="2"/>
                <a:buChar char="§"/>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CBG affinity and concentrations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11β-HSD 1/2 regulation</a:t>
              </a: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20" name="Hexagon 19">
              <a:extLst>
                <a:ext uri="{FF2B5EF4-FFF2-40B4-BE49-F238E27FC236}">
                  <a16:creationId xmlns:a16="http://schemas.microsoft.com/office/drawing/2014/main" id="{722A3CB8-3190-CCED-E117-A78F6DFC17E1}"/>
                </a:ext>
              </a:extLst>
            </p:cNvPr>
            <p:cNvSpPr/>
            <p:nvPr/>
          </p:nvSpPr>
          <p:spPr>
            <a:xfrm>
              <a:off x="2667745"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12" name="Group 11">
              <a:extLst>
                <a:ext uri="{FF2B5EF4-FFF2-40B4-BE49-F238E27FC236}">
                  <a16:creationId xmlns:a16="http://schemas.microsoft.com/office/drawing/2014/main" id="{8AE699C5-87A5-2162-794E-237516D1AC51}"/>
                </a:ext>
              </a:extLst>
            </p:cNvPr>
            <p:cNvGrpSpPr/>
            <p:nvPr/>
          </p:nvGrpSpPr>
          <p:grpSpPr>
            <a:xfrm>
              <a:off x="3115812" y="4723034"/>
              <a:ext cx="906092" cy="497590"/>
              <a:chOff x="9526693" y="2615787"/>
              <a:chExt cx="906092" cy="497590"/>
            </a:xfrm>
          </p:grpSpPr>
          <p:sp>
            <p:nvSpPr>
              <p:cNvPr id="13" name="Oval 12">
                <a:extLst>
                  <a:ext uri="{FF2B5EF4-FFF2-40B4-BE49-F238E27FC236}">
                    <a16:creationId xmlns:a16="http://schemas.microsoft.com/office/drawing/2014/main" id="{6FEBDD15-C5C5-C6D0-18A9-E88E8D03B6F8}"/>
                  </a:ext>
                </a:extLst>
              </p:cNvPr>
              <p:cNvSpPr/>
              <p:nvPr/>
            </p:nvSpPr>
            <p:spPr>
              <a:xfrm>
                <a:off x="9545167" y="2715969"/>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4" name="Oval 13">
                <a:extLst>
                  <a:ext uri="{FF2B5EF4-FFF2-40B4-BE49-F238E27FC236}">
                    <a16:creationId xmlns:a16="http://schemas.microsoft.com/office/drawing/2014/main" id="{9DF7C4BF-9EE9-84DD-353D-28B0B1101DE4}"/>
                  </a:ext>
                </a:extLst>
              </p:cNvPr>
              <p:cNvSpPr/>
              <p:nvPr/>
            </p:nvSpPr>
            <p:spPr>
              <a:xfrm>
                <a:off x="9887281"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5" name="Oval 14">
                <a:extLst>
                  <a:ext uri="{FF2B5EF4-FFF2-40B4-BE49-F238E27FC236}">
                    <a16:creationId xmlns:a16="http://schemas.microsoft.com/office/drawing/2014/main" id="{FFCCCB55-DCE6-5BB5-E220-57E49A4BB3F4}"/>
                  </a:ext>
                </a:extLst>
              </p:cNvPr>
              <p:cNvSpPr/>
              <p:nvPr/>
            </p:nvSpPr>
            <p:spPr>
              <a:xfrm>
                <a:off x="9526693"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6" name="Oval 15">
                <a:extLst>
                  <a:ext uri="{FF2B5EF4-FFF2-40B4-BE49-F238E27FC236}">
                    <a16:creationId xmlns:a16="http://schemas.microsoft.com/office/drawing/2014/main" id="{F6C151D8-C1F5-BA28-1BA2-3BD05C3EC2D3}"/>
                  </a:ext>
                </a:extLst>
              </p:cNvPr>
              <p:cNvSpPr/>
              <p:nvPr/>
            </p:nvSpPr>
            <p:spPr>
              <a:xfrm>
                <a:off x="10268193" y="2615787"/>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Oval 16">
                <a:extLst>
                  <a:ext uri="{FF2B5EF4-FFF2-40B4-BE49-F238E27FC236}">
                    <a16:creationId xmlns:a16="http://schemas.microsoft.com/office/drawing/2014/main" id="{1740751A-8744-7CD2-4596-B91937F9FD80}"/>
                  </a:ext>
                </a:extLst>
              </p:cNvPr>
              <p:cNvSpPr/>
              <p:nvPr/>
            </p:nvSpPr>
            <p:spPr>
              <a:xfrm>
                <a:off x="9804985" y="2637504"/>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8" name="Oval 17">
                <a:extLst>
                  <a:ext uri="{FF2B5EF4-FFF2-40B4-BE49-F238E27FC236}">
                    <a16:creationId xmlns:a16="http://schemas.microsoft.com/office/drawing/2014/main" id="{09C697A9-1196-D9A5-F4F6-0F84EECEADA0}"/>
                  </a:ext>
                </a:extLst>
              </p:cNvPr>
              <p:cNvSpPr/>
              <p:nvPr/>
            </p:nvSpPr>
            <p:spPr>
              <a:xfrm>
                <a:off x="10040807" y="2755288"/>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9" name="Oval 18">
                <a:extLst>
                  <a:ext uri="{FF2B5EF4-FFF2-40B4-BE49-F238E27FC236}">
                    <a16:creationId xmlns:a16="http://schemas.microsoft.com/office/drawing/2014/main" id="{D96F0220-C638-2031-045E-DD27F595D0D0}"/>
                  </a:ext>
                </a:extLst>
              </p:cNvPr>
              <p:cNvSpPr/>
              <p:nvPr/>
            </p:nvSpPr>
            <p:spPr>
              <a:xfrm>
                <a:off x="10193957" y="294878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9" name="TextBox 8">
              <a:extLst>
                <a:ext uri="{FF2B5EF4-FFF2-40B4-BE49-F238E27FC236}">
                  <a16:creationId xmlns:a16="http://schemas.microsoft.com/office/drawing/2014/main" id="{6FEAF183-734A-295D-90DE-4409A94CA434}"/>
                </a:ext>
              </a:extLst>
            </p:cNvPr>
            <p:cNvSpPr txBox="1"/>
            <p:nvPr/>
          </p:nvSpPr>
          <p:spPr>
            <a:xfrm>
              <a:off x="3172755" y="5718711"/>
              <a:ext cx="792205" cy="307777"/>
            </a:xfrm>
            <a:prstGeom prst="rect">
              <a:avLst/>
            </a:prstGeom>
            <a:noFill/>
          </p:spPr>
          <p:txBody>
            <a:bodyPr wrap="none" rtlCol="0">
              <a:spAutoFit/>
            </a:bodyPr>
            <a:lstStyle/>
            <a:p>
              <a:r>
                <a:rPr lang="en-US" sz="1400" dirty="0">
                  <a:solidFill>
                    <a:schemeClr val="tx2"/>
                  </a:solidFill>
                </a:rPr>
                <a:t>Cortisol</a:t>
              </a:r>
            </a:p>
          </p:txBody>
        </p:sp>
      </p:grpSp>
      <p:sp>
        <p:nvSpPr>
          <p:cNvPr id="10" name="TextBox 9">
            <a:extLst>
              <a:ext uri="{FF2B5EF4-FFF2-40B4-BE49-F238E27FC236}">
                <a16:creationId xmlns:a16="http://schemas.microsoft.com/office/drawing/2014/main" id="{17378BF5-A89C-5F9D-FCAA-C138221F1951}"/>
              </a:ext>
            </a:extLst>
          </p:cNvPr>
          <p:cNvSpPr txBox="1"/>
          <p:nvPr/>
        </p:nvSpPr>
        <p:spPr>
          <a:xfrm>
            <a:off x="8391342" y="5718711"/>
            <a:ext cx="453970" cy="307777"/>
          </a:xfrm>
          <a:prstGeom prst="rect">
            <a:avLst/>
          </a:prstGeom>
          <a:noFill/>
        </p:spPr>
        <p:txBody>
          <a:bodyPr wrap="none" rtlCol="0">
            <a:spAutoFit/>
          </a:bodyPr>
          <a:lstStyle/>
          <a:p>
            <a:r>
              <a:rPr lang="en-US" sz="1400" dirty="0">
                <a:solidFill>
                  <a:schemeClr val="tx2"/>
                </a:solidFill>
              </a:rPr>
              <a:t>GR</a:t>
            </a:r>
          </a:p>
        </p:txBody>
      </p:sp>
    </p:spTree>
    <p:extLst>
      <p:ext uri="{BB962C8B-B14F-4D97-AF65-F5344CB8AC3E}">
        <p14:creationId xmlns:p14="http://schemas.microsoft.com/office/powerpoint/2010/main" val="3405414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cortisol levels</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8" name="!!Group 10">
            <a:extLst>
              <a:ext uri="{FF2B5EF4-FFF2-40B4-BE49-F238E27FC236}">
                <a16:creationId xmlns:a16="http://schemas.microsoft.com/office/drawing/2014/main" id="{14A3BCDE-F271-6978-22D0-C482E2E12F10}"/>
              </a:ext>
            </a:extLst>
          </p:cNvPr>
          <p:cNvGrpSpPr/>
          <p:nvPr/>
        </p:nvGrpSpPr>
        <p:grpSpPr>
          <a:xfrm>
            <a:off x="4499978" y="1758155"/>
            <a:ext cx="3203537" cy="4268333"/>
            <a:chOff x="1967090" y="1758155"/>
            <a:chExt cx="3203537" cy="4268333"/>
          </a:xfrm>
        </p:grpSpPr>
        <p:grpSp>
          <p:nvGrpSpPr>
            <p:cNvPr id="29" name="Group 28">
              <a:extLst>
                <a:ext uri="{FF2B5EF4-FFF2-40B4-BE49-F238E27FC236}">
                  <a16:creationId xmlns:a16="http://schemas.microsoft.com/office/drawing/2014/main" id="{B004D23B-22FB-2084-5CC6-EB9B92BE6401}"/>
                </a:ext>
              </a:extLst>
            </p:cNvPr>
            <p:cNvGrpSpPr/>
            <p:nvPr/>
          </p:nvGrpSpPr>
          <p:grpSpPr>
            <a:xfrm>
              <a:off x="1967090" y="1758155"/>
              <a:ext cx="3203537" cy="4242221"/>
              <a:chOff x="447472" y="1735318"/>
              <a:chExt cx="10850280" cy="4475737"/>
            </a:xfrm>
            <a:effectLst>
              <a:outerShdw blurRad="419100" algn="ctr" rotWithShape="0">
                <a:schemeClr val="accent1">
                  <a:alpha val="40000"/>
                </a:schemeClr>
              </a:outerShdw>
            </a:effectLst>
          </p:grpSpPr>
          <p:sp>
            <p:nvSpPr>
              <p:cNvPr id="50" name="Snip Diagonal Corner Rectangle 5">
                <a:extLst>
                  <a:ext uri="{FF2B5EF4-FFF2-40B4-BE49-F238E27FC236}">
                    <a16:creationId xmlns:a16="http://schemas.microsoft.com/office/drawing/2014/main" id="{7FA18FC6-BA0F-4F9F-A6BC-657A2597EF6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1" name="Rectangle 50">
                <a:extLst>
                  <a:ext uri="{FF2B5EF4-FFF2-40B4-BE49-F238E27FC236}">
                    <a16:creationId xmlns:a16="http://schemas.microsoft.com/office/drawing/2014/main" id="{2245DCD9-9252-6981-BDE7-8E2A2A3C8376}"/>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30" name="TextBox 29">
              <a:extLst>
                <a:ext uri="{FF2B5EF4-FFF2-40B4-BE49-F238E27FC236}">
                  <a16:creationId xmlns:a16="http://schemas.microsoft.com/office/drawing/2014/main" id="{FEF59285-E280-50A0-BB29-AF9B3B15DBE1}"/>
                </a:ext>
              </a:extLst>
            </p:cNvPr>
            <p:cNvSpPr txBox="1"/>
            <p:nvPr/>
          </p:nvSpPr>
          <p:spPr>
            <a:xfrm>
              <a:off x="2008104" y="1817317"/>
              <a:ext cx="3094540" cy="2231380"/>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Cortisol levels</a:t>
              </a:r>
              <a:r>
                <a:rPr kumimoji="0" lang="en-US" sz="1800" b="1" i="0" u="none" strike="noStrike" kern="1200" cap="none" spc="0" normalizeH="0" baseline="30000" noProof="0" dirty="0">
                  <a:ln>
                    <a:noFill/>
                  </a:ln>
                  <a:solidFill>
                    <a:srgbClr val="FFFFFF"/>
                  </a:solidFill>
                  <a:effectLst/>
                  <a:uLnTx/>
                  <a:uFillTx/>
                  <a:latin typeface="Arial"/>
                  <a:ea typeface="+mn-ea"/>
                  <a:cs typeface="+mn-cs"/>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Cortisol synthesis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Serum cortisol levels</a:t>
              </a:r>
            </a:p>
            <a:p>
              <a:pPr marL="548640" marR="0" lvl="1" indent="-285750" algn="l" defTabSz="914400" rtl="0" eaLnBrk="1" fontAlgn="auto" latinLnBrk="0" hangingPunct="1">
                <a:lnSpc>
                  <a:spcPct val="100000"/>
                </a:lnSpc>
                <a:spcBef>
                  <a:spcPts val="600"/>
                </a:spcBef>
                <a:spcAft>
                  <a:spcPts val="0"/>
                </a:spcAft>
                <a:buClr>
                  <a:srgbClr val="A71919"/>
                </a:buClr>
                <a:buSzTx/>
                <a:buFont typeface="Wingdings" panose="05000000000000000000" pitchFamily="2" charset="2"/>
                <a:buChar char="§"/>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CBG affinity and concentrations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11β-HSD 1/2 regulation</a:t>
              </a: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31" name="Hexagon 30">
              <a:extLst>
                <a:ext uri="{FF2B5EF4-FFF2-40B4-BE49-F238E27FC236}">
                  <a16:creationId xmlns:a16="http://schemas.microsoft.com/office/drawing/2014/main" id="{AEDF167B-3926-F094-600A-66D799DE4870}"/>
                </a:ext>
              </a:extLst>
            </p:cNvPr>
            <p:cNvSpPr/>
            <p:nvPr/>
          </p:nvSpPr>
          <p:spPr>
            <a:xfrm>
              <a:off x="2667745"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2" name="Group 31">
              <a:extLst>
                <a:ext uri="{FF2B5EF4-FFF2-40B4-BE49-F238E27FC236}">
                  <a16:creationId xmlns:a16="http://schemas.microsoft.com/office/drawing/2014/main" id="{5717D44E-75F2-965A-0983-C48C498E734D}"/>
                </a:ext>
              </a:extLst>
            </p:cNvPr>
            <p:cNvGrpSpPr/>
            <p:nvPr/>
          </p:nvGrpSpPr>
          <p:grpSpPr>
            <a:xfrm>
              <a:off x="3115812" y="4723034"/>
              <a:ext cx="906092" cy="497590"/>
              <a:chOff x="9526693" y="2615787"/>
              <a:chExt cx="906092" cy="497590"/>
            </a:xfrm>
          </p:grpSpPr>
          <p:sp>
            <p:nvSpPr>
              <p:cNvPr id="34" name="Oval 33">
                <a:extLst>
                  <a:ext uri="{FF2B5EF4-FFF2-40B4-BE49-F238E27FC236}">
                    <a16:creationId xmlns:a16="http://schemas.microsoft.com/office/drawing/2014/main" id="{FEB63777-5E53-9E29-98E6-99BE108A9B74}"/>
                  </a:ext>
                </a:extLst>
              </p:cNvPr>
              <p:cNvSpPr/>
              <p:nvPr/>
            </p:nvSpPr>
            <p:spPr>
              <a:xfrm>
                <a:off x="9545167" y="2715969"/>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4" name="Oval 43">
                <a:extLst>
                  <a:ext uri="{FF2B5EF4-FFF2-40B4-BE49-F238E27FC236}">
                    <a16:creationId xmlns:a16="http://schemas.microsoft.com/office/drawing/2014/main" id="{54072235-42FC-A5F7-EEDD-0CE99A178AF2}"/>
                  </a:ext>
                </a:extLst>
              </p:cNvPr>
              <p:cNvSpPr/>
              <p:nvPr/>
            </p:nvSpPr>
            <p:spPr>
              <a:xfrm>
                <a:off x="9887281"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5" name="Oval 44">
                <a:extLst>
                  <a:ext uri="{FF2B5EF4-FFF2-40B4-BE49-F238E27FC236}">
                    <a16:creationId xmlns:a16="http://schemas.microsoft.com/office/drawing/2014/main" id="{E301AADD-3562-3C5F-9ACC-05F0226DE856}"/>
                  </a:ext>
                </a:extLst>
              </p:cNvPr>
              <p:cNvSpPr/>
              <p:nvPr/>
            </p:nvSpPr>
            <p:spPr>
              <a:xfrm>
                <a:off x="9526693"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6" name="Oval 45">
                <a:extLst>
                  <a:ext uri="{FF2B5EF4-FFF2-40B4-BE49-F238E27FC236}">
                    <a16:creationId xmlns:a16="http://schemas.microsoft.com/office/drawing/2014/main" id="{9C54CE32-7704-621E-BAD3-2769F581EA5B}"/>
                  </a:ext>
                </a:extLst>
              </p:cNvPr>
              <p:cNvSpPr/>
              <p:nvPr/>
            </p:nvSpPr>
            <p:spPr>
              <a:xfrm>
                <a:off x="10268193" y="2615787"/>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7" name="Oval 46">
                <a:extLst>
                  <a:ext uri="{FF2B5EF4-FFF2-40B4-BE49-F238E27FC236}">
                    <a16:creationId xmlns:a16="http://schemas.microsoft.com/office/drawing/2014/main" id="{9020773B-17A8-0CFD-E0C2-91ED9771D259}"/>
                  </a:ext>
                </a:extLst>
              </p:cNvPr>
              <p:cNvSpPr/>
              <p:nvPr/>
            </p:nvSpPr>
            <p:spPr>
              <a:xfrm>
                <a:off x="9804985" y="2637504"/>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8" name="Oval 47">
                <a:extLst>
                  <a:ext uri="{FF2B5EF4-FFF2-40B4-BE49-F238E27FC236}">
                    <a16:creationId xmlns:a16="http://schemas.microsoft.com/office/drawing/2014/main" id="{89ECFA63-7C5E-5CD0-FC21-0763160B3655}"/>
                  </a:ext>
                </a:extLst>
              </p:cNvPr>
              <p:cNvSpPr/>
              <p:nvPr/>
            </p:nvSpPr>
            <p:spPr>
              <a:xfrm>
                <a:off x="10040807" y="2755288"/>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9" name="Oval 48">
                <a:extLst>
                  <a:ext uri="{FF2B5EF4-FFF2-40B4-BE49-F238E27FC236}">
                    <a16:creationId xmlns:a16="http://schemas.microsoft.com/office/drawing/2014/main" id="{9DA01A12-D71B-059F-5769-8991B384FD10}"/>
                  </a:ext>
                </a:extLst>
              </p:cNvPr>
              <p:cNvSpPr/>
              <p:nvPr/>
            </p:nvSpPr>
            <p:spPr>
              <a:xfrm>
                <a:off x="10193957" y="294878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33" name="TextBox 32">
              <a:extLst>
                <a:ext uri="{FF2B5EF4-FFF2-40B4-BE49-F238E27FC236}">
                  <a16:creationId xmlns:a16="http://schemas.microsoft.com/office/drawing/2014/main" id="{5162F6CD-4AC4-58EF-D814-EB544FBFDC1A}"/>
                </a:ext>
              </a:extLst>
            </p:cNvPr>
            <p:cNvSpPr txBox="1"/>
            <p:nvPr/>
          </p:nvSpPr>
          <p:spPr>
            <a:xfrm>
              <a:off x="3172755" y="5718711"/>
              <a:ext cx="792205" cy="307777"/>
            </a:xfrm>
            <a:prstGeom prst="rect">
              <a:avLst/>
            </a:prstGeom>
            <a:noFill/>
          </p:spPr>
          <p:txBody>
            <a:bodyPr wrap="none" rtlCol="0">
              <a:spAutoFit/>
            </a:bodyPr>
            <a:lstStyle/>
            <a:p>
              <a:r>
                <a:rPr lang="en-US" sz="1400" dirty="0">
                  <a:solidFill>
                    <a:schemeClr val="tx2"/>
                  </a:solidFill>
                </a:rPr>
                <a:t>Cortisol</a:t>
              </a:r>
            </a:p>
          </p:txBody>
        </p:sp>
      </p:grpSp>
      <p:sp>
        <p:nvSpPr>
          <p:cNvPr id="53" name="Arrow: Right 52">
            <a:extLst>
              <a:ext uri="{FF2B5EF4-FFF2-40B4-BE49-F238E27FC236}">
                <a16:creationId xmlns:a16="http://schemas.microsoft.com/office/drawing/2014/main" id="{9ECB0C22-3951-6BAA-4FBC-AF3D79D854FA}"/>
              </a:ext>
            </a:extLst>
          </p:cNvPr>
          <p:cNvSpPr/>
          <p:nvPr/>
        </p:nvSpPr>
        <p:spPr>
          <a:xfrm>
            <a:off x="3991069" y="2665749"/>
            <a:ext cx="578498" cy="407352"/>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78786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F72087F-3CB0-E1FC-2E35-42D26F1A3082}"/>
              </a:ext>
            </a:extLst>
          </p:cNvPr>
          <p:cNvGrpSpPr/>
          <p:nvPr/>
        </p:nvGrpSpPr>
        <p:grpSpPr>
          <a:xfrm>
            <a:off x="5456614" y="3066496"/>
            <a:ext cx="6449635" cy="3036671"/>
            <a:chOff x="6342972" y="1349187"/>
            <a:chExt cx="5583799" cy="3036671"/>
          </a:xfrm>
        </p:grpSpPr>
        <p:sp>
          <p:nvSpPr>
            <p:cNvPr id="33" name="TextBox 32">
              <a:extLst>
                <a:ext uri="{FF2B5EF4-FFF2-40B4-BE49-F238E27FC236}">
                  <a16:creationId xmlns:a16="http://schemas.microsoft.com/office/drawing/2014/main" id="{A803E0E0-CB02-DD9D-966A-1EB492AC0551}"/>
                </a:ext>
              </a:extLst>
            </p:cNvPr>
            <p:cNvSpPr txBox="1"/>
            <p:nvPr/>
          </p:nvSpPr>
          <p:spPr>
            <a:xfrm>
              <a:off x="6675247" y="1349187"/>
              <a:ext cx="491051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Several factors can alter CBG levels, and therefore total cortisol levels, thereby interfering with test results</a:t>
              </a:r>
              <a:r>
                <a:rPr kumimoji="0" lang="en-US" sz="1600" b="1" i="0" u="none" strike="noStrike" kern="1200" cap="none" spc="0" normalizeH="0" baseline="30000" noProof="0" dirty="0">
                  <a:ln>
                    <a:noFill/>
                  </a:ln>
                  <a:solidFill>
                    <a:srgbClr val="3C4C58"/>
                  </a:solidFill>
                  <a:effectLst/>
                  <a:uLnTx/>
                  <a:uFillTx/>
                  <a:latin typeface="Arial"/>
                  <a:ea typeface="+mn-ea"/>
                  <a:cs typeface="+mn-cs"/>
                </a:rPr>
                <a:t>3,4</a:t>
              </a:r>
              <a:endParaRPr kumimoji="0" lang="en-US" sz="1600" b="1" i="0" u="none" strike="noStrike" kern="1200" cap="none" spc="0" normalizeH="0" baseline="0" noProof="0" dirty="0">
                <a:ln>
                  <a:noFill/>
                </a:ln>
                <a:solidFill>
                  <a:srgbClr val="3C4C58"/>
                </a:solidFill>
                <a:effectLst/>
                <a:uLnTx/>
                <a:uFillTx/>
                <a:latin typeface="Arial"/>
                <a:ea typeface="+mn-ea"/>
                <a:cs typeface="+mn-cs"/>
              </a:endParaRPr>
            </a:p>
          </p:txBody>
        </p:sp>
        <p:grpSp>
          <p:nvGrpSpPr>
            <p:cNvPr id="34" name="Group 33">
              <a:extLst>
                <a:ext uri="{FF2B5EF4-FFF2-40B4-BE49-F238E27FC236}">
                  <a16:creationId xmlns:a16="http://schemas.microsoft.com/office/drawing/2014/main" id="{4D4FE924-2C60-4D19-C460-C5BF92F7369E}"/>
                </a:ext>
              </a:extLst>
            </p:cNvPr>
            <p:cNvGrpSpPr/>
            <p:nvPr/>
          </p:nvGrpSpPr>
          <p:grpSpPr>
            <a:xfrm>
              <a:off x="6342972" y="2042377"/>
              <a:ext cx="5583799" cy="2343481"/>
              <a:chOff x="6342972" y="2042377"/>
              <a:chExt cx="5583799" cy="2343481"/>
            </a:xfrm>
          </p:grpSpPr>
          <p:sp>
            <p:nvSpPr>
              <p:cNvPr id="35" name="Snip Diagonal Corner Rectangle 6">
                <a:extLst>
                  <a:ext uri="{FF2B5EF4-FFF2-40B4-BE49-F238E27FC236}">
                    <a16:creationId xmlns:a16="http://schemas.microsoft.com/office/drawing/2014/main" id="{2BE6F888-0DFD-33F3-2FC9-2F2FAB6D4E2D}"/>
                  </a:ext>
                </a:extLst>
              </p:cNvPr>
              <p:cNvSpPr/>
              <p:nvPr/>
            </p:nvSpPr>
            <p:spPr>
              <a:xfrm>
                <a:off x="6342972" y="2054138"/>
                <a:ext cx="5583799" cy="2331720"/>
              </a:xfrm>
              <a:prstGeom prst="snip2DiagRect">
                <a:avLst>
                  <a:gd name="adj1" fmla="val 932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6" name="Rectangle 35">
                <a:extLst>
                  <a:ext uri="{FF2B5EF4-FFF2-40B4-BE49-F238E27FC236}">
                    <a16:creationId xmlns:a16="http://schemas.microsoft.com/office/drawing/2014/main" id="{D297258B-1B3A-E140-A2FF-F86EAC57A417}"/>
                  </a:ext>
                </a:extLst>
              </p:cNvPr>
              <p:cNvSpPr/>
              <p:nvPr/>
            </p:nvSpPr>
            <p:spPr>
              <a:xfrm>
                <a:off x="6342972" y="2042377"/>
                <a:ext cx="5583799" cy="390691"/>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sp>
        <p:nvSpPr>
          <p:cNvPr id="2" name="Title 1">
            <a:extLst>
              <a:ext uri="{FF2B5EF4-FFF2-40B4-BE49-F238E27FC236}">
                <a16:creationId xmlns:a16="http://schemas.microsoft.com/office/drawing/2014/main" id="{A634EB98-C109-E99E-B8FE-A360E0C084C7}"/>
              </a:ext>
            </a:extLst>
          </p:cNvPr>
          <p:cNvSpPr>
            <a:spLocks noGrp="1"/>
          </p:cNvSpPr>
          <p:nvPr>
            <p:ph type="title"/>
          </p:nvPr>
        </p:nvSpPr>
        <p:spPr>
          <a:xfrm>
            <a:off x="440899" y="264698"/>
            <a:ext cx="11196537" cy="785342"/>
          </a:xfrm>
        </p:spPr>
        <p:txBody>
          <a:bodyPr/>
          <a:lstStyle/>
          <a:p>
            <a:r>
              <a:rPr lang="en-US" sz="2800" dirty="0"/>
              <a:t>Cortisol is kept inactivated in the plasma via binding to CBG  </a:t>
            </a:r>
          </a:p>
        </p:txBody>
      </p:sp>
      <p:sp>
        <p:nvSpPr>
          <p:cNvPr id="3" name="Slide Number Placeholder 2">
            <a:extLst>
              <a:ext uri="{FF2B5EF4-FFF2-40B4-BE49-F238E27FC236}">
                <a16:creationId xmlns:a16="http://schemas.microsoft.com/office/drawing/2014/main" id="{0B1FB9F8-E8E3-734D-E094-93F1AC3B706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467B3D24-77F3-E141-6C20-FE5D04AA038E}"/>
              </a:ext>
            </a:extLst>
          </p:cNvPr>
          <p:cNvSpPr>
            <a:spLocks noGrp="1"/>
          </p:cNvSpPr>
          <p:nvPr>
            <p:ph type="ftr" sz="quarter" idx="3"/>
          </p:nvPr>
        </p:nvSpPr>
        <p:spPr>
          <a:xfrm>
            <a:off x="512172" y="6162112"/>
            <a:ext cx="10094867" cy="61084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noProof="0" dirty="0">
                <a:ln>
                  <a:noFill/>
                </a:ln>
                <a:solidFill>
                  <a:srgbClr val="000000">
                    <a:lumMod val="65000"/>
                    <a:lumOff val="35000"/>
                  </a:srgbClr>
                </a:solidFill>
                <a:effectLst/>
                <a:uLnTx/>
                <a:uFillTx/>
                <a:latin typeface="Arial"/>
                <a:ea typeface="+mn-ea"/>
                <a:cs typeface="+mn-cs"/>
              </a:rPr>
              <a:t>ALB=albumin.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30000" noProof="0" dirty="0" err="1">
                <a:ln>
                  <a:noFill/>
                </a:ln>
                <a:solidFill>
                  <a:srgbClr val="000000">
                    <a:lumMod val="65000"/>
                    <a:lumOff val="35000"/>
                  </a:srgbClr>
                </a:solidFill>
                <a:effectLst/>
                <a:uLnTx/>
                <a:uFillTx/>
                <a:latin typeface="Arial"/>
                <a:ea typeface="+mn-ea"/>
                <a:cs typeface="+mn-cs"/>
              </a:rPr>
              <a:t>a</a:t>
            </a:r>
            <a:r>
              <a:rPr kumimoji="0" lang="en-US"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Should</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be discontinued for at least 6 weeks prior to testing.</a:t>
            </a:r>
            <a:endParaRPr kumimoji="0" lang="en-US" sz="900" b="0" i="0" u="none" strike="noStrike" kern="1200" cap="none" spc="0" normalizeH="0" baseline="30000" noProof="0" dirty="0">
              <a:ln>
                <a:noFill/>
              </a:ln>
              <a:solidFill>
                <a:srgbClr val="000000">
                  <a:lumMod val="65000"/>
                  <a:lumOff val="35000"/>
                </a:srgbClr>
              </a:solidFill>
              <a:effectLst/>
              <a:uLnTx/>
              <a:uFillTx/>
              <a:latin typeface="Arial"/>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Choi MH. </a:t>
            </a:r>
            <a:r>
              <a:rPr kumimoji="0" lang="it-IT"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Endocrinol Metab (Seoul)</a:t>
            </a:r>
            <a:r>
              <a:rPr kumimoji="0" lang="it-IT"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2022</a:t>
            </a:r>
            <a:r>
              <a:rPr lang="it-IT" dirty="0">
                <a:solidFill>
                  <a:srgbClr val="000000">
                    <a:lumMod val="65000"/>
                    <a:lumOff val="35000"/>
                  </a:srgbClr>
                </a:solidFill>
                <a:latin typeface="Arial"/>
              </a:rPr>
              <a:t>;</a:t>
            </a:r>
            <a:r>
              <a:rPr kumimoji="0" lang="it-IT"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37(4):599-607. 2. </a:t>
            </a:r>
            <a:r>
              <a:rPr lang="en-GB" sz="900" dirty="0"/>
              <a:t>Timmermans S, et al. </a:t>
            </a:r>
            <a:r>
              <a:rPr lang="en-GB" sz="900" i="1" dirty="0"/>
              <a:t>Front Immunol. </a:t>
            </a:r>
            <a:r>
              <a:rPr lang="en-GB" sz="900" dirty="0"/>
              <a:t>2019;10:1545. doi:10.3389/fimmu.2019.01545 </a:t>
            </a:r>
          </a:p>
          <a:p>
            <a:pPr marR="0" lvl="0" algn="l" defTabSz="914400" rtl="0" eaLnBrk="1" fontAlgn="auto" latinLnBrk="0" hangingPunct="1">
              <a:lnSpc>
                <a:spcPct val="100000"/>
              </a:lnSpc>
              <a:spcBef>
                <a:spcPts val="0"/>
              </a:spcBef>
              <a:spcAft>
                <a:spcPts val="0"/>
              </a:spcAft>
              <a:buClrTx/>
              <a:buSzTx/>
              <a:tabLst/>
              <a:defRPr/>
            </a:pPr>
            <a:r>
              <a:rPr lang="en-US" dirty="0">
                <a:solidFill>
                  <a:srgbClr val="000000">
                    <a:lumMod val="65000"/>
                    <a:lumOff val="35000"/>
                  </a:srgbClr>
                </a:solidFill>
                <a:latin typeface="Arial"/>
              </a:rPr>
              <a:t>3</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r>
              <a:rPr kumimoji="0" lang="en-US"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Nenke</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MA, et al. </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J </a:t>
            </a:r>
            <a:r>
              <a:rPr kumimoji="0" lang="en-US"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Endocr</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Soc</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2017;1(3):202-210. 4. </a:t>
            </a:r>
            <a:r>
              <a:rPr kumimoji="0" lang="it-IT"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Farinelli DG,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Pract.</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2023;29(12):986-993.</a:t>
            </a:r>
            <a:endPar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sp>
        <p:nvSpPr>
          <p:cNvPr id="30" name="TextBox 29">
            <a:extLst>
              <a:ext uri="{FF2B5EF4-FFF2-40B4-BE49-F238E27FC236}">
                <a16:creationId xmlns:a16="http://schemas.microsoft.com/office/drawing/2014/main" id="{A11A22FD-42A6-4364-0537-788624B0B206}"/>
              </a:ext>
            </a:extLst>
          </p:cNvPr>
          <p:cNvSpPr txBox="1"/>
          <p:nvPr/>
        </p:nvSpPr>
        <p:spPr>
          <a:xfrm>
            <a:off x="1809057" y="1478653"/>
            <a:ext cx="2514015"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Distribution of cortisol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in human blood</a:t>
            </a:r>
            <a:r>
              <a:rPr kumimoji="0" lang="en-US" sz="1600" b="1" i="0" u="none" strike="noStrike" kern="1200" cap="none" spc="0" normalizeH="0" baseline="30000" noProof="0" dirty="0">
                <a:ln>
                  <a:noFill/>
                </a:ln>
                <a:solidFill>
                  <a:srgbClr val="3C4C58"/>
                </a:solidFill>
                <a:effectLst/>
                <a:uLnTx/>
                <a:uFillTx/>
                <a:latin typeface="Arial"/>
                <a:ea typeface="+mn-ea"/>
                <a:cs typeface="+mn-cs"/>
              </a:rPr>
              <a:t>1,2</a:t>
            </a:r>
            <a:endParaRPr kumimoji="0" lang="en-US" sz="1600" b="1" i="0" u="none" strike="noStrike" kern="1200" cap="none" spc="0" normalizeH="0" baseline="0" noProof="0" dirty="0">
              <a:ln>
                <a:noFill/>
              </a:ln>
              <a:solidFill>
                <a:srgbClr val="3C4C58"/>
              </a:solidFill>
              <a:effectLst/>
              <a:uLnTx/>
              <a:uFillTx/>
              <a:latin typeface="Arial"/>
              <a:ea typeface="+mn-ea"/>
              <a:cs typeface="+mn-cs"/>
            </a:endParaRPr>
          </a:p>
        </p:txBody>
      </p:sp>
      <p:graphicFrame>
        <p:nvGraphicFramePr>
          <p:cNvPr id="31" name="Table 30">
            <a:extLst>
              <a:ext uri="{FF2B5EF4-FFF2-40B4-BE49-F238E27FC236}">
                <a16:creationId xmlns:a16="http://schemas.microsoft.com/office/drawing/2014/main" id="{3461BE50-D7FF-99F1-4A4F-8F1BCEC306D0}"/>
              </a:ext>
            </a:extLst>
          </p:cNvPr>
          <p:cNvGraphicFramePr>
            <a:graphicFrameLocks noGrp="1"/>
          </p:cNvGraphicFramePr>
          <p:nvPr>
            <p:extLst>
              <p:ext uri="{D42A27DB-BD31-4B8C-83A1-F6EECF244321}">
                <p14:modId xmlns:p14="http://schemas.microsoft.com/office/powerpoint/2010/main" val="3707385100"/>
              </p:ext>
            </p:extLst>
          </p:nvPr>
        </p:nvGraphicFramePr>
        <p:xfrm>
          <a:off x="5522816" y="3777104"/>
          <a:ext cx="6198404" cy="2331720"/>
        </p:xfrm>
        <a:graphic>
          <a:graphicData uri="http://schemas.openxmlformats.org/drawingml/2006/table">
            <a:tbl>
              <a:tblPr firstRow="1" bandRow="1">
                <a:tableStyleId>{72833802-FEF1-4C79-8D5D-14CF1EAF98D9}</a:tableStyleId>
              </a:tblPr>
              <a:tblGrid>
                <a:gridCol w="1810654">
                  <a:extLst>
                    <a:ext uri="{9D8B030D-6E8A-4147-A177-3AD203B41FA5}">
                      <a16:colId xmlns:a16="http://schemas.microsoft.com/office/drawing/2014/main" val="2868837550"/>
                    </a:ext>
                  </a:extLst>
                </a:gridCol>
                <a:gridCol w="1222884">
                  <a:extLst>
                    <a:ext uri="{9D8B030D-6E8A-4147-A177-3AD203B41FA5}">
                      <a16:colId xmlns:a16="http://schemas.microsoft.com/office/drawing/2014/main" val="4108984685"/>
                    </a:ext>
                  </a:extLst>
                </a:gridCol>
                <a:gridCol w="1582433">
                  <a:extLst>
                    <a:ext uri="{9D8B030D-6E8A-4147-A177-3AD203B41FA5}">
                      <a16:colId xmlns:a16="http://schemas.microsoft.com/office/drawing/2014/main" val="1838904602"/>
                    </a:ext>
                  </a:extLst>
                </a:gridCol>
                <a:gridCol w="1582433">
                  <a:extLst>
                    <a:ext uri="{9D8B030D-6E8A-4147-A177-3AD203B41FA5}">
                      <a16:colId xmlns:a16="http://schemas.microsoft.com/office/drawing/2014/main" val="1506682078"/>
                    </a:ext>
                  </a:extLst>
                </a:gridCol>
              </a:tblGrid>
              <a:tr h="370840">
                <a:tc>
                  <a:txBody>
                    <a:bodyPr/>
                    <a:lstStyle/>
                    <a:p>
                      <a:pPr algn="l"/>
                      <a:r>
                        <a:rPr lang="en-US" sz="1400" b="1" dirty="0"/>
                        <a:t>Factor</a:t>
                      </a:r>
                    </a:p>
                  </a:txBody>
                  <a:tcPr anchor="ctr">
                    <a:lnL w="6350" cap="flat" cmpd="sng" algn="ctr">
                      <a:noFill/>
                      <a:prstDash val="solid"/>
                      <a:miter lim="800000"/>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CBG levels</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dirty="0"/>
                        <a:t>Cortisol levels</a:t>
                      </a:r>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dirty="0"/>
                    </a:p>
                  </a:txBody>
                  <a:tcPr anchor="ctr">
                    <a:lnL>
                      <a:noFill/>
                    </a:lnL>
                    <a:lnR>
                      <a:noFill/>
                    </a:lnR>
                    <a:lnT w="6350" cap="flat" cmpd="sng" algn="ctr">
                      <a:noFill/>
                      <a:prstDash val="solid"/>
                      <a:miter lim="800000"/>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8130023"/>
                  </a:ext>
                </a:extLst>
              </a:tr>
              <a:tr h="914400">
                <a:tc>
                  <a:txBody>
                    <a:bodyPr/>
                    <a:lstStyle/>
                    <a:p>
                      <a:pPr marL="91440" indent="-91440" algn="l">
                        <a:spcBef>
                          <a:spcPts val="400"/>
                        </a:spcBef>
                        <a:buFont typeface="Arial" panose="020B0604020202020204" pitchFamily="34" charset="0"/>
                        <a:buChar char="•"/>
                      </a:pPr>
                      <a:r>
                        <a:rPr lang="en-US" sz="1400" b="0" dirty="0">
                          <a:solidFill>
                            <a:schemeClr val="accent1"/>
                          </a:solidFill>
                        </a:rPr>
                        <a:t>Pregnancy </a:t>
                      </a:r>
                    </a:p>
                    <a:p>
                      <a:pPr marL="91440" indent="-91440" algn="l">
                        <a:spcBef>
                          <a:spcPts val="400"/>
                        </a:spcBef>
                        <a:buFont typeface="Arial" panose="020B0604020202020204" pitchFamily="34" charset="0"/>
                        <a:buChar char="•"/>
                      </a:pPr>
                      <a:r>
                        <a:rPr lang="en-US" sz="1400" b="0" dirty="0">
                          <a:solidFill>
                            <a:schemeClr val="accent1"/>
                          </a:solidFill>
                        </a:rPr>
                        <a:t>Oral </a:t>
                      </a:r>
                      <a:r>
                        <a:rPr lang="en-US" sz="1400" b="0" dirty="0" err="1">
                          <a:solidFill>
                            <a:schemeClr val="accent1"/>
                          </a:solidFill>
                        </a:rPr>
                        <a:t>contraceptive</a:t>
                      </a:r>
                      <a:r>
                        <a:rPr lang="en-US" sz="1400" b="0" baseline="30000" dirty="0" err="1">
                          <a:solidFill>
                            <a:schemeClr val="accent1"/>
                          </a:solidFill>
                        </a:rPr>
                        <a:t>a</a:t>
                      </a:r>
                      <a:r>
                        <a:rPr lang="en-US" sz="1400" b="0" dirty="0">
                          <a:solidFill>
                            <a:schemeClr val="accent1"/>
                          </a:solidFill>
                        </a:rPr>
                        <a:t> </a:t>
                      </a:r>
                    </a:p>
                    <a:p>
                      <a:pPr marL="91440" indent="-91440" algn="l">
                        <a:spcBef>
                          <a:spcPts val="400"/>
                        </a:spcBef>
                        <a:buFont typeface="Arial" panose="020B0604020202020204" pitchFamily="34" charset="0"/>
                        <a:buChar char="•"/>
                      </a:pPr>
                      <a:r>
                        <a:rPr lang="en-US" sz="1400" b="0" dirty="0" err="1">
                          <a:solidFill>
                            <a:schemeClr val="accent1"/>
                          </a:solidFill>
                        </a:rPr>
                        <a:t>Mitotane</a:t>
                      </a:r>
                      <a:r>
                        <a:rPr lang="en-US" sz="1400" b="0" baseline="30000" dirty="0" err="1">
                          <a:solidFill>
                            <a:schemeClr val="accent1"/>
                          </a:solidFill>
                        </a:rPr>
                        <a:t>a</a:t>
                      </a:r>
                      <a:endParaRPr lang="en-US" sz="1400" b="0" dirty="0">
                        <a:solidFill>
                          <a:schemeClr val="accent1"/>
                        </a:solidFill>
                      </a:endParaRPr>
                    </a:p>
                  </a:txBody>
                  <a:tcPr anchor="ctr">
                    <a:lnL w="6350" cap="flat" cmpd="sng" algn="ctr">
                      <a:noFill/>
                      <a:prstDash val="solid"/>
                      <a:miter lim="800000"/>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solidFill>
                          <a:schemeClr val="accent1"/>
                        </a:solidFill>
                      </a:endParaRP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solidFill>
                          <a:schemeClr val="accent1"/>
                        </a:solidFill>
                      </a:endParaRP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dirty="0">
                          <a:solidFill>
                            <a:schemeClr val="accent6"/>
                          </a:solidFill>
                        </a:rPr>
                        <a:t>Increased false-positive results</a:t>
                      </a:r>
                    </a:p>
                  </a:txBody>
                  <a:tcPr anchor="ctr">
                    <a:lnL>
                      <a:noFill/>
                    </a:lnL>
                    <a:lnR>
                      <a:noFill/>
                    </a:lnR>
                    <a:lnT w="3175" cap="flat" cmpd="sng" algn="ctr">
                      <a:no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2838957"/>
                  </a:ext>
                </a:extLst>
              </a:tr>
              <a:tr h="914400">
                <a:tc>
                  <a:txBody>
                    <a:bodyPr/>
                    <a:lstStyle/>
                    <a:p>
                      <a:pPr marL="91440" indent="-91440" algn="l">
                        <a:spcBef>
                          <a:spcPts val="400"/>
                        </a:spcBef>
                        <a:buFont typeface="Arial" panose="020B0604020202020204" pitchFamily="34" charset="0"/>
                        <a:buChar char="•"/>
                      </a:pPr>
                      <a:r>
                        <a:rPr lang="en-US" sz="1400" b="0" dirty="0">
                          <a:solidFill>
                            <a:schemeClr val="accent1"/>
                          </a:solidFill>
                        </a:rPr>
                        <a:t>Nephrotic syndrome</a:t>
                      </a:r>
                    </a:p>
                    <a:p>
                      <a:pPr marL="91440" indent="-91440" algn="l">
                        <a:spcBef>
                          <a:spcPts val="400"/>
                        </a:spcBef>
                        <a:buFont typeface="Arial" panose="020B0604020202020204" pitchFamily="34" charset="0"/>
                        <a:buChar char="•"/>
                      </a:pPr>
                      <a:r>
                        <a:rPr lang="en-US" sz="1400" b="0" dirty="0">
                          <a:solidFill>
                            <a:schemeClr val="accent1"/>
                          </a:solidFill>
                        </a:rPr>
                        <a:t>Malnutrition</a:t>
                      </a:r>
                    </a:p>
                    <a:p>
                      <a:pPr marL="91440" indent="-91440" algn="l">
                        <a:spcBef>
                          <a:spcPts val="400"/>
                        </a:spcBef>
                        <a:buFont typeface="Arial" panose="020B0604020202020204" pitchFamily="34" charset="0"/>
                        <a:buChar char="•"/>
                      </a:pPr>
                      <a:r>
                        <a:rPr lang="en-US" sz="1400" b="0" dirty="0">
                          <a:solidFill>
                            <a:schemeClr val="accent1"/>
                          </a:solidFill>
                        </a:rPr>
                        <a:t>Hypothyroidism</a:t>
                      </a:r>
                    </a:p>
                  </a:txBody>
                  <a:tcPr anchor="ctr">
                    <a:lnL w="6350" cap="flat" cmpd="sng" algn="ctr">
                      <a:noFill/>
                      <a:prstDash val="solid"/>
                      <a:miter lim="800000"/>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solidFill>
                          <a:schemeClr val="accent1"/>
                        </a:solidFill>
                      </a:endParaRP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solidFill>
                        </a:rPr>
                        <a:t>Increased false-negative results</a:t>
                      </a:r>
                    </a:p>
                  </a:txBody>
                  <a:tcPr anchor="ctr">
                    <a:lnL>
                      <a:noFill/>
                    </a:lnL>
                    <a:lnR>
                      <a:noFill/>
                    </a:lnR>
                    <a:lnT w="6350" cap="flat" cmpd="sng" algn="ctr">
                      <a:solidFill>
                        <a:schemeClr val="accent3"/>
                      </a:solidFill>
                      <a:prstDash val="solid"/>
                      <a:round/>
                      <a:headEnd type="none" w="med" len="med"/>
                      <a:tailEnd type="none" w="med" len="med"/>
                    </a:lnT>
                    <a:lnB w="635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17140664"/>
                  </a:ext>
                </a:extLst>
              </a:tr>
            </a:tbl>
          </a:graphicData>
        </a:graphic>
      </p:graphicFrame>
      <p:grpSp>
        <p:nvGrpSpPr>
          <p:cNvPr id="19" name="Group 18">
            <a:extLst>
              <a:ext uri="{FF2B5EF4-FFF2-40B4-BE49-F238E27FC236}">
                <a16:creationId xmlns:a16="http://schemas.microsoft.com/office/drawing/2014/main" id="{A45F69E7-480B-3AD6-1FEE-B24A8F140493}"/>
              </a:ext>
            </a:extLst>
          </p:cNvPr>
          <p:cNvGrpSpPr/>
          <p:nvPr/>
        </p:nvGrpSpPr>
        <p:grpSpPr>
          <a:xfrm>
            <a:off x="7724152" y="4412054"/>
            <a:ext cx="1752434" cy="1345919"/>
            <a:chOff x="7724152" y="3897523"/>
            <a:chExt cx="1752434" cy="1345919"/>
          </a:xfrm>
        </p:grpSpPr>
        <p:pic>
          <p:nvPicPr>
            <p:cNvPr id="38" name="Graphic 37" descr="Arrow Down with solid fill">
              <a:extLst>
                <a:ext uri="{FF2B5EF4-FFF2-40B4-BE49-F238E27FC236}">
                  <a16:creationId xmlns:a16="http://schemas.microsoft.com/office/drawing/2014/main" id="{6F8C3C77-64DC-96D0-0249-F741A0436E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7724152" y="3897523"/>
              <a:ext cx="365760" cy="365760"/>
            </a:xfrm>
            <a:prstGeom prst="rect">
              <a:avLst/>
            </a:prstGeom>
          </p:spPr>
        </p:pic>
        <p:pic>
          <p:nvPicPr>
            <p:cNvPr id="41" name="Graphic 40" descr="Arrow Down with solid fill">
              <a:extLst>
                <a:ext uri="{FF2B5EF4-FFF2-40B4-BE49-F238E27FC236}">
                  <a16:creationId xmlns:a16="http://schemas.microsoft.com/office/drawing/2014/main" id="{E37A326F-F2BD-4E79-7EFD-2871DC9EDF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24152" y="4877682"/>
              <a:ext cx="365760" cy="365760"/>
            </a:xfrm>
            <a:prstGeom prst="rect">
              <a:avLst/>
            </a:prstGeom>
          </p:spPr>
        </p:pic>
        <p:pic>
          <p:nvPicPr>
            <p:cNvPr id="42" name="Graphic 41" descr="Arrow Down with solid fill">
              <a:extLst>
                <a:ext uri="{FF2B5EF4-FFF2-40B4-BE49-F238E27FC236}">
                  <a16:creationId xmlns:a16="http://schemas.microsoft.com/office/drawing/2014/main" id="{1292309F-CE0C-CC07-8FAB-0F1EE38FC0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9110826" y="3897523"/>
              <a:ext cx="365760" cy="365760"/>
            </a:xfrm>
            <a:prstGeom prst="rect">
              <a:avLst/>
            </a:prstGeom>
          </p:spPr>
        </p:pic>
        <p:pic>
          <p:nvPicPr>
            <p:cNvPr id="43" name="Graphic 42" descr="Arrow Down with solid fill">
              <a:extLst>
                <a:ext uri="{FF2B5EF4-FFF2-40B4-BE49-F238E27FC236}">
                  <a16:creationId xmlns:a16="http://schemas.microsoft.com/office/drawing/2014/main" id="{F22AB08E-BAD9-C464-D366-BDA55A82302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10826" y="4877682"/>
              <a:ext cx="365760" cy="365760"/>
            </a:xfrm>
            <a:prstGeom prst="rect">
              <a:avLst/>
            </a:prstGeom>
          </p:spPr>
        </p:pic>
      </p:grpSp>
      <p:grpSp>
        <p:nvGrpSpPr>
          <p:cNvPr id="140" name="Group 139">
            <a:extLst>
              <a:ext uri="{FF2B5EF4-FFF2-40B4-BE49-F238E27FC236}">
                <a16:creationId xmlns:a16="http://schemas.microsoft.com/office/drawing/2014/main" id="{8D000098-ABFE-C2E4-34CC-9F4C737299F5}"/>
              </a:ext>
            </a:extLst>
          </p:cNvPr>
          <p:cNvGrpSpPr/>
          <p:nvPr/>
        </p:nvGrpSpPr>
        <p:grpSpPr>
          <a:xfrm>
            <a:off x="-185120" y="2103251"/>
            <a:ext cx="5799517" cy="4177814"/>
            <a:chOff x="-185120" y="2103251"/>
            <a:chExt cx="5799517" cy="4177814"/>
          </a:xfrm>
        </p:grpSpPr>
        <p:graphicFrame>
          <p:nvGraphicFramePr>
            <p:cNvPr id="8" name="Chart 7">
              <a:extLst>
                <a:ext uri="{FF2B5EF4-FFF2-40B4-BE49-F238E27FC236}">
                  <a16:creationId xmlns:a16="http://schemas.microsoft.com/office/drawing/2014/main" id="{AFC5A273-834E-797A-A15A-1ADA5D64E9B8}"/>
                </a:ext>
              </a:extLst>
            </p:cNvPr>
            <p:cNvGraphicFramePr/>
            <p:nvPr>
              <p:extLst>
                <p:ext uri="{D42A27DB-BD31-4B8C-83A1-F6EECF244321}">
                  <p14:modId xmlns:p14="http://schemas.microsoft.com/office/powerpoint/2010/main" val="4207548445"/>
                </p:ext>
              </p:extLst>
            </p:nvPr>
          </p:nvGraphicFramePr>
          <p:xfrm>
            <a:off x="512172" y="2111441"/>
            <a:ext cx="5102225" cy="3372551"/>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a:extLst>
                <a:ext uri="{FF2B5EF4-FFF2-40B4-BE49-F238E27FC236}">
                  <a16:creationId xmlns:a16="http://schemas.microsoft.com/office/drawing/2014/main" id="{CB5E1C80-3724-8841-AC28-EF8DC151C9C9}"/>
                </a:ext>
              </a:extLst>
            </p:cNvPr>
            <p:cNvSpPr txBox="1"/>
            <p:nvPr/>
          </p:nvSpPr>
          <p:spPr>
            <a:xfrm>
              <a:off x="2311873" y="3505328"/>
              <a:ext cx="115992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a:ea typeface="+mn-ea"/>
                  <a:cs typeface="+mn-cs"/>
                </a:rPr>
                <a:t>Total cortisol</a:t>
              </a:r>
            </a:p>
          </p:txBody>
        </p:sp>
        <p:pic>
          <p:nvPicPr>
            <p:cNvPr id="11" name="Graphic 10" descr="Test tubes with solid fill">
              <a:extLst>
                <a:ext uri="{FF2B5EF4-FFF2-40B4-BE49-F238E27FC236}">
                  <a16:creationId xmlns:a16="http://schemas.microsoft.com/office/drawing/2014/main" id="{38303FB3-5F03-591B-20BD-337465212DD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314722" y="3607567"/>
              <a:ext cx="914400" cy="914400"/>
            </a:xfrm>
            <a:prstGeom prst="rect">
              <a:avLst/>
            </a:prstGeom>
          </p:spPr>
        </p:pic>
        <p:cxnSp>
          <p:nvCxnSpPr>
            <p:cNvPr id="13" name="Straight Connector 12">
              <a:extLst>
                <a:ext uri="{FF2B5EF4-FFF2-40B4-BE49-F238E27FC236}">
                  <a16:creationId xmlns:a16="http://schemas.microsoft.com/office/drawing/2014/main" id="{3A9F2AE1-8F65-4CFE-2CEF-579A934825AE}"/>
                </a:ext>
              </a:extLst>
            </p:cNvPr>
            <p:cNvCxnSpPr>
              <a:cxnSpLocks/>
            </p:cNvCxnSpPr>
            <p:nvPr/>
          </p:nvCxnSpPr>
          <p:spPr>
            <a:xfrm flipH="1" flipV="1">
              <a:off x="3414122" y="4946554"/>
              <a:ext cx="493059" cy="439703"/>
            </a:xfrm>
            <a:prstGeom prst="line">
              <a:avLst/>
            </a:prstGeom>
            <a:ln w="19050">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D39927C-A72B-4AFC-4AC7-E56FB48EE3B3}"/>
                </a:ext>
              </a:extLst>
            </p:cNvPr>
            <p:cNvCxnSpPr>
              <a:cxnSpLocks/>
            </p:cNvCxnSpPr>
            <p:nvPr/>
          </p:nvCxnSpPr>
          <p:spPr>
            <a:xfrm flipV="1">
              <a:off x="1227182" y="4264792"/>
              <a:ext cx="541315" cy="320040"/>
            </a:xfrm>
            <a:prstGeom prst="line">
              <a:avLst/>
            </a:prstGeom>
            <a:ln w="19050">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E054E6B-E1D6-C081-1AC2-04FE04265124}"/>
                </a:ext>
              </a:extLst>
            </p:cNvPr>
            <p:cNvCxnSpPr>
              <a:cxnSpLocks/>
            </p:cNvCxnSpPr>
            <p:nvPr/>
          </p:nvCxnSpPr>
          <p:spPr>
            <a:xfrm>
              <a:off x="1064671" y="2679134"/>
              <a:ext cx="462280" cy="347872"/>
            </a:xfrm>
            <a:prstGeom prst="line">
              <a:avLst/>
            </a:prstGeom>
            <a:ln w="19050">
              <a:solidFill>
                <a:schemeClr val="tx1"/>
              </a:solidFill>
              <a:tailEnd type="ova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195D808-B30A-34D6-2890-1ADD13EA64FC}"/>
                </a:ext>
              </a:extLst>
            </p:cNvPr>
            <p:cNvSpPr txBox="1"/>
            <p:nvPr/>
          </p:nvSpPr>
          <p:spPr>
            <a:xfrm>
              <a:off x="3270182" y="5388790"/>
              <a:ext cx="135255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7D1313"/>
                  </a:solidFill>
                  <a:effectLst/>
                  <a:uLnTx/>
                  <a:uFillTx/>
                  <a:latin typeface="Arial"/>
                  <a:ea typeface="+mn-ea"/>
                  <a:cs typeface="+mn-cs"/>
                </a:rPr>
                <a:t>CBG-bound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7D1313"/>
                  </a:solidFill>
                  <a:effectLst/>
                  <a:uLnTx/>
                  <a:uFillTx/>
                  <a:latin typeface="Arial"/>
                  <a:ea typeface="+mn-ea"/>
                  <a:cs typeface="+mn-cs"/>
                </a:rPr>
                <a:t>cortisol</a:t>
              </a:r>
            </a:p>
          </p:txBody>
        </p:sp>
        <p:sp>
          <p:nvSpPr>
            <p:cNvPr id="28" name="TextBox 27">
              <a:extLst>
                <a:ext uri="{FF2B5EF4-FFF2-40B4-BE49-F238E27FC236}">
                  <a16:creationId xmlns:a16="http://schemas.microsoft.com/office/drawing/2014/main" id="{8D8F68DB-EF22-0629-6F6F-632A67B96404}"/>
                </a:ext>
              </a:extLst>
            </p:cNvPr>
            <p:cNvSpPr txBox="1"/>
            <p:nvPr/>
          </p:nvSpPr>
          <p:spPr>
            <a:xfrm>
              <a:off x="122131" y="4615312"/>
              <a:ext cx="2011072" cy="6155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3C4C58">
                      <a:lumMod val="75000"/>
                    </a:srgbClr>
                  </a:solidFill>
                  <a:effectLst/>
                  <a:uLnTx/>
                  <a:uFillTx/>
                  <a:latin typeface="Arial"/>
                  <a:ea typeface="+mn-ea"/>
                  <a:cs typeface="+mn-cs"/>
                </a:rPr>
                <a:t>Albumin-bound</a:t>
              </a:r>
              <a:r>
                <a:rPr kumimoji="0" lang="en-US" sz="1600" b="1" i="0" u="none" strike="noStrike" kern="1200" cap="none" spc="0" normalizeH="0" baseline="0" noProof="0" dirty="0">
                  <a:ln>
                    <a:noFill/>
                  </a:ln>
                  <a:solidFill>
                    <a:srgbClr val="3C4C58">
                      <a:lumMod val="75000"/>
                    </a:srgbClr>
                  </a:solidFill>
                  <a:effectLst/>
                  <a:uLnTx/>
                  <a:uFillTx/>
                  <a:latin typeface="Arial"/>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lumMod val="75000"/>
                    </a:srgbClr>
                  </a:solidFill>
                  <a:effectLst/>
                  <a:uLnTx/>
                  <a:uFillTx/>
                  <a:latin typeface="Arial"/>
                  <a:ea typeface="+mn-ea"/>
                  <a:cs typeface="+mn-cs"/>
                </a:rPr>
                <a:t>cortisol</a:t>
              </a:r>
            </a:p>
          </p:txBody>
        </p:sp>
        <p:sp>
          <p:nvSpPr>
            <p:cNvPr id="29" name="TextBox 28">
              <a:extLst>
                <a:ext uri="{FF2B5EF4-FFF2-40B4-BE49-F238E27FC236}">
                  <a16:creationId xmlns:a16="http://schemas.microsoft.com/office/drawing/2014/main" id="{2E7E4F6C-0211-896C-EDBF-6DADDA9BA239}"/>
                </a:ext>
              </a:extLst>
            </p:cNvPr>
            <p:cNvSpPr txBox="1"/>
            <p:nvPr/>
          </p:nvSpPr>
          <p:spPr>
            <a:xfrm>
              <a:off x="-185120" y="2103251"/>
              <a:ext cx="1662614"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DEA900"/>
                  </a:solidFill>
                  <a:effectLst/>
                  <a:uLnTx/>
                  <a:uFillTx/>
                  <a:latin typeface="Arial"/>
                  <a:ea typeface="+mn-ea"/>
                  <a:cs typeface="+mn-cs"/>
                </a:rPr>
                <a:t>Free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DEA900"/>
                  </a:solidFill>
                  <a:effectLst/>
                  <a:uLnTx/>
                  <a:uFillTx/>
                  <a:latin typeface="Arial"/>
                  <a:ea typeface="+mn-ea"/>
                  <a:cs typeface="+mn-cs"/>
                </a:rPr>
                <a:t>cortisol</a:t>
              </a:r>
            </a:p>
          </p:txBody>
        </p:sp>
        <p:sp>
          <p:nvSpPr>
            <p:cNvPr id="5" name="TextBox 4">
              <a:extLst>
                <a:ext uri="{FF2B5EF4-FFF2-40B4-BE49-F238E27FC236}">
                  <a16:creationId xmlns:a16="http://schemas.microsoft.com/office/drawing/2014/main" id="{45CF6DDB-0582-A3D2-3E98-016FFD012416}"/>
                </a:ext>
              </a:extLst>
            </p:cNvPr>
            <p:cNvSpPr txBox="1"/>
            <p:nvPr/>
          </p:nvSpPr>
          <p:spPr>
            <a:xfrm>
              <a:off x="3270182" y="5880955"/>
              <a:ext cx="135255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7D1313"/>
                  </a:solidFill>
                  <a:effectLst/>
                  <a:uLnTx/>
                  <a:uFillTx/>
                  <a:latin typeface="Arial"/>
                  <a:ea typeface="+mn-ea"/>
                  <a:cs typeface="+mn-cs"/>
                </a:rPr>
                <a:t>80%</a:t>
              </a:r>
              <a:r>
                <a:rPr kumimoji="0" lang="en-US" sz="2000" b="1" i="0" u="none" strike="noStrike" kern="1200" cap="none" spc="0" normalizeH="0" baseline="0" noProof="0" dirty="0">
                  <a:ln>
                    <a:noFill/>
                  </a:ln>
                  <a:solidFill>
                    <a:srgbClr val="7D1313"/>
                  </a:solidFill>
                  <a:effectLst/>
                  <a:uLnTx/>
                  <a:uFillTx/>
                  <a:latin typeface="Arial"/>
                  <a:ea typeface="+mn-ea"/>
                  <a:cs typeface="Calibri" panose="020F0502020204030204" pitchFamily="34" charset="0"/>
                </a:rPr>
                <a:t>-</a:t>
              </a:r>
              <a:r>
                <a:rPr kumimoji="0" lang="en-US" sz="2000" b="1" i="0" u="none" strike="noStrike" kern="1200" cap="none" spc="0" normalizeH="0" baseline="0" noProof="0" dirty="0">
                  <a:ln>
                    <a:noFill/>
                  </a:ln>
                  <a:solidFill>
                    <a:srgbClr val="7D1313"/>
                  </a:solidFill>
                  <a:effectLst/>
                  <a:uLnTx/>
                  <a:uFillTx/>
                  <a:latin typeface="Arial"/>
                  <a:ea typeface="+mn-ea"/>
                  <a:cs typeface="+mn-cs"/>
                </a:rPr>
                <a:t>90%</a:t>
              </a:r>
            </a:p>
          </p:txBody>
        </p:sp>
        <p:sp>
          <p:nvSpPr>
            <p:cNvPr id="7" name="TextBox 6">
              <a:extLst>
                <a:ext uri="{FF2B5EF4-FFF2-40B4-BE49-F238E27FC236}">
                  <a16:creationId xmlns:a16="http://schemas.microsoft.com/office/drawing/2014/main" id="{2944A9CA-A630-78A1-4EC2-6659A888D335}"/>
                </a:ext>
              </a:extLst>
            </p:cNvPr>
            <p:cNvSpPr txBox="1"/>
            <p:nvPr/>
          </p:nvSpPr>
          <p:spPr>
            <a:xfrm>
              <a:off x="283644" y="5144003"/>
              <a:ext cx="1551054"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C4C58">
                      <a:lumMod val="75000"/>
                    </a:srgbClr>
                  </a:solidFill>
                  <a:effectLst/>
                  <a:uLnTx/>
                  <a:uFillTx/>
                  <a:latin typeface="Arial"/>
                  <a:ea typeface="+mn-ea"/>
                  <a:cs typeface="+mn-cs"/>
                </a:rPr>
                <a:t>10%</a:t>
              </a:r>
              <a:r>
                <a:rPr kumimoji="0" lang="en-US" sz="2000" b="1" i="0" u="none" strike="noStrike" kern="1200" cap="none" spc="0" normalizeH="0" baseline="0" noProof="0" dirty="0">
                  <a:ln>
                    <a:noFill/>
                  </a:ln>
                  <a:solidFill>
                    <a:srgbClr val="3C4C58">
                      <a:lumMod val="75000"/>
                    </a:srgbClr>
                  </a:solidFill>
                  <a:effectLst/>
                  <a:uLnTx/>
                  <a:uFillTx/>
                  <a:latin typeface="Arial"/>
                  <a:ea typeface="+mn-ea"/>
                  <a:cs typeface="Calibri" panose="020F0502020204030204" pitchFamily="34" charset="0"/>
                </a:rPr>
                <a:t>-15%</a:t>
              </a:r>
              <a:endParaRPr kumimoji="0" lang="en-US" sz="2000" b="1" i="0" u="none" strike="noStrike" kern="1200" cap="none" spc="0" normalizeH="0" baseline="0" noProof="0" dirty="0">
                <a:ln>
                  <a:noFill/>
                </a:ln>
                <a:solidFill>
                  <a:srgbClr val="3C4C58">
                    <a:lumMod val="75000"/>
                  </a:srgbClr>
                </a:solidFill>
                <a:effectLst/>
                <a:uLnTx/>
                <a:uFillTx/>
                <a:latin typeface="Arial"/>
                <a:ea typeface="+mn-ea"/>
                <a:cs typeface="+mn-cs"/>
              </a:endParaRPr>
            </a:p>
          </p:txBody>
        </p:sp>
        <p:sp>
          <p:nvSpPr>
            <p:cNvPr id="10" name="TextBox 9">
              <a:extLst>
                <a:ext uri="{FF2B5EF4-FFF2-40B4-BE49-F238E27FC236}">
                  <a16:creationId xmlns:a16="http://schemas.microsoft.com/office/drawing/2014/main" id="{CCE7E4E0-E0D2-7192-A1AD-B97971C8394D}"/>
                </a:ext>
              </a:extLst>
            </p:cNvPr>
            <p:cNvSpPr txBox="1"/>
            <p:nvPr/>
          </p:nvSpPr>
          <p:spPr>
            <a:xfrm>
              <a:off x="-185120" y="2637922"/>
              <a:ext cx="1551054"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DEA900"/>
                  </a:solidFill>
                  <a:effectLst/>
                  <a:uLnTx/>
                  <a:uFillTx/>
                  <a:latin typeface="Arial"/>
                  <a:ea typeface="+mn-ea"/>
                  <a:cs typeface="+mn-cs"/>
                </a:rPr>
                <a:t>3%</a:t>
              </a:r>
              <a:r>
                <a:rPr kumimoji="0" lang="en-US" sz="2000" b="1" i="0" u="none" strike="noStrike" kern="1200" cap="none" spc="0" normalizeH="0" baseline="0" noProof="0" dirty="0">
                  <a:ln>
                    <a:noFill/>
                  </a:ln>
                  <a:solidFill>
                    <a:srgbClr val="DEA900"/>
                  </a:solidFill>
                  <a:effectLst/>
                  <a:uLnTx/>
                  <a:uFillTx/>
                  <a:latin typeface="Arial"/>
                  <a:ea typeface="+mn-ea"/>
                  <a:cs typeface="Calibri" panose="020F0502020204030204" pitchFamily="34" charset="0"/>
                </a:rPr>
                <a:t>-5%</a:t>
              </a:r>
              <a:endParaRPr kumimoji="0" lang="en-US" sz="2000" b="1" i="0" u="none" strike="noStrike" kern="1200" cap="none" spc="0" normalizeH="0" baseline="0" noProof="0" dirty="0">
                <a:ln>
                  <a:noFill/>
                </a:ln>
                <a:solidFill>
                  <a:srgbClr val="DEA900"/>
                </a:solidFill>
                <a:effectLst/>
                <a:uLnTx/>
                <a:uFillTx/>
                <a:latin typeface="Arial"/>
                <a:ea typeface="+mn-ea"/>
                <a:cs typeface="+mn-cs"/>
              </a:endParaRPr>
            </a:p>
          </p:txBody>
        </p:sp>
      </p:grpSp>
      <p:grpSp>
        <p:nvGrpSpPr>
          <p:cNvPr id="85" name="Group 84">
            <a:extLst>
              <a:ext uri="{FF2B5EF4-FFF2-40B4-BE49-F238E27FC236}">
                <a16:creationId xmlns:a16="http://schemas.microsoft.com/office/drawing/2014/main" id="{C312D466-98EF-2BB6-5C93-46F7046CD572}"/>
              </a:ext>
            </a:extLst>
          </p:cNvPr>
          <p:cNvGrpSpPr/>
          <p:nvPr/>
        </p:nvGrpSpPr>
        <p:grpSpPr>
          <a:xfrm>
            <a:off x="4652174" y="1272710"/>
            <a:ext cx="7116068" cy="1018389"/>
            <a:chOff x="4652174" y="1272710"/>
            <a:chExt cx="7116068" cy="1018389"/>
          </a:xfrm>
        </p:grpSpPr>
        <p:sp>
          <p:nvSpPr>
            <p:cNvPr id="86" name="Freeform: Shape 85">
              <a:extLst>
                <a:ext uri="{FF2B5EF4-FFF2-40B4-BE49-F238E27FC236}">
                  <a16:creationId xmlns:a16="http://schemas.microsoft.com/office/drawing/2014/main" id="{6B886412-CF52-9A27-5181-6BE9285AA6BD}"/>
                </a:ext>
              </a:extLst>
            </p:cNvPr>
            <p:cNvSpPr/>
            <p:nvPr/>
          </p:nvSpPr>
          <p:spPr>
            <a:xfrm>
              <a:off x="4652174" y="1272710"/>
              <a:ext cx="6875875" cy="890651"/>
            </a:xfrm>
            <a:custGeom>
              <a:avLst/>
              <a:gdLst>
                <a:gd name="connsiteX0" fmla="*/ 0 w 6426847"/>
                <a:gd name="connsiteY0" fmla="*/ 0 h 769438"/>
                <a:gd name="connsiteX1" fmla="*/ 6426848 w 6426847"/>
                <a:gd name="connsiteY1" fmla="*/ 0 h 769438"/>
                <a:gd name="connsiteX2" fmla="*/ 6426848 w 6426847"/>
                <a:gd name="connsiteY2" fmla="*/ 769438 h 769438"/>
                <a:gd name="connsiteX3" fmla="*/ 0 w 6426847"/>
                <a:gd name="connsiteY3" fmla="*/ 769438 h 769438"/>
              </a:gdLst>
              <a:ahLst/>
              <a:cxnLst>
                <a:cxn ang="0">
                  <a:pos x="connsiteX0" y="connsiteY0"/>
                </a:cxn>
                <a:cxn ang="0">
                  <a:pos x="connsiteX1" y="connsiteY1"/>
                </a:cxn>
                <a:cxn ang="0">
                  <a:pos x="connsiteX2" y="connsiteY2"/>
                </a:cxn>
                <a:cxn ang="0">
                  <a:pos x="connsiteX3" y="connsiteY3"/>
                </a:cxn>
              </a:cxnLst>
              <a:rect l="l" t="t" r="r" b="b"/>
              <a:pathLst>
                <a:path w="6426847" h="769438">
                  <a:moveTo>
                    <a:pt x="0" y="0"/>
                  </a:moveTo>
                  <a:lnTo>
                    <a:pt x="6426848" y="0"/>
                  </a:lnTo>
                  <a:lnTo>
                    <a:pt x="6426848" y="769438"/>
                  </a:lnTo>
                  <a:lnTo>
                    <a:pt x="0" y="769438"/>
                  </a:lnTo>
                  <a:close/>
                </a:path>
              </a:pathLst>
            </a:custGeom>
            <a:gradFill flip="none" rotWithShape="1">
              <a:gsLst>
                <a:gs pos="98230">
                  <a:schemeClr val="accent5">
                    <a:lumMod val="60000"/>
                    <a:lumOff val="40000"/>
                  </a:schemeClr>
                </a:gs>
                <a:gs pos="0">
                  <a:schemeClr val="bg1">
                    <a:lumMod val="95000"/>
                  </a:schemeClr>
                </a:gs>
                <a:gs pos="87000">
                  <a:schemeClr val="accent5">
                    <a:lumMod val="60000"/>
                    <a:lumOff val="40000"/>
                  </a:schemeClr>
                </a:gs>
              </a:gsLst>
              <a:lin ang="5400000" scaled="1"/>
              <a:tileRect/>
            </a:gradFill>
            <a:ln w="12700" cap="flat">
              <a:noFill/>
              <a:prstDash val="solid"/>
              <a:miter/>
            </a:ln>
          </p:spPr>
          <p:txBody>
            <a:bodyPr rtlCol="0" anchor="ctr"/>
            <a:lstStyle/>
            <a:p>
              <a:endParaRPr lang="en-US" dirty="0"/>
            </a:p>
          </p:txBody>
        </p:sp>
        <p:sp>
          <p:nvSpPr>
            <p:cNvPr id="87" name="TextBox 86">
              <a:extLst>
                <a:ext uri="{FF2B5EF4-FFF2-40B4-BE49-F238E27FC236}">
                  <a16:creationId xmlns:a16="http://schemas.microsoft.com/office/drawing/2014/main" id="{87901C2B-5A3E-D327-9ED5-9BB22AAA8ED7}"/>
                </a:ext>
              </a:extLst>
            </p:cNvPr>
            <p:cNvSpPr txBox="1"/>
            <p:nvPr/>
          </p:nvSpPr>
          <p:spPr>
            <a:xfrm>
              <a:off x="5879441" y="1340351"/>
              <a:ext cx="78194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88" name="Freeform: Shape 87">
              <a:extLst>
                <a:ext uri="{FF2B5EF4-FFF2-40B4-BE49-F238E27FC236}">
                  <a16:creationId xmlns:a16="http://schemas.microsoft.com/office/drawing/2014/main" id="{472FC7C4-F392-5704-672B-8A2D935ADBB5}"/>
                </a:ext>
              </a:extLst>
            </p:cNvPr>
            <p:cNvSpPr/>
            <p:nvPr/>
          </p:nvSpPr>
          <p:spPr>
            <a:xfrm>
              <a:off x="4664386" y="2164279"/>
              <a:ext cx="6863664" cy="122957"/>
            </a:xfrm>
            <a:custGeom>
              <a:avLst/>
              <a:gdLst>
                <a:gd name="connsiteX0" fmla="*/ 0 w 6426847"/>
                <a:gd name="connsiteY0" fmla="*/ 0 h 102931"/>
                <a:gd name="connsiteX1" fmla="*/ 6426848 w 6426847"/>
                <a:gd name="connsiteY1" fmla="*/ 0 h 102931"/>
                <a:gd name="connsiteX2" fmla="*/ 6426848 w 6426847"/>
                <a:gd name="connsiteY2" fmla="*/ 102931 h 102931"/>
                <a:gd name="connsiteX3" fmla="*/ 0 w 6426847"/>
                <a:gd name="connsiteY3" fmla="*/ 102931 h 102931"/>
              </a:gdLst>
              <a:ahLst/>
              <a:cxnLst>
                <a:cxn ang="0">
                  <a:pos x="connsiteX0" y="connsiteY0"/>
                </a:cxn>
                <a:cxn ang="0">
                  <a:pos x="connsiteX1" y="connsiteY1"/>
                </a:cxn>
                <a:cxn ang="0">
                  <a:pos x="connsiteX2" y="connsiteY2"/>
                </a:cxn>
                <a:cxn ang="0">
                  <a:pos x="connsiteX3" y="connsiteY3"/>
                </a:cxn>
              </a:cxnLst>
              <a:rect l="l" t="t" r="r" b="b"/>
              <a:pathLst>
                <a:path w="6426847" h="102931">
                  <a:moveTo>
                    <a:pt x="0" y="0"/>
                  </a:moveTo>
                  <a:lnTo>
                    <a:pt x="6426848" y="0"/>
                  </a:lnTo>
                  <a:lnTo>
                    <a:pt x="6426848" y="102931"/>
                  </a:lnTo>
                  <a:lnTo>
                    <a:pt x="0" y="102931"/>
                  </a:lnTo>
                  <a:close/>
                </a:path>
              </a:pathLst>
            </a:custGeom>
            <a:solidFill>
              <a:schemeClr val="accent2">
                <a:lumMod val="60000"/>
                <a:lumOff val="40000"/>
              </a:schemeClr>
            </a:solidFill>
            <a:ln w="12700" cap="flat">
              <a:solidFill>
                <a:schemeClr val="accent5"/>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AC62112B-397E-68EE-BA9D-A0FF6093D846}"/>
                </a:ext>
              </a:extLst>
            </p:cNvPr>
            <p:cNvSpPr/>
            <p:nvPr/>
          </p:nvSpPr>
          <p:spPr>
            <a:xfrm>
              <a:off x="519633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5F63B269-F919-5ED9-EF83-53FF14FBAA82}"/>
                </a:ext>
              </a:extLst>
            </p:cNvPr>
            <p:cNvSpPr/>
            <p:nvPr/>
          </p:nvSpPr>
          <p:spPr>
            <a:xfrm>
              <a:off x="6219425"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673F23FA-0610-9CCC-D1F4-E1ED13312C67}"/>
                </a:ext>
              </a:extLst>
            </p:cNvPr>
            <p:cNvSpPr/>
            <p:nvPr/>
          </p:nvSpPr>
          <p:spPr>
            <a:xfrm>
              <a:off x="4849412"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01877668-493D-0E66-D429-F32B2505EF54}"/>
                </a:ext>
              </a:extLst>
            </p:cNvPr>
            <p:cNvSpPr/>
            <p:nvPr/>
          </p:nvSpPr>
          <p:spPr>
            <a:xfrm>
              <a:off x="6737770"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7264"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EE8ACCB8-25FC-DD3B-A293-C6A05402C1CE}"/>
                </a:ext>
              </a:extLst>
            </p:cNvPr>
            <p:cNvSpPr/>
            <p:nvPr/>
          </p:nvSpPr>
          <p:spPr>
            <a:xfrm>
              <a:off x="7581273"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E9011B73-C17F-7FFA-6017-0A30AA77EA05}"/>
                </a:ext>
              </a:extLst>
            </p:cNvPr>
            <p:cNvSpPr/>
            <p:nvPr/>
          </p:nvSpPr>
          <p:spPr>
            <a:xfrm>
              <a:off x="5692916"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80AE0720-193D-8E8B-AD99-6C27A4670384}"/>
                </a:ext>
              </a:extLst>
            </p:cNvPr>
            <p:cNvSpPr/>
            <p:nvPr/>
          </p:nvSpPr>
          <p:spPr>
            <a:xfrm>
              <a:off x="8906389"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8538"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A4CCAA61-325D-CE84-1862-1775BF71058B}"/>
                </a:ext>
              </a:extLst>
            </p:cNvPr>
            <p:cNvSpPr/>
            <p:nvPr/>
          </p:nvSpPr>
          <p:spPr>
            <a:xfrm>
              <a:off x="9749892"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5098" y="103024"/>
                    <a:pt x="-62" y="103024"/>
                  </a:cubicBezTo>
                </a:path>
              </a:pathLst>
            </a:custGeom>
            <a:noFill/>
            <a:ln w="12700" cap="flat">
              <a:solidFill>
                <a:srgbClr val="7F2718"/>
              </a:solidFill>
              <a:prstDash val="solid"/>
              <a:miter/>
            </a:ln>
          </p:spPr>
          <p:txBody>
            <a:bodyPr rtlCol="0" anchor="ctr"/>
            <a:lstStyle/>
            <a:p>
              <a:endParaRPr lang="en-US" dirty="0"/>
            </a:p>
          </p:txBody>
        </p:sp>
        <p:sp>
          <p:nvSpPr>
            <p:cNvPr id="97" name="Freeform: Shape 96">
              <a:extLst>
                <a:ext uri="{FF2B5EF4-FFF2-40B4-BE49-F238E27FC236}">
                  <a16:creationId xmlns:a16="http://schemas.microsoft.com/office/drawing/2014/main" id="{7B9E4461-E896-0DFE-D91B-CABC5D9B31C2}"/>
                </a:ext>
              </a:extLst>
            </p:cNvPr>
            <p:cNvSpPr/>
            <p:nvPr/>
          </p:nvSpPr>
          <p:spPr>
            <a:xfrm>
              <a:off x="10725362" y="2167837"/>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4333" y="17672"/>
                    <a:pt x="57263"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98" name="Oval 97">
              <a:extLst>
                <a:ext uri="{FF2B5EF4-FFF2-40B4-BE49-F238E27FC236}">
                  <a16:creationId xmlns:a16="http://schemas.microsoft.com/office/drawing/2014/main" id="{7948B73E-C0EB-89C8-FA04-402B080E2A2B}"/>
                </a:ext>
              </a:extLst>
            </p:cNvPr>
            <p:cNvSpPr/>
            <p:nvPr/>
          </p:nvSpPr>
          <p:spPr>
            <a:xfrm>
              <a:off x="6295487"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Oval 98">
              <a:extLst>
                <a:ext uri="{FF2B5EF4-FFF2-40B4-BE49-F238E27FC236}">
                  <a16:creationId xmlns:a16="http://schemas.microsoft.com/office/drawing/2014/main" id="{7D8A23F3-29D1-7CAC-FB36-1EABEB00AC18}"/>
                </a:ext>
              </a:extLst>
            </p:cNvPr>
            <p:cNvSpPr/>
            <p:nvPr/>
          </p:nvSpPr>
          <p:spPr>
            <a:xfrm>
              <a:off x="4710929"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val 99">
              <a:extLst>
                <a:ext uri="{FF2B5EF4-FFF2-40B4-BE49-F238E27FC236}">
                  <a16:creationId xmlns:a16="http://schemas.microsoft.com/office/drawing/2014/main" id="{7723C128-95F7-C5C6-231D-973503310BF5}"/>
                </a:ext>
              </a:extLst>
            </p:cNvPr>
            <p:cNvSpPr/>
            <p:nvPr/>
          </p:nvSpPr>
          <p:spPr>
            <a:xfrm>
              <a:off x="9121953" y="19135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Oval 100">
              <a:extLst>
                <a:ext uri="{FF2B5EF4-FFF2-40B4-BE49-F238E27FC236}">
                  <a16:creationId xmlns:a16="http://schemas.microsoft.com/office/drawing/2014/main" id="{B520C6B4-0729-D362-8888-A3A6211F0E36}"/>
                </a:ext>
              </a:extLst>
            </p:cNvPr>
            <p:cNvSpPr/>
            <p:nvPr/>
          </p:nvSpPr>
          <p:spPr>
            <a:xfrm>
              <a:off x="10167096" y="188447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C5F1C86B-FDCF-8561-7927-2D288491E5D4}"/>
                </a:ext>
              </a:extLst>
            </p:cNvPr>
            <p:cNvSpPr/>
            <p:nvPr/>
          </p:nvSpPr>
          <p:spPr>
            <a:xfrm>
              <a:off x="7717614" y="185845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AA8FE542-708D-8812-12EB-D46C0322BB88}"/>
                </a:ext>
              </a:extLst>
            </p:cNvPr>
            <p:cNvSpPr/>
            <p:nvPr/>
          </p:nvSpPr>
          <p:spPr>
            <a:xfrm>
              <a:off x="8915241" y="15394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TextBox 103">
              <a:extLst>
                <a:ext uri="{FF2B5EF4-FFF2-40B4-BE49-F238E27FC236}">
                  <a16:creationId xmlns:a16="http://schemas.microsoft.com/office/drawing/2014/main" id="{A313D6EC-17A1-6B03-8719-B47E1073AD60}"/>
                </a:ext>
              </a:extLst>
            </p:cNvPr>
            <p:cNvSpPr txBox="1"/>
            <p:nvPr/>
          </p:nvSpPr>
          <p:spPr>
            <a:xfrm>
              <a:off x="9581359" y="1535781"/>
              <a:ext cx="661989" cy="346234"/>
            </a:xfrm>
            <a:prstGeom prst="ellipse">
              <a:avLst/>
            </a:prstGeom>
            <a:gradFill flip="none" rotWithShape="1">
              <a:gsLst>
                <a:gs pos="0">
                  <a:schemeClr val="bg1"/>
                </a:gs>
                <a:gs pos="100000">
                  <a:srgbClr val="FFC000"/>
                </a:gs>
              </a:gsLst>
              <a:path path="shape">
                <a:fillToRect l="50000" t="50000" r="50000" b="50000"/>
              </a:path>
              <a:tileRect/>
            </a:gradFill>
            <a:ln w="12700">
              <a:solidFill>
                <a:srgbClr val="FFC000"/>
              </a:solidFill>
            </a:ln>
          </p:spPr>
          <p:txBody>
            <a:bodyPr wrap="square" lIns="0" rIns="0">
              <a:spAutoFit/>
            </a:bodyPr>
            <a:lstStyle>
              <a:defPPr>
                <a:defRPr lang="en-US"/>
              </a:defPPr>
              <a:lvl1pPr algn="ctr">
                <a:defRPr sz="800" b="1"/>
              </a:lvl1pPr>
            </a:lstStyle>
            <a:p>
              <a:r>
                <a:rPr lang="en-US" sz="1000" dirty="0"/>
                <a:t>ALB</a:t>
              </a:r>
            </a:p>
          </p:txBody>
        </p:sp>
        <p:sp>
          <p:nvSpPr>
            <p:cNvPr id="105" name="Oval 104">
              <a:extLst>
                <a:ext uri="{FF2B5EF4-FFF2-40B4-BE49-F238E27FC236}">
                  <a16:creationId xmlns:a16="http://schemas.microsoft.com/office/drawing/2014/main" id="{EE432154-8F96-AA42-0866-EB8826B1BAE1}"/>
                </a:ext>
              </a:extLst>
            </p:cNvPr>
            <p:cNvSpPr/>
            <p:nvPr/>
          </p:nvSpPr>
          <p:spPr>
            <a:xfrm>
              <a:off x="7410394" y="1369555"/>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Freeform: Shape 105">
              <a:extLst>
                <a:ext uri="{FF2B5EF4-FFF2-40B4-BE49-F238E27FC236}">
                  <a16:creationId xmlns:a16="http://schemas.microsoft.com/office/drawing/2014/main" id="{7676B1E0-DF32-ACB0-38C2-5D6CF03BB902}"/>
                </a:ext>
              </a:extLst>
            </p:cNvPr>
            <p:cNvSpPr/>
            <p:nvPr/>
          </p:nvSpPr>
          <p:spPr>
            <a:xfrm>
              <a:off x="4669777"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107" name="Freeform: Shape 106">
              <a:extLst>
                <a:ext uri="{FF2B5EF4-FFF2-40B4-BE49-F238E27FC236}">
                  <a16:creationId xmlns:a16="http://schemas.microsoft.com/office/drawing/2014/main" id="{02A612B5-3623-ECDC-B9A3-C067BCFDB869}"/>
                </a:ext>
              </a:extLst>
            </p:cNvPr>
            <p:cNvSpPr/>
            <p:nvPr/>
          </p:nvSpPr>
          <p:spPr>
            <a:xfrm>
              <a:off x="5513281"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108" name="Freeform: Shape 107">
              <a:extLst>
                <a:ext uri="{FF2B5EF4-FFF2-40B4-BE49-F238E27FC236}">
                  <a16:creationId xmlns:a16="http://schemas.microsoft.com/office/drawing/2014/main" id="{4D8BC697-9DA6-6C0E-7DF9-0037C39871AE}"/>
                </a:ext>
              </a:extLst>
            </p:cNvPr>
            <p:cNvSpPr/>
            <p:nvPr/>
          </p:nvSpPr>
          <p:spPr>
            <a:xfrm>
              <a:off x="6405911"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109" name="Freeform: Shape 108">
              <a:extLst>
                <a:ext uri="{FF2B5EF4-FFF2-40B4-BE49-F238E27FC236}">
                  <a16:creationId xmlns:a16="http://schemas.microsoft.com/office/drawing/2014/main" id="{4C4B9739-954E-AC09-0F88-F505EAA4FD54}"/>
                </a:ext>
              </a:extLst>
            </p:cNvPr>
            <p:cNvSpPr/>
            <p:nvPr/>
          </p:nvSpPr>
          <p:spPr>
            <a:xfrm>
              <a:off x="7249415"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110" name="Freeform: Shape 109">
              <a:extLst>
                <a:ext uri="{FF2B5EF4-FFF2-40B4-BE49-F238E27FC236}">
                  <a16:creationId xmlns:a16="http://schemas.microsoft.com/office/drawing/2014/main" id="{74A57F74-6BD9-10D9-B84E-FE2AD12931E2}"/>
                </a:ext>
              </a:extLst>
            </p:cNvPr>
            <p:cNvSpPr/>
            <p:nvPr/>
          </p:nvSpPr>
          <p:spPr>
            <a:xfrm>
              <a:off x="8534335"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111" name="Freeform: Shape 110">
              <a:extLst>
                <a:ext uri="{FF2B5EF4-FFF2-40B4-BE49-F238E27FC236}">
                  <a16:creationId xmlns:a16="http://schemas.microsoft.com/office/drawing/2014/main" id="{A55837C8-54B6-330E-375E-DBF956B42439}"/>
                </a:ext>
              </a:extLst>
            </p:cNvPr>
            <p:cNvSpPr/>
            <p:nvPr/>
          </p:nvSpPr>
          <p:spPr>
            <a:xfrm>
              <a:off x="9377839"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112" name="Freeform: Shape 111">
              <a:extLst>
                <a:ext uri="{FF2B5EF4-FFF2-40B4-BE49-F238E27FC236}">
                  <a16:creationId xmlns:a16="http://schemas.microsoft.com/office/drawing/2014/main" id="{4229D609-23AE-FDD9-9600-2EBBA9FF5845}"/>
                </a:ext>
              </a:extLst>
            </p:cNvPr>
            <p:cNvSpPr/>
            <p:nvPr/>
          </p:nvSpPr>
          <p:spPr>
            <a:xfrm>
              <a:off x="10462503"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113" name="Freeform: Shape 112">
              <a:extLst>
                <a:ext uri="{FF2B5EF4-FFF2-40B4-BE49-F238E27FC236}">
                  <a16:creationId xmlns:a16="http://schemas.microsoft.com/office/drawing/2014/main" id="{2FE4447E-C827-ADEF-E27A-AA20D8B4EF4B}"/>
                </a:ext>
              </a:extLst>
            </p:cNvPr>
            <p:cNvSpPr/>
            <p:nvPr/>
          </p:nvSpPr>
          <p:spPr>
            <a:xfrm>
              <a:off x="11306007" y="2163361"/>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114" name="Freeform: Shape 113">
              <a:extLst>
                <a:ext uri="{FF2B5EF4-FFF2-40B4-BE49-F238E27FC236}">
                  <a16:creationId xmlns:a16="http://schemas.microsoft.com/office/drawing/2014/main" id="{0802B0D0-509C-826C-E46B-BCDF53559162}"/>
                </a:ext>
              </a:extLst>
            </p:cNvPr>
            <p:cNvSpPr/>
            <p:nvPr/>
          </p:nvSpPr>
          <p:spPr>
            <a:xfrm>
              <a:off x="8030064"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115" name="Freeform: Shape 114">
              <a:extLst>
                <a:ext uri="{FF2B5EF4-FFF2-40B4-BE49-F238E27FC236}">
                  <a16:creationId xmlns:a16="http://schemas.microsoft.com/office/drawing/2014/main" id="{4AB06428-CC29-B1B5-1C2D-E5709756FA13}"/>
                </a:ext>
              </a:extLst>
            </p:cNvPr>
            <p:cNvSpPr/>
            <p:nvPr/>
          </p:nvSpPr>
          <p:spPr>
            <a:xfrm>
              <a:off x="728468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16" name="Freeform: Shape 115">
              <a:extLst>
                <a:ext uri="{FF2B5EF4-FFF2-40B4-BE49-F238E27FC236}">
                  <a16:creationId xmlns:a16="http://schemas.microsoft.com/office/drawing/2014/main" id="{9F9B7E02-6ED9-1813-29A7-99203D610CA5}"/>
                </a:ext>
              </a:extLst>
            </p:cNvPr>
            <p:cNvSpPr/>
            <p:nvPr/>
          </p:nvSpPr>
          <p:spPr>
            <a:xfrm>
              <a:off x="8450626"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17" name="Freeform: Shape 116">
              <a:extLst>
                <a:ext uri="{FF2B5EF4-FFF2-40B4-BE49-F238E27FC236}">
                  <a16:creationId xmlns:a16="http://schemas.microsoft.com/office/drawing/2014/main" id="{00154FC1-037B-D332-008F-8F51651F0724}"/>
                </a:ext>
              </a:extLst>
            </p:cNvPr>
            <p:cNvSpPr/>
            <p:nvPr/>
          </p:nvSpPr>
          <p:spPr>
            <a:xfrm>
              <a:off x="9445143" y="2178202"/>
              <a:ext cx="193189" cy="100435"/>
            </a:xfrm>
            <a:custGeom>
              <a:avLst/>
              <a:gdLst>
                <a:gd name="connsiteX0" fmla="*/ 180895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5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5" y="42039"/>
                  </a:moveTo>
                  <a:cubicBezTo>
                    <a:pt x="180895" y="65256"/>
                    <a:pt x="140400" y="84078"/>
                    <a:pt x="90447" y="84078"/>
                  </a:cubicBezTo>
                  <a:cubicBezTo>
                    <a:pt x="40494" y="84078"/>
                    <a:pt x="0" y="65256"/>
                    <a:pt x="0" y="42039"/>
                  </a:cubicBezTo>
                  <a:cubicBezTo>
                    <a:pt x="0" y="18821"/>
                    <a:pt x="40494" y="0"/>
                    <a:pt x="90447" y="0"/>
                  </a:cubicBezTo>
                  <a:cubicBezTo>
                    <a:pt x="140400" y="0"/>
                    <a:pt x="180895" y="18821"/>
                    <a:pt x="180895"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18" name="Freeform: Shape 117">
              <a:extLst>
                <a:ext uri="{FF2B5EF4-FFF2-40B4-BE49-F238E27FC236}">
                  <a16:creationId xmlns:a16="http://schemas.microsoft.com/office/drawing/2014/main" id="{9F912F06-A272-D558-4334-5D82058D1961}"/>
                </a:ext>
              </a:extLst>
            </p:cNvPr>
            <p:cNvSpPr/>
            <p:nvPr/>
          </p:nvSpPr>
          <p:spPr>
            <a:xfrm>
              <a:off x="10088654"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19" name="Freeform: Shape 118">
              <a:extLst>
                <a:ext uri="{FF2B5EF4-FFF2-40B4-BE49-F238E27FC236}">
                  <a16:creationId xmlns:a16="http://schemas.microsoft.com/office/drawing/2014/main" id="{833CAAF9-5465-93F1-0D5E-814B975EA009}"/>
                </a:ext>
              </a:extLst>
            </p:cNvPr>
            <p:cNvSpPr/>
            <p:nvPr/>
          </p:nvSpPr>
          <p:spPr>
            <a:xfrm>
              <a:off x="11156638" y="2178489"/>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20" name="Oval 119">
              <a:extLst>
                <a:ext uri="{FF2B5EF4-FFF2-40B4-BE49-F238E27FC236}">
                  <a16:creationId xmlns:a16="http://schemas.microsoft.com/office/drawing/2014/main" id="{D6375E90-98B0-D906-3722-6386139BE8E7}"/>
                </a:ext>
              </a:extLst>
            </p:cNvPr>
            <p:cNvSpPr/>
            <p:nvPr/>
          </p:nvSpPr>
          <p:spPr>
            <a:xfrm>
              <a:off x="9488521" y="1301794"/>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Oval 120">
              <a:extLst>
                <a:ext uri="{FF2B5EF4-FFF2-40B4-BE49-F238E27FC236}">
                  <a16:creationId xmlns:a16="http://schemas.microsoft.com/office/drawing/2014/main" id="{29AA260B-750E-37A9-B173-F42733CA97BB}"/>
                </a:ext>
              </a:extLst>
            </p:cNvPr>
            <p:cNvSpPr/>
            <p:nvPr/>
          </p:nvSpPr>
          <p:spPr>
            <a:xfrm>
              <a:off x="6550383" y="13597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Oval 121">
              <a:extLst>
                <a:ext uri="{FF2B5EF4-FFF2-40B4-BE49-F238E27FC236}">
                  <a16:creationId xmlns:a16="http://schemas.microsoft.com/office/drawing/2014/main" id="{8159DC22-91AC-E31E-DFA4-F1A72EDA07DB}"/>
                </a:ext>
              </a:extLst>
            </p:cNvPr>
            <p:cNvSpPr/>
            <p:nvPr/>
          </p:nvSpPr>
          <p:spPr>
            <a:xfrm>
              <a:off x="10489946" y="136621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TextBox 122">
              <a:extLst>
                <a:ext uri="{FF2B5EF4-FFF2-40B4-BE49-F238E27FC236}">
                  <a16:creationId xmlns:a16="http://schemas.microsoft.com/office/drawing/2014/main" id="{9B189A5B-40D3-49D6-8F05-BEB16C8B6ACF}"/>
                </a:ext>
              </a:extLst>
            </p:cNvPr>
            <p:cNvSpPr txBox="1"/>
            <p:nvPr/>
          </p:nvSpPr>
          <p:spPr>
            <a:xfrm rot="5400000">
              <a:off x="11199305" y="1613271"/>
              <a:ext cx="876263" cy="261610"/>
            </a:xfrm>
            <a:prstGeom prst="rect">
              <a:avLst/>
            </a:prstGeom>
            <a:noFill/>
          </p:spPr>
          <p:txBody>
            <a:bodyPr wrap="square">
              <a:spAutoFit/>
            </a:bodyPr>
            <a:lstStyle/>
            <a:p>
              <a:pPr algn="ctr"/>
              <a:r>
                <a:rPr lang="en-US" sz="1100" b="1" dirty="0"/>
                <a:t>Blood</a:t>
              </a:r>
            </a:p>
          </p:txBody>
        </p:sp>
        <p:sp>
          <p:nvSpPr>
            <p:cNvPr id="124" name="Oval 123">
              <a:extLst>
                <a:ext uri="{FF2B5EF4-FFF2-40B4-BE49-F238E27FC236}">
                  <a16:creationId xmlns:a16="http://schemas.microsoft.com/office/drawing/2014/main" id="{1689BEED-24FE-0E16-9E25-0C2FE5FCBEEA}"/>
                </a:ext>
              </a:extLst>
            </p:cNvPr>
            <p:cNvSpPr/>
            <p:nvPr/>
          </p:nvSpPr>
          <p:spPr>
            <a:xfrm>
              <a:off x="4799998" y="13459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Freeform: Shape 124">
              <a:extLst>
                <a:ext uri="{FF2B5EF4-FFF2-40B4-BE49-F238E27FC236}">
                  <a16:creationId xmlns:a16="http://schemas.microsoft.com/office/drawing/2014/main" id="{7DB0F4B8-BFE4-770B-4BD9-14CB47AB13FC}"/>
                </a:ext>
              </a:extLst>
            </p:cNvPr>
            <p:cNvSpPr/>
            <p:nvPr/>
          </p:nvSpPr>
          <p:spPr>
            <a:xfrm>
              <a:off x="6751376" y="2184877"/>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26" name="Freeform: Shape 125">
              <a:extLst>
                <a:ext uri="{FF2B5EF4-FFF2-40B4-BE49-F238E27FC236}">
                  <a16:creationId xmlns:a16="http://schemas.microsoft.com/office/drawing/2014/main" id="{1BD2F6A1-8565-C678-8F1B-33D3BD3341BD}"/>
                </a:ext>
              </a:extLst>
            </p:cNvPr>
            <p:cNvSpPr/>
            <p:nvPr/>
          </p:nvSpPr>
          <p:spPr>
            <a:xfrm>
              <a:off x="9135672" y="2180521"/>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27" name="Freeform: Shape 126">
              <a:extLst>
                <a:ext uri="{FF2B5EF4-FFF2-40B4-BE49-F238E27FC236}">
                  <a16:creationId xmlns:a16="http://schemas.microsoft.com/office/drawing/2014/main" id="{54B0F67A-5F7D-E576-94D9-CFC8C6678FD5}"/>
                </a:ext>
              </a:extLst>
            </p:cNvPr>
            <p:cNvSpPr/>
            <p:nvPr/>
          </p:nvSpPr>
          <p:spPr>
            <a:xfrm>
              <a:off x="4718909" y="2173180"/>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28" name="TextBox 127">
              <a:extLst>
                <a:ext uri="{FF2B5EF4-FFF2-40B4-BE49-F238E27FC236}">
                  <a16:creationId xmlns:a16="http://schemas.microsoft.com/office/drawing/2014/main" id="{A7EF6F86-8555-840B-6BBC-EBEE00EACE78}"/>
                </a:ext>
              </a:extLst>
            </p:cNvPr>
            <p:cNvSpPr txBox="1"/>
            <p:nvPr/>
          </p:nvSpPr>
          <p:spPr>
            <a:xfrm>
              <a:off x="10812100" y="163559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29" name="TextBox 128">
              <a:extLst>
                <a:ext uri="{FF2B5EF4-FFF2-40B4-BE49-F238E27FC236}">
                  <a16:creationId xmlns:a16="http://schemas.microsoft.com/office/drawing/2014/main" id="{8030B19E-0CB1-8D39-9884-BC2AA1F6A1E3}"/>
                </a:ext>
              </a:extLst>
            </p:cNvPr>
            <p:cNvSpPr txBox="1"/>
            <p:nvPr/>
          </p:nvSpPr>
          <p:spPr>
            <a:xfrm>
              <a:off x="8089193" y="1601961"/>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30" name="TextBox 129">
              <a:extLst>
                <a:ext uri="{FF2B5EF4-FFF2-40B4-BE49-F238E27FC236}">
                  <a16:creationId xmlns:a16="http://schemas.microsoft.com/office/drawing/2014/main" id="{E8D3B219-39C6-C535-22BB-AD98C4DB36EC}"/>
                </a:ext>
              </a:extLst>
            </p:cNvPr>
            <p:cNvSpPr txBox="1"/>
            <p:nvPr/>
          </p:nvSpPr>
          <p:spPr>
            <a:xfrm>
              <a:off x="6678777" y="1745196"/>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31" name="Double Bracket 130">
              <a:extLst>
                <a:ext uri="{FF2B5EF4-FFF2-40B4-BE49-F238E27FC236}">
                  <a16:creationId xmlns:a16="http://schemas.microsoft.com/office/drawing/2014/main" id="{B53C2656-847D-AB08-6376-47FB716E427F}"/>
                </a:ext>
              </a:extLst>
            </p:cNvPr>
            <p:cNvSpPr/>
            <p:nvPr/>
          </p:nvSpPr>
          <p:spPr>
            <a:xfrm>
              <a:off x="8017735" y="1397536"/>
              <a:ext cx="790940" cy="663289"/>
            </a:xfrm>
            <a:prstGeom prst="bracketPair">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2" name="Oval 131">
              <a:extLst>
                <a:ext uri="{FF2B5EF4-FFF2-40B4-BE49-F238E27FC236}">
                  <a16:creationId xmlns:a16="http://schemas.microsoft.com/office/drawing/2014/main" id="{7F0AC69C-19F1-125B-7A28-FF2B9A89F77F}"/>
                </a:ext>
              </a:extLst>
            </p:cNvPr>
            <p:cNvSpPr/>
            <p:nvPr/>
          </p:nvSpPr>
          <p:spPr>
            <a:xfrm>
              <a:off x="7048314" y="1610310"/>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Oval 132">
              <a:extLst>
                <a:ext uri="{FF2B5EF4-FFF2-40B4-BE49-F238E27FC236}">
                  <a16:creationId xmlns:a16="http://schemas.microsoft.com/office/drawing/2014/main" id="{72D86C69-690A-2A92-A8AC-928FF37710AF}"/>
                </a:ext>
              </a:extLst>
            </p:cNvPr>
            <p:cNvSpPr/>
            <p:nvPr/>
          </p:nvSpPr>
          <p:spPr>
            <a:xfrm>
              <a:off x="10692621" y="1690148"/>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Oval 133">
              <a:extLst>
                <a:ext uri="{FF2B5EF4-FFF2-40B4-BE49-F238E27FC236}">
                  <a16:creationId xmlns:a16="http://schemas.microsoft.com/office/drawing/2014/main" id="{1810A7DF-0C0C-42AE-68A8-EB82826BB4B0}"/>
                </a:ext>
              </a:extLst>
            </p:cNvPr>
            <p:cNvSpPr/>
            <p:nvPr/>
          </p:nvSpPr>
          <p:spPr>
            <a:xfrm>
              <a:off x="8134974" y="1431779"/>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Oval 134">
              <a:extLst>
                <a:ext uri="{FF2B5EF4-FFF2-40B4-BE49-F238E27FC236}">
                  <a16:creationId xmlns:a16="http://schemas.microsoft.com/office/drawing/2014/main" id="{88B262D6-DE7F-001E-A6FA-6EE36E0978DD}"/>
                </a:ext>
              </a:extLst>
            </p:cNvPr>
            <p:cNvSpPr/>
            <p:nvPr/>
          </p:nvSpPr>
          <p:spPr>
            <a:xfrm>
              <a:off x="6115729" y="15773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 name="TextBox 135">
              <a:extLst>
                <a:ext uri="{FF2B5EF4-FFF2-40B4-BE49-F238E27FC236}">
                  <a16:creationId xmlns:a16="http://schemas.microsoft.com/office/drawing/2014/main" id="{4967BE57-C934-5109-47E7-15B1C945BC77}"/>
                </a:ext>
              </a:extLst>
            </p:cNvPr>
            <p:cNvSpPr txBox="1"/>
            <p:nvPr/>
          </p:nvSpPr>
          <p:spPr>
            <a:xfrm>
              <a:off x="5211134" y="156720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37" name="Oval 136">
              <a:extLst>
                <a:ext uri="{FF2B5EF4-FFF2-40B4-BE49-F238E27FC236}">
                  <a16:creationId xmlns:a16="http://schemas.microsoft.com/office/drawing/2014/main" id="{DE4A59DB-8C2D-6EBA-FD11-40A902846BD8}"/>
                </a:ext>
              </a:extLst>
            </p:cNvPr>
            <p:cNvSpPr/>
            <p:nvPr/>
          </p:nvSpPr>
          <p:spPr>
            <a:xfrm>
              <a:off x="5623154" y="183047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8" name="Arrow: Right 137">
            <a:extLst>
              <a:ext uri="{FF2B5EF4-FFF2-40B4-BE49-F238E27FC236}">
                <a16:creationId xmlns:a16="http://schemas.microsoft.com/office/drawing/2014/main" id="{0278E57E-1585-0354-F784-569073434ADA}"/>
              </a:ext>
            </a:extLst>
          </p:cNvPr>
          <p:cNvSpPr/>
          <p:nvPr/>
        </p:nvSpPr>
        <p:spPr>
          <a:xfrm>
            <a:off x="4217431" y="1666417"/>
            <a:ext cx="413962" cy="268421"/>
          </a:xfrm>
          <a:prstGeom prst="rightArrow">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Arrow: Right 138">
            <a:extLst>
              <a:ext uri="{FF2B5EF4-FFF2-40B4-BE49-F238E27FC236}">
                <a16:creationId xmlns:a16="http://schemas.microsoft.com/office/drawing/2014/main" id="{E5F4605C-0DB6-8B1A-8A84-A0737558573A}"/>
              </a:ext>
            </a:extLst>
          </p:cNvPr>
          <p:cNvSpPr/>
          <p:nvPr/>
        </p:nvSpPr>
        <p:spPr>
          <a:xfrm rot="5400000">
            <a:off x="3002020" y="1985572"/>
            <a:ext cx="257597" cy="268421"/>
          </a:xfrm>
          <a:prstGeom prst="rightArrow">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5959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cortisol levels</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8" name="!!Group 10">
            <a:extLst>
              <a:ext uri="{FF2B5EF4-FFF2-40B4-BE49-F238E27FC236}">
                <a16:creationId xmlns:a16="http://schemas.microsoft.com/office/drawing/2014/main" id="{14A3BCDE-F271-6978-22D0-C482E2E12F10}"/>
              </a:ext>
            </a:extLst>
          </p:cNvPr>
          <p:cNvGrpSpPr/>
          <p:nvPr/>
        </p:nvGrpSpPr>
        <p:grpSpPr>
          <a:xfrm>
            <a:off x="4499978" y="1758155"/>
            <a:ext cx="3203537" cy="4268333"/>
            <a:chOff x="1967090" y="1758155"/>
            <a:chExt cx="3203537" cy="4268333"/>
          </a:xfrm>
        </p:grpSpPr>
        <p:grpSp>
          <p:nvGrpSpPr>
            <p:cNvPr id="29" name="Group 28">
              <a:extLst>
                <a:ext uri="{FF2B5EF4-FFF2-40B4-BE49-F238E27FC236}">
                  <a16:creationId xmlns:a16="http://schemas.microsoft.com/office/drawing/2014/main" id="{B004D23B-22FB-2084-5CC6-EB9B92BE6401}"/>
                </a:ext>
              </a:extLst>
            </p:cNvPr>
            <p:cNvGrpSpPr/>
            <p:nvPr/>
          </p:nvGrpSpPr>
          <p:grpSpPr>
            <a:xfrm>
              <a:off x="1967090" y="1758155"/>
              <a:ext cx="3203537" cy="4242221"/>
              <a:chOff x="447472" y="1735318"/>
              <a:chExt cx="10850280" cy="4475737"/>
            </a:xfrm>
            <a:effectLst>
              <a:outerShdw blurRad="419100" algn="ctr" rotWithShape="0">
                <a:schemeClr val="accent1">
                  <a:alpha val="40000"/>
                </a:schemeClr>
              </a:outerShdw>
            </a:effectLst>
          </p:grpSpPr>
          <p:sp>
            <p:nvSpPr>
              <p:cNvPr id="50" name="Snip Diagonal Corner Rectangle 5">
                <a:extLst>
                  <a:ext uri="{FF2B5EF4-FFF2-40B4-BE49-F238E27FC236}">
                    <a16:creationId xmlns:a16="http://schemas.microsoft.com/office/drawing/2014/main" id="{7FA18FC6-BA0F-4F9F-A6BC-657A2597EF6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1" name="Rectangle 50">
                <a:extLst>
                  <a:ext uri="{FF2B5EF4-FFF2-40B4-BE49-F238E27FC236}">
                    <a16:creationId xmlns:a16="http://schemas.microsoft.com/office/drawing/2014/main" id="{2245DCD9-9252-6981-BDE7-8E2A2A3C8376}"/>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30" name="TextBox 29">
              <a:extLst>
                <a:ext uri="{FF2B5EF4-FFF2-40B4-BE49-F238E27FC236}">
                  <a16:creationId xmlns:a16="http://schemas.microsoft.com/office/drawing/2014/main" id="{FEF59285-E280-50A0-BB29-AF9B3B15DBE1}"/>
                </a:ext>
              </a:extLst>
            </p:cNvPr>
            <p:cNvSpPr txBox="1"/>
            <p:nvPr/>
          </p:nvSpPr>
          <p:spPr>
            <a:xfrm>
              <a:off x="2008104" y="1817317"/>
              <a:ext cx="3094540" cy="2231380"/>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Cortisol levels</a:t>
              </a:r>
              <a:r>
                <a:rPr kumimoji="0" lang="en-US" sz="1800" b="1" i="0" u="none" strike="noStrike" kern="1200" cap="none" spc="0" normalizeH="0" baseline="30000" noProof="0" dirty="0">
                  <a:ln>
                    <a:noFill/>
                  </a:ln>
                  <a:solidFill>
                    <a:srgbClr val="FFFFFF"/>
                  </a:solidFill>
                  <a:effectLst/>
                  <a:uLnTx/>
                  <a:uFillTx/>
                  <a:latin typeface="Arial"/>
                  <a:ea typeface="+mn-ea"/>
                  <a:cs typeface="+mn-cs"/>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Cortisol synthesis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Serum cortisol levels</a:t>
              </a:r>
            </a:p>
            <a:p>
              <a:pPr marL="548640" marR="0" lvl="1" indent="-285750" algn="l" defTabSz="914400" rtl="0" eaLnBrk="1" fontAlgn="auto" latinLnBrk="0" hangingPunct="1">
                <a:lnSpc>
                  <a:spcPct val="100000"/>
                </a:lnSpc>
                <a:spcBef>
                  <a:spcPts val="600"/>
                </a:spcBef>
                <a:spcAft>
                  <a:spcPts val="0"/>
                </a:spcAft>
                <a:buClr>
                  <a:srgbClr val="A71919"/>
                </a:buClr>
                <a:buSzTx/>
                <a:buFont typeface="Wingdings" panose="05000000000000000000" pitchFamily="2" charset="2"/>
                <a:buChar char="§"/>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CBG affinity and concentrations</a:t>
              </a: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11β-HSD 1/2 regulation</a:t>
              </a: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31" name="Hexagon 30">
              <a:extLst>
                <a:ext uri="{FF2B5EF4-FFF2-40B4-BE49-F238E27FC236}">
                  <a16:creationId xmlns:a16="http://schemas.microsoft.com/office/drawing/2014/main" id="{AEDF167B-3926-F094-600A-66D799DE4870}"/>
                </a:ext>
              </a:extLst>
            </p:cNvPr>
            <p:cNvSpPr/>
            <p:nvPr/>
          </p:nvSpPr>
          <p:spPr>
            <a:xfrm>
              <a:off x="2667745"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2" name="Group 31">
              <a:extLst>
                <a:ext uri="{FF2B5EF4-FFF2-40B4-BE49-F238E27FC236}">
                  <a16:creationId xmlns:a16="http://schemas.microsoft.com/office/drawing/2014/main" id="{5717D44E-75F2-965A-0983-C48C498E734D}"/>
                </a:ext>
              </a:extLst>
            </p:cNvPr>
            <p:cNvGrpSpPr/>
            <p:nvPr/>
          </p:nvGrpSpPr>
          <p:grpSpPr>
            <a:xfrm>
              <a:off x="3115812" y="4723034"/>
              <a:ext cx="906092" cy="497590"/>
              <a:chOff x="9526693" y="2615787"/>
              <a:chExt cx="906092" cy="497590"/>
            </a:xfrm>
          </p:grpSpPr>
          <p:sp>
            <p:nvSpPr>
              <p:cNvPr id="34" name="Oval 33">
                <a:extLst>
                  <a:ext uri="{FF2B5EF4-FFF2-40B4-BE49-F238E27FC236}">
                    <a16:creationId xmlns:a16="http://schemas.microsoft.com/office/drawing/2014/main" id="{FEB63777-5E53-9E29-98E6-99BE108A9B74}"/>
                  </a:ext>
                </a:extLst>
              </p:cNvPr>
              <p:cNvSpPr/>
              <p:nvPr/>
            </p:nvSpPr>
            <p:spPr>
              <a:xfrm>
                <a:off x="9545167" y="2715969"/>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4" name="Oval 43">
                <a:extLst>
                  <a:ext uri="{FF2B5EF4-FFF2-40B4-BE49-F238E27FC236}">
                    <a16:creationId xmlns:a16="http://schemas.microsoft.com/office/drawing/2014/main" id="{54072235-42FC-A5F7-EEDD-0CE99A178AF2}"/>
                  </a:ext>
                </a:extLst>
              </p:cNvPr>
              <p:cNvSpPr/>
              <p:nvPr/>
            </p:nvSpPr>
            <p:spPr>
              <a:xfrm>
                <a:off x="9887281"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5" name="Oval 44">
                <a:extLst>
                  <a:ext uri="{FF2B5EF4-FFF2-40B4-BE49-F238E27FC236}">
                    <a16:creationId xmlns:a16="http://schemas.microsoft.com/office/drawing/2014/main" id="{E301AADD-3562-3C5F-9ACC-05F0226DE856}"/>
                  </a:ext>
                </a:extLst>
              </p:cNvPr>
              <p:cNvSpPr/>
              <p:nvPr/>
            </p:nvSpPr>
            <p:spPr>
              <a:xfrm>
                <a:off x="9526693" y="294843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6" name="Oval 45">
                <a:extLst>
                  <a:ext uri="{FF2B5EF4-FFF2-40B4-BE49-F238E27FC236}">
                    <a16:creationId xmlns:a16="http://schemas.microsoft.com/office/drawing/2014/main" id="{9C54CE32-7704-621E-BAD3-2769F581EA5B}"/>
                  </a:ext>
                </a:extLst>
              </p:cNvPr>
              <p:cNvSpPr/>
              <p:nvPr/>
            </p:nvSpPr>
            <p:spPr>
              <a:xfrm>
                <a:off x="10268193" y="2615787"/>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7" name="Oval 46">
                <a:extLst>
                  <a:ext uri="{FF2B5EF4-FFF2-40B4-BE49-F238E27FC236}">
                    <a16:creationId xmlns:a16="http://schemas.microsoft.com/office/drawing/2014/main" id="{9020773B-17A8-0CFD-E0C2-91ED9771D259}"/>
                  </a:ext>
                </a:extLst>
              </p:cNvPr>
              <p:cNvSpPr/>
              <p:nvPr/>
            </p:nvSpPr>
            <p:spPr>
              <a:xfrm>
                <a:off x="9804985" y="2637504"/>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8" name="Oval 47">
                <a:extLst>
                  <a:ext uri="{FF2B5EF4-FFF2-40B4-BE49-F238E27FC236}">
                    <a16:creationId xmlns:a16="http://schemas.microsoft.com/office/drawing/2014/main" id="{89ECFA63-7C5E-5CD0-FC21-0763160B3655}"/>
                  </a:ext>
                </a:extLst>
              </p:cNvPr>
              <p:cNvSpPr/>
              <p:nvPr/>
            </p:nvSpPr>
            <p:spPr>
              <a:xfrm>
                <a:off x="10040807" y="2755288"/>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9" name="Oval 48">
                <a:extLst>
                  <a:ext uri="{FF2B5EF4-FFF2-40B4-BE49-F238E27FC236}">
                    <a16:creationId xmlns:a16="http://schemas.microsoft.com/office/drawing/2014/main" id="{9DA01A12-D71B-059F-5769-8991B384FD10}"/>
                  </a:ext>
                </a:extLst>
              </p:cNvPr>
              <p:cNvSpPr/>
              <p:nvPr/>
            </p:nvSpPr>
            <p:spPr>
              <a:xfrm>
                <a:off x="10193957" y="2948785"/>
                <a:ext cx="164592" cy="164592"/>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33" name="TextBox 32">
              <a:extLst>
                <a:ext uri="{FF2B5EF4-FFF2-40B4-BE49-F238E27FC236}">
                  <a16:creationId xmlns:a16="http://schemas.microsoft.com/office/drawing/2014/main" id="{5162F6CD-4AC4-58EF-D814-EB544FBFDC1A}"/>
                </a:ext>
              </a:extLst>
            </p:cNvPr>
            <p:cNvSpPr txBox="1"/>
            <p:nvPr/>
          </p:nvSpPr>
          <p:spPr>
            <a:xfrm>
              <a:off x="3172755" y="5718711"/>
              <a:ext cx="792205" cy="307777"/>
            </a:xfrm>
            <a:prstGeom prst="rect">
              <a:avLst/>
            </a:prstGeom>
            <a:noFill/>
          </p:spPr>
          <p:txBody>
            <a:bodyPr wrap="none" rtlCol="0">
              <a:spAutoFit/>
            </a:bodyPr>
            <a:lstStyle/>
            <a:p>
              <a:r>
                <a:rPr lang="en-US" sz="1400" dirty="0">
                  <a:solidFill>
                    <a:schemeClr val="tx2"/>
                  </a:solidFill>
                </a:rPr>
                <a:t>Cortisol</a:t>
              </a:r>
            </a:p>
          </p:txBody>
        </p:sp>
      </p:grpSp>
      <p:sp>
        <p:nvSpPr>
          <p:cNvPr id="5" name="Arrow: Right 4">
            <a:extLst>
              <a:ext uri="{FF2B5EF4-FFF2-40B4-BE49-F238E27FC236}">
                <a16:creationId xmlns:a16="http://schemas.microsoft.com/office/drawing/2014/main" id="{08DB60BC-CF60-D1DE-4694-965601F4E397}"/>
              </a:ext>
            </a:extLst>
          </p:cNvPr>
          <p:cNvSpPr/>
          <p:nvPr/>
        </p:nvSpPr>
        <p:spPr>
          <a:xfrm>
            <a:off x="3991069" y="2665749"/>
            <a:ext cx="578498" cy="407352"/>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Fast Forward with solid fill">
            <a:extLst>
              <a:ext uri="{FF2B5EF4-FFF2-40B4-BE49-F238E27FC236}">
                <a16:creationId xmlns:a16="http://schemas.microsoft.com/office/drawing/2014/main" id="{DCBFC243-ED71-FD7A-3228-9C8C1AD52C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721220" y="1240963"/>
            <a:ext cx="366409" cy="366409"/>
          </a:xfrm>
          <a:prstGeom prst="rect">
            <a:avLst/>
          </a:prstGeom>
        </p:spPr>
      </p:pic>
    </p:spTree>
    <p:extLst>
      <p:ext uri="{BB962C8B-B14F-4D97-AF65-F5344CB8AC3E}">
        <p14:creationId xmlns:p14="http://schemas.microsoft.com/office/powerpoint/2010/main" val="4083213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1.66667E-6 -0.00139 L -1.66667E-6 0.14421 " pathEditMode="relative" rAng="0" ptsTypes="AA">
                                      <p:cBhvr>
                                        <p:cTn id="6" dur="1500" fill="hold"/>
                                        <p:tgtEl>
                                          <p:spTgt spid="5"/>
                                        </p:tgtEl>
                                        <p:attrNameLst>
                                          <p:attrName>ppt_x</p:attrName>
                                          <p:attrName>ppt_y</p:attrName>
                                        </p:attrNameLst>
                                      </p:cBhvr>
                                      <p:rCtr x="0" y="726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6726BAE-EDE2-46D9-A428-158DC76E24A2}"/>
              </a:ext>
            </a:extLst>
          </p:cNvPr>
          <p:cNvSpPr>
            <a:spLocks noGrp="1"/>
          </p:cNvSpPr>
          <p:nvPr>
            <p:ph type="title"/>
          </p:nvPr>
        </p:nvSpPr>
        <p:spPr/>
        <p:txBody>
          <a:bodyPr/>
          <a:lstStyle/>
          <a:p>
            <a:r>
              <a:rPr lang="en-US" sz="2800" dirty="0"/>
              <a:t>Cortisol activity is highly regulated</a:t>
            </a:r>
            <a:r>
              <a:rPr lang="en-US" sz="2800" baseline="30000" dirty="0"/>
              <a:t>1,2</a:t>
            </a:r>
            <a:endParaRPr lang="en-US" sz="2800" dirty="0"/>
          </a:p>
        </p:txBody>
      </p:sp>
      <p:sp>
        <p:nvSpPr>
          <p:cNvPr id="25" name="Slide Number Placeholder 24">
            <a:extLst>
              <a:ext uri="{FF2B5EF4-FFF2-40B4-BE49-F238E27FC236}">
                <a16:creationId xmlns:a16="http://schemas.microsoft.com/office/drawing/2014/main" id="{FC00E022-51D4-304F-759E-5C801B28618C}"/>
              </a:ext>
            </a:extLst>
          </p:cNvPr>
          <p:cNvSpPr>
            <a:spLocks noGrp="1"/>
          </p:cNvSpPr>
          <p:nvPr>
            <p:ph type="sldNum" sz="quarter" idx="4"/>
          </p:nvPr>
        </p:nvSpPr>
        <p:spPr/>
        <p:txBody>
          <a:bodyPr/>
          <a:lstStyle/>
          <a:p>
            <a:fld id="{26C7E364-F216-45CA-BEA7-E5358E0A659A}" type="slidenum">
              <a:rPr lang="en-US" smtClean="0"/>
              <a:pPr/>
              <a:t>6</a:t>
            </a:fld>
            <a:endParaRPr lang="en-US" dirty="0"/>
          </a:p>
        </p:txBody>
      </p:sp>
      <p:sp>
        <p:nvSpPr>
          <p:cNvPr id="17" name="Footer Placeholder 74">
            <a:extLst>
              <a:ext uri="{FF2B5EF4-FFF2-40B4-BE49-F238E27FC236}">
                <a16:creationId xmlns:a16="http://schemas.microsoft.com/office/drawing/2014/main" id="{DC4B1527-A45C-4862-8E6C-450F168C680C}"/>
              </a:ext>
            </a:extLst>
          </p:cNvPr>
          <p:cNvSpPr txBox="1">
            <a:spLocks/>
          </p:cNvSpPr>
          <p:nvPr/>
        </p:nvSpPr>
        <p:spPr>
          <a:xfrm>
            <a:off x="2123414" y="6222669"/>
            <a:ext cx="9519853" cy="375007"/>
          </a:xfrm>
          <a:prstGeom prst="rect">
            <a:avLst/>
          </a:prstGeom>
        </p:spPr>
        <p:txBody>
          <a:bodyPr vert="horz" lIns="91440" tIns="45720" rIns="91440" bIns="45720" rtlCol="0" anchor="b"/>
          <a:lstStyle>
            <a:defPPr>
              <a:defRPr lang="en-GB"/>
            </a:defPPr>
            <a:lvl1pPr algn="l" rtl="0" eaLnBrk="0" fontAlgn="base" hangingPunct="0">
              <a:spcBef>
                <a:spcPct val="0"/>
              </a:spcBef>
              <a:spcAft>
                <a:spcPct val="0"/>
              </a:spcAft>
              <a:defRPr lang="en-US" sz="750" b="0" kern="1200" smtClean="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a:lstStyle>
          <a:p>
            <a:endParaRPr lang="en-GB" sz="900" dirty="0">
              <a:solidFill>
                <a:schemeClr val="accent2">
                  <a:lumMod val="50000"/>
                </a:schemeClr>
              </a:solidFill>
            </a:endParaRPr>
          </a:p>
        </p:txBody>
      </p:sp>
      <p:grpSp>
        <p:nvGrpSpPr>
          <p:cNvPr id="6" name="Group 5">
            <a:extLst>
              <a:ext uri="{FF2B5EF4-FFF2-40B4-BE49-F238E27FC236}">
                <a16:creationId xmlns:a16="http://schemas.microsoft.com/office/drawing/2014/main" id="{BEDB7C71-DAE8-51F9-158E-610B7DD5768A}"/>
              </a:ext>
            </a:extLst>
          </p:cNvPr>
          <p:cNvGrpSpPr/>
          <p:nvPr/>
        </p:nvGrpSpPr>
        <p:grpSpPr>
          <a:xfrm>
            <a:off x="4486730" y="2127578"/>
            <a:ext cx="7209970" cy="4121864"/>
            <a:chOff x="4243079" y="1991337"/>
            <a:chExt cx="7174733" cy="4146866"/>
          </a:xfrm>
        </p:grpSpPr>
        <p:sp>
          <p:nvSpPr>
            <p:cNvPr id="7" name="Rectangle 6">
              <a:extLst>
                <a:ext uri="{FF2B5EF4-FFF2-40B4-BE49-F238E27FC236}">
                  <a16:creationId xmlns:a16="http://schemas.microsoft.com/office/drawing/2014/main" id="{88FD5023-781B-6C7D-699E-FE302520B6C8}"/>
                </a:ext>
              </a:extLst>
            </p:cNvPr>
            <p:cNvSpPr/>
            <p:nvPr/>
          </p:nvSpPr>
          <p:spPr>
            <a:xfrm>
              <a:off x="4403419" y="2328141"/>
              <a:ext cx="6863664" cy="3746820"/>
            </a:xfrm>
            <a:prstGeom prst="rect">
              <a:avLst/>
            </a:prstGeom>
            <a:solidFill>
              <a:schemeClr val="bg1"/>
            </a:solidFill>
            <a:ln w="16213" cap="flat">
              <a:noFill/>
              <a:prstDash val="solid"/>
              <a:miter/>
            </a:ln>
          </p:spPr>
          <p:txBody>
            <a:bodyPr rtlCol="0" anchor="ctr"/>
            <a:lstStyle/>
            <a:p>
              <a:endParaRPr lang="en-US" dirty="0"/>
            </a:p>
          </p:txBody>
        </p:sp>
        <p:sp>
          <p:nvSpPr>
            <p:cNvPr id="8" name="Rectangle 7">
              <a:extLst>
                <a:ext uri="{FF2B5EF4-FFF2-40B4-BE49-F238E27FC236}">
                  <a16:creationId xmlns:a16="http://schemas.microsoft.com/office/drawing/2014/main" id="{EFAF289D-11D5-5A03-2AC9-ABAE7212D2AF}"/>
                </a:ext>
              </a:extLst>
            </p:cNvPr>
            <p:cNvSpPr/>
            <p:nvPr/>
          </p:nvSpPr>
          <p:spPr>
            <a:xfrm>
              <a:off x="4403419" y="2221473"/>
              <a:ext cx="6863664" cy="198419"/>
            </a:xfrm>
            <a:prstGeom prst="rect">
              <a:avLst/>
            </a:prstGeom>
            <a:solidFill>
              <a:schemeClr val="accent5">
                <a:lumMod val="20000"/>
                <a:lumOff val="80000"/>
              </a:schemeClr>
            </a:solidFill>
            <a:ln w="16213" cap="flat">
              <a:solidFill>
                <a:schemeClr val="accent5">
                  <a:lumMod val="60000"/>
                  <a:lumOff val="40000"/>
                </a:schemeClr>
              </a:solidFill>
              <a:prstDash val="solid"/>
              <a:miter/>
            </a:ln>
            <a:effectLst>
              <a:outerShdw blurRad="50800" dist="50800" dir="5400000" algn="ctr" rotWithShape="0">
                <a:schemeClr val="accent5">
                  <a:alpha val="10000"/>
                </a:schemeClr>
              </a:outerShdw>
            </a:effectLst>
          </p:spPr>
          <p:txBody>
            <a:bodyPr rtlCol="0" anchor="ctr"/>
            <a:lstStyle/>
            <a:p>
              <a:endParaRPr lang="en-US" dirty="0"/>
            </a:p>
          </p:txBody>
        </p:sp>
        <p:sp>
          <p:nvSpPr>
            <p:cNvPr id="10" name="Rectangle 9">
              <a:extLst>
                <a:ext uri="{FF2B5EF4-FFF2-40B4-BE49-F238E27FC236}">
                  <a16:creationId xmlns:a16="http://schemas.microsoft.com/office/drawing/2014/main" id="{548BF940-DBF6-CD43-A40C-F794269C3DEF}"/>
                </a:ext>
              </a:extLst>
            </p:cNvPr>
            <p:cNvSpPr/>
            <p:nvPr/>
          </p:nvSpPr>
          <p:spPr>
            <a:xfrm>
              <a:off x="4243079" y="1991337"/>
              <a:ext cx="164203" cy="4146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665BF96-87C5-72D8-F2CD-9AFCB489EB53}"/>
                </a:ext>
              </a:extLst>
            </p:cNvPr>
            <p:cNvSpPr/>
            <p:nvPr/>
          </p:nvSpPr>
          <p:spPr>
            <a:xfrm>
              <a:off x="11253609" y="1991337"/>
              <a:ext cx="164203" cy="4146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TextBox 15">
            <a:extLst>
              <a:ext uri="{FF2B5EF4-FFF2-40B4-BE49-F238E27FC236}">
                <a16:creationId xmlns:a16="http://schemas.microsoft.com/office/drawing/2014/main" id="{2118DD19-BCCD-7723-8078-1F03B029DE6F}"/>
              </a:ext>
            </a:extLst>
          </p:cNvPr>
          <p:cNvSpPr txBox="1"/>
          <p:nvPr/>
        </p:nvSpPr>
        <p:spPr>
          <a:xfrm>
            <a:off x="8203012" y="2587859"/>
            <a:ext cx="80170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79" name="TextBox 78">
            <a:extLst>
              <a:ext uri="{FF2B5EF4-FFF2-40B4-BE49-F238E27FC236}">
                <a16:creationId xmlns:a16="http://schemas.microsoft.com/office/drawing/2014/main" id="{46CEB6A8-A1B4-1D3F-6D43-A0DDC9A86003}"/>
              </a:ext>
            </a:extLst>
          </p:cNvPr>
          <p:cNvSpPr txBox="1"/>
          <p:nvPr/>
        </p:nvSpPr>
        <p:spPr>
          <a:xfrm>
            <a:off x="9858465" y="2912611"/>
            <a:ext cx="1559514" cy="369332"/>
          </a:xfrm>
          <a:prstGeom prst="rect">
            <a:avLst/>
          </a:prstGeom>
          <a:noFill/>
        </p:spPr>
        <p:txBody>
          <a:bodyPr wrap="square">
            <a:spAutoFit/>
          </a:bodyPr>
          <a:lstStyle>
            <a:defPPr>
              <a:defRPr lang="en-US"/>
            </a:defPPr>
            <a:lvl1pPr algn="ctr">
              <a:defRPr sz="1200" b="1">
                <a:solidFill>
                  <a:schemeClr val="bg1"/>
                </a:solidFill>
              </a:defRPr>
            </a:lvl1pPr>
          </a:lstStyle>
          <a:p>
            <a:r>
              <a:rPr lang="en-US" sz="1800" dirty="0">
                <a:solidFill>
                  <a:schemeClr val="tx1">
                    <a:lumMod val="50000"/>
                    <a:lumOff val="50000"/>
                  </a:schemeClr>
                </a:solidFill>
              </a:rPr>
              <a:t>Cytoplasm</a:t>
            </a:r>
          </a:p>
        </p:txBody>
      </p:sp>
      <p:sp>
        <p:nvSpPr>
          <p:cNvPr id="105" name="TextBox 104">
            <a:extLst>
              <a:ext uri="{FF2B5EF4-FFF2-40B4-BE49-F238E27FC236}">
                <a16:creationId xmlns:a16="http://schemas.microsoft.com/office/drawing/2014/main" id="{583F9B24-7984-26CB-101F-B9C6B7E1AC84}"/>
              </a:ext>
            </a:extLst>
          </p:cNvPr>
          <p:cNvSpPr txBox="1"/>
          <p:nvPr/>
        </p:nvSpPr>
        <p:spPr>
          <a:xfrm rot="5400000">
            <a:off x="10745432" y="3102058"/>
            <a:ext cx="1773509" cy="261610"/>
          </a:xfrm>
          <a:prstGeom prst="rect">
            <a:avLst/>
          </a:prstGeom>
          <a:noFill/>
        </p:spPr>
        <p:txBody>
          <a:bodyPr wrap="square">
            <a:spAutoFit/>
          </a:bodyPr>
          <a:lstStyle/>
          <a:p>
            <a:pPr algn="ctr"/>
            <a:r>
              <a:rPr lang="en-US" sz="1100" b="1" dirty="0"/>
              <a:t>Targeted Cell</a:t>
            </a:r>
          </a:p>
        </p:txBody>
      </p:sp>
      <p:cxnSp>
        <p:nvCxnSpPr>
          <p:cNvPr id="23" name="Straight Connector 22">
            <a:extLst>
              <a:ext uri="{FF2B5EF4-FFF2-40B4-BE49-F238E27FC236}">
                <a16:creationId xmlns:a16="http://schemas.microsoft.com/office/drawing/2014/main" id="{0D2CAAB1-FA38-C9DC-28A2-CFF473984F38}"/>
              </a:ext>
            </a:extLst>
          </p:cNvPr>
          <p:cNvCxnSpPr>
            <a:cxnSpLocks/>
            <a:stCxn id="21" idx="1"/>
          </p:cNvCxnSpPr>
          <p:nvPr/>
        </p:nvCxnSpPr>
        <p:spPr>
          <a:xfrm flipH="1" flipV="1">
            <a:off x="1648965" y="1719139"/>
            <a:ext cx="6368770" cy="10042"/>
          </a:xfrm>
          <a:prstGeom prst="line">
            <a:avLst/>
          </a:prstGeom>
          <a:ln w="1905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6" name="Footer Placeholder 25">
            <a:extLst>
              <a:ext uri="{FF2B5EF4-FFF2-40B4-BE49-F238E27FC236}">
                <a16:creationId xmlns:a16="http://schemas.microsoft.com/office/drawing/2014/main" id="{22DB6413-B722-9E86-DEBF-09998CAC923E}"/>
              </a:ext>
            </a:extLst>
          </p:cNvPr>
          <p:cNvSpPr>
            <a:spLocks noGrp="1"/>
          </p:cNvSpPr>
          <p:nvPr>
            <p:ph type="ftr" sz="quarter" idx="3"/>
          </p:nvPr>
        </p:nvSpPr>
        <p:spPr>
          <a:xfrm>
            <a:off x="512172" y="6288682"/>
            <a:ext cx="10094867" cy="521493"/>
          </a:xfrm>
        </p:spPr>
        <p:txBody>
          <a:bodyPr/>
          <a:lstStyle/>
          <a:p>
            <a:r>
              <a:rPr lang="en-GB" sz="900" dirty="0"/>
              <a:t>  </a:t>
            </a:r>
          </a:p>
          <a:p>
            <a:r>
              <a:rPr lang="en-GB" sz="900" dirty="0"/>
              <a:t>1. Timmermans S, et al. </a:t>
            </a:r>
            <a:r>
              <a:rPr lang="en-GB" sz="900" i="1" dirty="0"/>
              <a:t>Front Immunol. </a:t>
            </a:r>
            <a:r>
              <a:rPr lang="en-GB" sz="900" dirty="0"/>
              <a:t>2019;10:1545. doi:10.3389/fimmu.2019.01545 2. Walker BR, </a:t>
            </a:r>
            <a:r>
              <a:rPr lang="en-GB" sz="900" dirty="0" err="1"/>
              <a:t>Seckl</a:t>
            </a:r>
            <a:r>
              <a:rPr lang="en-GB" sz="900" dirty="0"/>
              <a:t> JR. </a:t>
            </a:r>
            <a:r>
              <a:rPr lang="en-GB" dirty="0"/>
              <a:t>Chapter 18. Cortisol metabolism. In: </a:t>
            </a:r>
            <a:r>
              <a:rPr lang="en-GB" dirty="0" err="1"/>
              <a:t>Björntorp</a:t>
            </a:r>
            <a:r>
              <a:rPr lang="en-GB" dirty="0"/>
              <a:t> P, ed. </a:t>
            </a:r>
            <a:r>
              <a:rPr lang="en-US" sz="900" i="1" dirty="0"/>
              <a:t>International Textbook of Obesity</a:t>
            </a:r>
            <a:r>
              <a:rPr lang="en-US" sz="900" dirty="0"/>
              <a:t>. John Wiley &amp; Sons; 2001.</a:t>
            </a:r>
            <a:endParaRPr lang="en-GB" sz="900" dirty="0"/>
          </a:p>
        </p:txBody>
      </p:sp>
      <p:sp>
        <p:nvSpPr>
          <p:cNvPr id="47" name="Double Bracket 46">
            <a:extLst>
              <a:ext uri="{FF2B5EF4-FFF2-40B4-BE49-F238E27FC236}">
                <a16:creationId xmlns:a16="http://schemas.microsoft.com/office/drawing/2014/main" id="{1D24BE7D-2CF3-77B9-0C54-F108F211E496}"/>
              </a:ext>
            </a:extLst>
          </p:cNvPr>
          <p:cNvSpPr/>
          <p:nvPr/>
        </p:nvSpPr>
        <p:spPr>
          <a:xfrm>
            <a:off x="6686945" y="3234510"/>
            <a:ext cx="2376473" cy="799142"/>
          </a:xfrm>
          <a:prstGeom prst="bracketPair">
            <a:avLst/>
          </a:prstGeom>
          <a:ln w="28575">
            <a:solidFill>
              <a:srgbClr val="A22338"/>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78" name="Connector: Elbow 77">
            <a:extLst>
              <a:ext uri="{FF2B5EF4-FFF2-40B4-BE49-F238E27FC236}">
                <a16:creationId xmlns:a16="http://schemas.microsoft.com/office/drawing/2014/main" id="{F729DD73-B8EC-CAB5-509C-CFDDE6166094}"/>
              </a:ext>
            </a:extLst>
          </p:cNvPr>
          <p:cNvCxnSpPr>
            <a:cxnSpLocks/>
          </p:cNvCxnSpPr>
          <p:nvPr/>
        </p:nvCxnSpPr>
        <p:spPr>
          <a:xfrm rot="10800000">
            <a:off x="1531621" y="2849469"/>
            <a:ext cx="5155327" cy="589212"/>
          </a:xfrm>
          <a:prstGeom prst="bentConnector3">
            <a:avLst>
              <a:gd name="adj1" fmla="val 50000"/>
            </a:avLst>
          </a:prstGeom>
          <a:ln w="19050">
            <a:solidFill>
              <a:srgbClr val="A71919"/>
            </a:solidFill>
            <a:prstDash val="sysDot"/>
          </a:ln>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E87EBCC0-8A5D-D702-64D6-0650909FFA2A}"/>
              </a:ext>
            </a:extLst>
          </p:cNvPr>
          <p:cNvSpPr/>
          <p:nvPr/>
        </p:nvSpPr>
        <p:spPr>
          <a:xfrm>
            <a:off x="7330382" y="3477933"/>
            <a:ext cx="182880" cy="186656"/>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34A891BD-933F-443A-2EC5-C4B1AD181DBF}"/>
              </a:ext>
            </a:extLst>
          </p:cNvPr>
          <p:cNvSpPr/>
          <p:nvPr/>
        </p:nvSpPr>
        <p:spPr>
          <a:xfrm>
            <a:off x="8170190" y="3477933"/>
            <a:ext cx="182880" cy="186656"/>
          </a:xfrm>
          <a:prstGeom prst="ellipse">
            <a:avLst/>
          </a:prstGeom>
          <a:solidFill>
            <a:schemeClr val="bg1">
              <a:lumMod val="5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TextBox 103">
            <a:extLst>
              <a:ext uri="{FF2B5EF4-FFF2-40B4-BE49-F238E27FC236}">
                <a16:creationId xmlns:a16="http://schemas.microsoft.com/office/drawing/2014/main" id="{72A452B3-8147-F6B8-8F97-819273CEE756}"/>
              </a:ext>
            </a:extLst>
          </p:cNvPr>
          <p:cNvSpPr txBox="1"/>
          <p:nvPr/>
        </p:nvSpPr>
        <p:spPr>
          <a:xfrm>
            <a:off x="8334222" y="3384468"/>
            <a:ext cx="731290" cy="400110"/>
          </a:xfrm>
          <a:prstGeom prst="rect">
            <a:avLst/>
          </a:prstGeom>
          <a:noFill/>
        </p:spPr>
        <p:txBody>
          <a:bodyPr wrap="none" rtlCol="0">
            <a:spAutoFit/>
          </a:bodyPr>
          <a:lstStyle/>
          <a:p>
            <a:r>
              <a:rPr lang="en-US" sz="1000" dirty="0"/>
              <a:t>Cortisone</a:t>
            </a:r>
            <a:br>
              <a:rPr lang="en-US" sz="1000" dirty="0"/>
            </a:br>
            <a:r>
              <a:rPr lang="en-US" sz="1000" dirty="0"/>
              <a:t>(inactive)</a:t>
            </a:r>
          </a:p>
        </p:txBody>
      </p:sp>
      <p:sp>
        <p:nvSpPr>
          <p:cNvPr id="109" name="TextBox 108">
            <a:extLst>
              <a:ext uri="{FF2B5EF4-FFF2-40B4-BE49-F238E27FC236}">
                <a16:creationId xmlns:a16="http://schemas.microsoft.com/office/drawing/2014/main" id="{FD520967-8DC5-F2E4-F69E-6236A7EE78E2}"/>
              </a:ext>
            </a:extLst>
          </p:cNvPr>
          <p:cNvSpPr txBox="1"/>
          <p:nvPr/>
        </p:nvSpPr>
        <p:spPr>
          <a:xfrm>
            <a:off x="6732666" y="3425108"/>
            <a:ext cx="654346" cy="400110"/>
          </a:xfrm>
          <a:prstGeom prst="rect">
            <a:avLst/>
          </a:prstGeom>
          <a:noFill/>
        </p:spPr>
        <p:txBody>
          <a:bodyPr wrap="none" rtlCol="0">
            <a:spAutoFit/>
          </a:bodyPr>
          <a:lstStyle/>
          <a:p>
            <a:r>
              <a:rPr lang="en-US" sz="1000" dirty="0"/>
              <a:t>Cortisol </a:t>
            </a:r>
          </a:p>
          <a:p>
            <a:pPr algn="r"/>
            <a:r>
              <a:rPr lang="en-US" sz="1000" dirty="0"/>
              <a:t>(active)</a:t>
            </a:r>
          </a:p>
        </p:txBody>
      </p:sp>
      <p:sp>
        <p:nvSpPr>
          <p:cNvPr id="110" name="Oval 109">
            <a:extLst>
              <a:ext uri="{FF2B5EF4-FFF2-40B4-BE49-F238E27FC236}">
                <a16:creationId xmlns:a16="http://schemas.microsoft.com/office/drawing/2014/main" id="{C282D25F-0EDF-B638-6C53-048A51EA0782}"/>
              </a:ext>
            </a:extLst>
          </p:cNvPr>
          <p:cNvSpPr/>
          <p:nvPr/>
        </p:nvSpPr>
        <p:spPr>
          <a:xfrm>
            <a:off x="6144534" y="2909793"/>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Freeform: Shape 111">
            <a:extLst>
              <a:ext uri="{FF2B5EF4-FFF2-40B4-BE49-F238E27FC236}">
                <a16:creationId xmlns:a16="http://schemas.microsoft.com/office/drawing/2014/main" id="{8C02F96E-D920-8A97-D4A2-336DCA965CD6}"/>
              </a:ext>
            </a:extLst>
          </p:cNvPr>
          <p:cNvSpPr/>
          <p:nvPr/>
        </p:nvSpPr>
        <p:spPr>
          <a:xfrm rot="1207318" flipH="1">
            <a:off x="6371435" y="2109817"/>
            <a:ext cx="363852" cy="907899"/>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Oval 112">
            <a:extLst>
              <a:ext uri="{FF2B5EF4-FFF2-40B4-BE49-F238E27FC236}">
                <a16:creationId xmlns:a16="http://schemas.microsoft.com/office/drawing/2014/main" id="{653A9A15-B3D8-EAA2-C105-5736C8ECA68F}"/>
              </a:ext>
            </a:extLst>
          </p:cNvPr>
          <p:cNvSpPr/>
          <p:nvPr/>
        </p:nvSpPr>
        <p:spPr>
          <a:xfrm>
            <a:off x="7967295" y="2581403"/>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Freeform: Shape 114">
            <a:extLst>
              <a:ext uri="{FF2B5EF4-FFF2-40B4-BE49-F238E27FC236}">
                <a16:creationId xmlns:a16="http://schemas.microsoft.com/office/drawing/2014/main" id="{9B3E7E9D-AE98-BCF7-CF2C-B45012183CA1}"/>
              </a:ext>
            </a:extLst>
          </p:cNvPr>
          <p:cNvSpPr/>
          <p:nvPr/>
        </p:nvSpPr>
        <p:spPr>
          <a:xfrm rot="21128797">
            <a:off x="7761105" y="2743550"/>
            <a:ext cx="170023" cy="363012"/>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TextBox 115">
            <a:extLst>
              <a:ext uri="{FF2B5EF4-FFF2-40B4-BE49-F238E27FC236}">
                <a16:creationId xmlns:a16="http://schemas.microsoft.com/office/drawing/2014/main" id="{7378A678-ADBC-154D-B6BC-98EBD92BF759}"/>
              </a:ext>
            </a:extLst>
          </p:cNvPr>
          <p:cNvSpPr txBox="1"/>
          <p:nvPr/>
        </p:nvSpPr>
        <p:spPr>
          <a:xfrm>
            <a:off x="5463373" y="2913707"/>
            <a:ext cx="78194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117" name="Arc 116">
            <a:extLst>
              <a:ext uri="{FF2B5EF4-FFF2-40B4-BE49-F238E27FC236}">
                <a16:creationId xmlns:a16="http://schemas.microsoft.com/office/drawing/2014/main" id="{15776D9A-58C2-4B68-3B41-EECD44418011}"/>
              </a:ext>
            </a:extLst>
          </p:cNvPr>
          <p:cNvSpPr/>
          <p:nvPr/>
        </p:nvSpPr>
        <p:spPr>
          <a:xfrm>
            <a:off x="7424842" y="3221004"/>
            <a:ext cx="843529" cy="407510"/>
          </a:xfrm>
          <a:prstGeom prst="arc">
            <a:avLst>
              <a:gd name="adj1" fmla="val 10695858"/>
              <a:gd name="adj2" fmla="val 0"/>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9" name="Arc 118">
            <a:extLst>
              <a:ext uri="{FF2B5EF4-FFF2-40B4-BE49-F238E27FC236}">
                <a16:creationId xmlns:a16="http://schemas.microsoft.com/office/drawing/2014/main" id="{7FB6E0DB-F6F6-8D79-3022-DF14C69A3C98}"/>
              </a:ext>
            </a:extLst>
          </p:cNvPr>
          <p:cNvSpPr/>
          <p:nvPr/>
        </p:nvSpPr>
        <p:spPr>
          <a:xfrm flipV="1">
            <a:off x="7424842" y="3514009"/>
            <a:ext cx="843528" cy="407510"/>
          </a:xfrm>
          <a:prstGeom prst="arc">
            <a:avLst>
              <a:gd name="adj1" fmla="val 10695858"/>
              <a:gd name="adj2" fmla="val 0"/>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6" name="TextBox 105">
            <a:extLst>
              <a:ext uri="{FF2B5EF4-FFF2-40B4-BE49-F238E27FC236}">
                <a16:creationId xmlns:a16="http://schemas.microsoft.com/office/drawing/2014/main" id="{8BB84A24-1BA2-BD62-97CC-386C840548DC}"/>
              </a:ext>
            </a:extLst>
          </p:cNvPr>
          <p:cNvSpPr txBox="1"/>
          <p:nvPr/>
        </p:nvSpPr>
        <p:spPr>
          <a:xfrm>
            <a:off x="7517196" y="3170413"/>
            <a:ext cx="628129" cy="246221"/>
          </a:xfrm>
          <a:prstGeom prst="rect">
            <a:avLst/>
          </a:prstGeom>
          <a:solidFill>
            <a:srgbClr val="FADFDF"/>
          </a:solidFill>
        </p:spPr>
        <p:txBody>
          <a:bodyPr wrap="none" rtlCol="0" anchor="ctr" anchorCtr="0">
            <a:noAutofit/>
          </a:bodyPr>
          <a:lstStyle/>
          <a:p>
            <a:pPr algn="ctr"/>
            <a:r>
              <a:rPr lang="en-US" sz="1000" dirty="0"/>
              <a:t>11</a:t>
            </a:r>
            <a:r>
              <a:rPr lang="el-GR" sz="1000" dirty="0"/>
              <a:t>β</a:t>
            </a:r>
            <a:r>
              <a:rPr lang="en-US" sz="1000" dirty="0"/>
              <a:t>-HSD1</a:t>
            </a:r>
          </a:p>
        </p:txBody>
      </p:sp>
      <p:sp>
        <p:nvSpPr>
          <p:cNvPr id="107" name="TextBox 106">
            <a:extLst>
              <a:ext uri="{FF2B5EF4-FFF2-40B4-BE49-F238E27FC236}">
                <a16:creationId xmlns:a16="http://schemas.microsoft.com/office/drawing/2014/main" id="{955CF6D5-407E-1402-607A-885C71E82BF5}"/>
              </a:ext>
            </a:extLst>
          </p:cNvPr>
          <p:cNvSpPr txBox="1"/>
          <p:nvPr/>
        </p:nvSpPr>
        <p:spPr>
          <a:xfrm>
            <a:off x="7517196" y="3742153"/>
            <a:ext cx="628129" cy="246221"/>
          </a:xfrm>
          <a:prstGeom prst="rect">
            <a:avLst/>
          </a:prstGeom>
          <a:solidFill>
            <a:srgbClr val="FCECEC"/>
          </a:solidFill>
        </p:spPr>
        <p:txBody>
          <a:bodyPr wrap="none" rtlCol="0" anchor="ctr" anchorCtr="0">
            <a:noAutofit/>
          </a:bodyPr>
          <a:lstStyle/>
          <a:p>
            <a:pPr algn="ctr"/>
            <a:r>
              <a:rPr lang="en-US" sz="1000" dirty="0"/>
              <a:t>11</a:t>
            </a:r>
            <a:r>
              <a:rPr lang="el-GR" sz="1000" dirty="0"/>
              <a:t>β</a:t>
            </a:r>
            <a:r>
              <a:rPr lang="en-US" sz="1000" dirty="0"/>
              <a:t>-HSD2</a:t>
            </a:r>
          </a:p>
        </p:txBody>
      </p:sp>
      <p:sp>
        <p:nvSpPr>
          <p:cNvPr id="114" name="Freeform: Shape 113">
            <a:extLst>
              <a:ext uri="{FF2B5EF4-FFF2-40B4-BE49-F238E27FC236}">
                <a16:creationId xmlns:a16="http://schemas.microsoft.com/office/drawing/2014/main" id="{27695539-3637-C75F-5C93-345C08679CBF}"/>
              </a:ext>
            </a:extLst>
          </p:cNvPr>
          <p:cNvSpPr/>
          <p:nvPr/>
        </p:nvSpPr>
        <p:spPr>
          <a:xfrm rot="19805240">
            <a:off x="7719367" y="2072258"/>
            <a:ext cx="170023" cy="599774"/>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1" name="Group 120">
            <a:extLst>
              <a:ext uri="{FF2B5EF4-FFF2-40B4-BE49-F238E27FC236}">
                <a16:creationId xmlns:a16="http://schemas.microsoft.com/office/drawing/2014/main" id="{B676C1BD-FA02-1B0D-FE50-89BFCB1BC22F}"/>
              </a:ext>
            </a:extLst>
          </p:cNvPr>
          <p:cNvGrpSpPr/>
          <p:nvPr/>
        </p:nvGrpSpPr>
        <p:grpSpPr>
          <a:xfrm>
            <a:off x="4652174" y="1272710"/>
            <a:ext cx="7116068" cy="1018389"/>
            <a:chOff x="4652174" y="1272710"/>
            <a:chExt cx="7116068" cy="1018389"/>
          </a:xfrm>
        </p:grpSpPr>
        <p:sp>
          <p:nvSpPr>
            <p:cNvPr id="4" name="Freeform: Shape 3">
              <a:extLst>
                <a:ext uri="{FF2B5EF4-FFF2-40B4-BE49-F238E27FC236}">
                  <a16:creationId xmlns:a16="http://schemas.microsoft.com/office/drawing/2014/main" id="{2256A3AD-2607-56D3-D353-02D0CAF0E238}"/>
                </a:ext>
              </a:extLst>
            </p:cNvPr>
            <p:cNvSpPr/>
            <p:nvPr/>
          </p:nvSpPr>
          <p:spPr>
            <a:xfrm>
              <a:off x="4652174" y="1272710"/>
              <a:ext cx="6875875" cy="890651"/>
            </a:xfrm>
            <a:custGeom>
              <a:avLst/>
              <a:gdLst>
                <a:gd name="connsiteX0" fmla="*/ 0 w 6426847"/>
                <a:gd name="connsiteY0" fmla="*/ 0 h 769438"/>
                <a:gd name="connsiteX1" fmla="*/ 6426848 w 6426847"/>
                <a:gd name="connsiteY1" fmla="*/ 0 h 769438"/>
                <a:gd name="connsiteX2" fmla="*/ 6426848 w 6426847"/>
                <a:gd name="connsiteY2" fmla="*/ 769438 h 769438"/>
                <a:gd name="connsiteX3" fmla="*/ 0 w 6426847"/>
                <a:gd name="connsiteY3" fmla="*/ 769438 h 769438"/>
              </a:gdLst>
              <a:ahLst/>
              <a:cxnLst>
                <a:cxn ang="0">
                  <a:pos x="connsiteX0" y="connsiteY0"/>
                </a:cxn>
                <a:cxn ang="0">
                  <a:pos x="connsiteX1" y="connsiteY1"/>
                </a:cxn>
                <a:cxn ang="0">
                  <a:pos x="connsiteX2" y="connsiteY2"/>
                </a:cxn>
                <a:cxn ang="0">
                  <a:pos x="connsiteX3" y="connsiteY3"/>
                </a:cxn>
              </a:cxnLst>
              <a:rect l="l" t="t" r="r" b="b"/>
              <a:pathLst>
                <a:path w="6426847" h="769438">
                  <a:moveTo>
                    <a:pt x="0" y="0"/>
                  </a:moveTo>
                  <a:lnTo>
                    <a:pt x="6426848" y="0"/>
                  </a:lnTo>
                  <a:lnTo>
                    <a:pt x="6426848" y="769438"/>
                  </a:lnTo>
                  <a:lnTo>
                    <a:pt x="0" y="769438"/>
                  </a:lnTo>
                  <a:close/>
                </a:path>
              </a:pathLst>
            </a:custGeom>
            <a:gradFill flip="none" rotWithShape="1">
              <a:gsLst>
                <a:gs pos="98230">
                  <a:schemeClr val="accent5">
                    <a:lumMod val="60000"/>
                    <a:lumOff val="40000"/>
                  </a:schemeClr>
                </a:gs>
                <a:gs pos="0">
                  <a:schemeClr val="bg1">
                    <a:lumMod val="95000"/>
                  </a:schemeClr>
                </a:gs>
                <a:gs pos="87000">
                  <a:schemeClr val="accent5">
                    <a:lumMod val="60000"/>
                    <a:lumOff val="40000"/>
                  </a:schemeClr>
                </a:gs>
              </a:gsLst>
              <a:lin ang="5400000" scaled="1"/>
              <a:tileRect/>
            </a:gradFill>
            <a:ln w="12700" cap="flat">
              <a:noFill/>
              <a:prstDash val="solid"/>
              <a:miter/>
            </a:ln>
          </p:spPr>
          <p:txBody>
            <a:bodyPr rtlCol="0" anchor="ctr"/>
            <a:lstStyle/>
            <a:p>
              <a:endParaRPr lang="en-US" dirty="0"/>
            </a:p>
          </p:txBody>
        </p:sp>
        <p:sp>
          <p:nvSpPr>
            <p:cNvPr id="27" name="TextBox 26">
              <a:extLst>
                <a:ext uri="{FF2B5EF4-FFF2-40B4-BE49-F238E27FC236}">
                  <a16:creationId xmlns:a16="http://schemas.microsoft.com/office/drawing/2014/main" id="{AA0FA193-9358-FA01-8370-9E3D302000C6}"/>
                </a:ext>
              </a:extLst>
            </p:cNvPr>
            <p:cNvSpPr txBox="1"/>
            <p:nvPr/>
          </p:nvSpPr>
          <p:spPr>
            <a:xfrm>
              <a:off x="5879441" y="1340351"/>
              <a:ext cx="78194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28" name="Freeform: Shape 27">
              <a:extLst>
                <a:ext uri="{FF2B5EF4-FFF2-40B4-BE49-F238E27FC236}">
                  <a16:creationId xmlns:a16="http://schemas.microsoft.com/office/drawing/2014/main" id="{DF91F8F5-D601-C5BE-7ADA-3B6739EF0F45}"/>
                </a:ext>
              </a:extLst>
            </p:cNvPr>
            <p:cNvSpPr/>
            <p:nvPr/>
          </p:nvSpPr>
          <p:spPr>
            <a:xfrm>
              <a:off x="4664386" y="2164279"/>
              <a:ext cx="6863664" cy="122957"/>
            </a:xfrm>
            <a:custGeom>
              <a:avLst/>
              <a:gdLst>
                <a:gd name="connsiteX0" fmla="*/ 0 w 6426847"/>
                <a:gd name="connsiteY0" fmla="*/ 0 h 102931"/>
                <a:gd name="connsiteX1" fmla="*/ 6426848 w 6426847"/>
                <a:gd name="connsiteY1" fmla="*/ 0 h 102931"/>
                <a:gd name="connsiteX2" fmla="*/ 6426848 w 6426847"/>
                <a:gd name="connsiteY2" fmla="*/ 102931 h 102931"/>
                <a:gd name="connsiteX3" fmla="*/ 0 w 6426847"/>
                <a:gd name="connsiteY3" fmla="*/ 102931 h 102931"/>
              </a:gdLst>
              <a:ahLst/>
              <a:cxnLst>
                <a:cxn ang="0">
                  <a:pos x="connsiteX0" y="connsiteY0"/>
                </a:cxn>
                <a:cxn ang="0">
                  <a:pos x="connsiteX1" y="connsiteY1"/>
                </a:cxn>
                <a:cxn ang="0">
                  <a:pos x="connsiteX2" y="connsiteY2"/>
                </a:cxn>
                <a:cxn ang="0">
                  <a:pos x="connsiteX3" y="connsiteY3"/>
                </a:cxn>
              </a:cxnLst>
              <a:rect l="l" t="t" r="r" b="b"/>
              <a:pathLst>
                <a:path w="6426847" h="102931">
                  <a:moveTo>
                    <a:pt x="0" y="0"/>
                  </a:moveTo>
                  <a:lnTo>
                    <a:pt x="6426848" y="0"/>
                  </a:lnTo>
                  <a:lnTo>
                    <a:pt x="6426848" y="102931"/>
                  </a:lnTo>
                  <a:lnTo>
                    <a:pt x="0" y="102931"/>
                  </a:lnTo>
                  <a:close/>
                </a:path>
              </a:pathLst>
            </a:custGeom>
            <a:solidFill>
              <a:schemeClr val="accent2">
                <a:lumMod val="60000"/>
                <a:lumOff val="40000"/>
              </a:schemeClr>
            </a:solidFill>
            <a:ln w="12700" cap="flat">
              <a:solidFill>
                <a:schemeClr val="accent5"/>
              </a:solid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C7D7D9F-7A67-92E4-A4D1-0FEFC56D299F}"/>
                </a:ext>
              </a:extLst>
            </p:cNvPr>
            <p:cNvSpPr/>
            <p:nvPr/>
          </p:nvSpPr>
          <p:spPr>
            <a:xfrm>
              <a:off x="519633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2D8FCF40-2CEA-52EF-3A94-610B6E610D46}"/>
                </a:ext>
              </a:extLst>
            </p:cNvPr>
            <p:cNvSpPr/>
            <p:nvPr/>
          </p:nvSpPr>
          <p:spPr>
            <a:xfrm>
              <a:off x="6219425"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72E54C07-4796-91C3-2A15-3A2C77E2B630}"/>
                </a:ext>
              </a:extLst>
            </p:cNvPr>
            <p:cNvSpPr/>
            <p:nvPr/>
          </p:nvSpPr>
          <p:spPr>
            <a:xfrm>
              <a:off x="4849412"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FDCF8BBD-ECB3-7D42-5F35-EED75569F15C}"/>
                </a:ext>
              </a:extLst>
            </p:cNvPr>
            <p:cNvSpPr/>
            <p:nvPr/>
          </p:nvSpPr>
          <p:spPr>
            <a:xfrm>
              <a:off x="6737770"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7264"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D103965E-E77C-4D8D-E964-1A4529F19CEF}"/>
                </a:ext>
              </a:extLst>
            </p:cNvPr>
            <p:cNvSpPr/>
            <p:nvPr/>
          </p:nvSpPr>
          <p:spPr>
            <a:xfrm>
              <a:off x="7581273"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6F76E1E7-941C-1F54-BB47-C365C4CB9AC7}"/>
                </a:ext>
              </a:extLst>
            </p:cNvPr>
            <p:cNvSpPr/>
            <p:nvPr/>
          </p:nvSpPr>
          <p:spPr>
            <a:xfrm>
              <a:off x="5692916"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855CC5C9-DA0F-97BA-36FC-BF6385FA6014}"/>
                </a:ext>
              </a:extLst>
            </p:cNvPr>
            <p:cNvSpPr/>
            <p:nvPr/>
          </p:nvSpPr>
          <p:spPr>
            <a:xfrm>
              <a:off x="8906389"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8538"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39ACCF06-8765-5855-3408-63FB94D0E237}"/>
                </a:ext>
              </a:extLst>
            </p:cNvPr>
            <p:cNvSpPr/>
            <p:nvPr/>
          </p:nvSpPr>
          <p:spPr>
            <a:xfrm>
              <a:off x="9749892"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5098" y="103024"/>
                    <a:pt x="-62" y="103024"/>
                  </a:cubicBezTo>
                </a:path>
              </a:pathLst>
            </a:custGeom>
            <a:noFill/>
            <a:ln w="12700" cap="flat">
              <a:solidFill>
                <a:srgbClr val="7F2718"/>
              </a:solidFill>
              <a:prstDash val="solid"/>
              <a:miter/>
            </a:ln>
          </p:spPr>
          <p:txBody>
            <a:bodyPr rtlCol="0" anchor="ctr"/>
            <a:lstStyle/>
            <a:p>
              <a:endParaRPr lang="en-US" dirty="0"/>
            </a:p>
          </p:txBody>
        </p:sp>
        <p:sp>
          <p:nvSpPr>
            <p:cNvPr id="37" name="Freeform: Shape 36">
              <a:extLst>
                <a:ext uri="{FF2B5EF4-FFF2-40B4-BE49-F238E27FC236}">
                  <a16:creationId xmlns:a16="http://schemas.microsoft.com/office/drawing/2014/main" id="{CF52F1AD-F269-BD80-E33F-13355E638FE1}"/>
                </a:ext>
              </a:extLst>
            </p:cNvPr>
            <p:cNvSpPr/>
            <p:nvPr/>
          </p:nvSpPr>
          <p:spPr>
            <a:xfrm>
              <a:off x="10725362" y="2167837"/>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4333" y="17672"/>
                    <a:pt x="57263"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38" name="Oval 37">
              <a:extLst>
                <a:ext uri="{FF2B5EF4-FFF2-40B4-BE49-F238E27FC236}">
                  <a16:creationId xmlns:a16="http://schemas.microsoft.com/office/drawing/2014/main" id="{557DE4CA-0247-7D69-0FD8-EC8B95720429}"/>
                </a:ext>
              </a:extLst>
            </p:cNvPr>
            <p:cNvSpPr/>
            <p:nvPr/>
          </p:nvSpPr>
          <p:spPr>
            <a:xfrm>
              <a:off x="6295487"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8F765CDC-404F-C051-6AEE-7507836A03DE}"/>
                </a:ext>
              </a:extLst>
            </p:cNvPr>
            <p:cNvSpPr/>
            <p:nvPr/>
          </p:nvSpPr>
          <p:spPr>
            <a:xfrm>
              <a:off x="4710929"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F18C7B43-7F28-A9BB-10AF-4B81D865ECBF}"/>
                </a:ext>
              </a:extLst>
            </p:cNvPr>
            <p:cNvSpPr/>
            <p:nvPr/>
          </p:nvSpPr>
          <p:spPr>
            <a:xfrm>
              <a:off x="9121953" y="19135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24989952-675C-8C8B-C845-D3BEBB7FCF5A}"/>
                </a:ext>
              </a:extLst>
            </p:cNvPr>
            <p:cNvSpPr/>
            <p:nvPr/>
          </p:nvSpPr>
          <p:spPr>
            <a:xfrm>
              <a:off x="10167096" y="188447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4C9B7230-0243-A959-EAAC-AC958B74C0D1}"/>
                </a:ext>
              </a:extLst>
            </p:cNvPr>
            <p:cNvSpPr/>
            <p:nvPr/>
          </p:nvSpPr>
          <p:spPr>
            <a:xfrm>
              <a:off x="7717614" y="185845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8EB4551A-F605-B5EF-9AA7-101DB4FB4AFA}"/>
                </a:ext>
              </a:extLst>
            </p:cNvPr>
            <p:cNvSpPr/>
            <p:nvPr/>
          </p:nvSpPr>
          <p:spPr>
            <a:xfrm>
              <a:off x="8915241" y="15394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6B51676C-F702-2AB9-7DEA-19356BB6F4EE}"/>
                </a:ext>
              </a:extLst>
            </p:cNvPr>
            <p:cNvSpPr txBox="1"/>
            <p:nvPr/>
          </p:nvSpPr>
          <p:spPr>
            <a:xfrm>
              <a:off x="9581359" y="1535781"/>
              <a:ext cx="661989" cy="346234"/>
            </a:xfrm>
            <a:prstGeom prst="ellipse">
              <a:avLst/>
            </a:prstGeom>
            <a:gradFill flip="none" rotWithShape="1">
              <a:gsLst>
                <a:gs pos="0">
                  <a:schemeClr val="bg1"/>
                </a:gs>
                <a:gs pos="100000">
                  <a:srgbClr val="FFC000"/>
                </a:gs>
              </a:gsLst>
              <a:path path="shape">
                <a:fillToRect l="50000" t="50000" r="50000" b="50000"/>
              </a:path>
              <a:tileRect/>
            </a:gradFill>
            <a:ln w="12700">
              <a:solidFill>
                <a:srgbClr val="FFC000"/>
              </a:solidFill>
            </a:ln>
          </p:spPr>
          <p:txBody>
            <a:bodyPr wrap="square" lIns="0" rIns="0">
              <a:spAutoFit/>
            </a:bodyPr>
            <a:lstStyle>
              <a:defPPr>
                <a:defRPr lang="en-US"/>
              </a:defPPr>
              <a:lvl1pPr algn="ctr">
                <a:defRPr sz="800" b="1"/>
              </a:lvl1pPr>
            </a:lstStyle>
            <a:p>
              <a:r>
                <a:rPr lang="en-US" sz="1000" dirty="0"/>
                <a:t>ALB</a:t>
              </a:r>
            </a:p>
          </p:txBody>
        </p:sp>
        <p:sp>
          <p:nvSpPr>
            <p:cNvPr id="54" name="Oval 53">
              <a:extLst>
                <a:ext uri="{FF2B5EF4-FFF2-40B4-BE49-F238E27FC236}">
                  <a16:creationId xmlns:a16="http://schemas.microsoft.com/office/drawing/2014/main" id="{5843ED8B-AB1A-0D33-17AC-BC6D0D066271}"/>
                </a:ext>
              </a:extLst>
            </p:cNvPr>
            <p:cNvSpPr/>
            <p:nvPr/>
          </p:nvSpPr>
          <p:spPr>
            <a:xfrm>
              <a:off x="7410394" y="1369555"/>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reeform: Shape 80">
              <a:extLst>
                <a:ext uri="{FF2B5EF4-FFF2-40B4-BE49-F238E27FC236}">
                  <a16:creationId xmlns:a16="http://schemas.microsoft.com/office/drawing/2014/main" id="{FC643C82-9784-BD7B-CBB1-8024E1627F70}"/>
                </a:ext>
              </a:extLst>
            </p:cNvPr>
            <p:cNvSpPr/>
            <p:nvPr/>
          </p:nvSpPr>
          <p:spPr>
            <a:xfrm>
              <a:off x="4669777"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9A3C33AE-AA69-6EC0-23C5-CD2B7CF8ACB8}"/>
                </a:ext>
              </a:extLst>
            </p:cNvPr>
            <p:cNvSpPr/>
            <p:nvPr/>
          </p:nvSpPr>
          <p:spPr>
            <a:xfrm>
              <a:off x="5513281"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FF5F8870-6A0D-9142-BCBF-E805230F475C}"/>
                </a:ext>
              </a:extLst>
            </p:cNvPr>
            <p:cNvSpPr/>
            <p:nvPr/>
          </p:nvSpPr>
          <p:spPr>
            <a:xfrm>
              <a:off x="6405911"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04A45E55-2467-3B4F-B765-A5954B788429}"/>
                </a:ext>
              </a:extLst>
            </p:cNvPr>
            <p:cNvSpPr/>
            <p:nvPr/>
          </p:nvSpPr>
          <p:spPr>
            <a:xfrm>
              <a:off x="7249415"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B44512D3-990F-444C-8A84-D26FCE3DC027}"/>
                </a:ext>
              </a:extLst>
            </p:cNvPr>
            <p:cNvSpPr/>
            <p:nvPr/>
          </p:nvSpPr>
          <p:spPr>
            <a:xfrm>
              <a:off x="8534335"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5A4548B3-D2FF-D38A-C682-0FFD0AFB8CFE}"/>
                </a:ext>
              </a:extLst>
            </p:cNvPr>
            <p:cNvSpPr/>
            <p:nvPr/>
          </p:nvSpPr>
          <p:spPr>
            <a:xfrm>
              <a:off x="9377839"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AC46E2D-1976-15DE-ABEB-70B9D8C7EBD7}"/>
                </a:ext>
              </a:extLst>
            </p:cNvPr>
            <p:cNvSpPr/>
            <p:nvPr/>
          </p:nvSpPr>
          <p:spPr>
            <a:xfrm>
              <a:off x="10462503"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2A17C4AD-AA1A-F483-CB24-9767C94EDCFA}"/>
                </a:ext>
              </a:extLst>
            </p:cNvPr>
            <p:cNvSpPr/>
            <p:nvPr/>
          </p:nvSpPr>
          <p:spPr>
            <a:xfrm>
              <a:off x="11306007" y="2163361"/>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3DEBCE9-817F-4FE0-34D7-315BF50DD391}"/>
                </a:ext>
              </a:extLst>
            </p:cNvPr>
            <p:cNvSpPr/>
            <p:nvPr/>
          </p:nvSpPr>
          <p:spPr>
            <a:xfrm>
              <a:off x="8030064"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AC0976C6-EBC8-6ED0-D24F-B8971F965431}"/>
                </a:ext>
              </a:extLst>
            </p:cNvPr>
            <p:cNvSpPr/>
            <p:nvPr/>
          </p:nvSpPr>
          <p:spPr>
            <a:xfrm>
              <a:off x="728468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52F719B9-8080-02D0-B152-6A964681470D}"/>
                </a:ext>
              </a:extLst>
            </p:cNvPr>
            <p:cNvSpPr/>
            <p:nvPr/>
          </p:nvSpPr>
          <p:spPr>
            <a:xfrm>
              <a:off x="8450626"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3A98382B-F2CA-54E7-B68E-EC6228B98883}"/>
                </a:ext>
              </a:extLst>
            </p:cNvPr>
            <p:cNvSpPr/>
            <p:nvPr/>
          </p:nvSpPr>
          <p:spPr>
            <a:xfrm>
              <a:off x="9445143" y="2178202"/>
              <a:ext cx="193189" cy="100435"/>
            </a:xfrm>
            <a:custGeom>
              <a:avLst/>
              <a:gdLst>
                <a:gd name="connsiteX0" fmla="*/ 180895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5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5" y="42039"/>
                  </a:moveTo>
                  <a:cubicBezTo>
                    <a:pt x="180895" y="65256"/>
                    <a:pt x="140400" y="84078"/>
                    <a:pt x="90447" y="84078"/>
                  </a:cubicBezTo>
                  <a:cubicBezTo>
                    <a:pt x="40494" y="84078"/>
                    <a:pt x="0" y="65256"/>
                    <a:pt x="0" y="42039"/>
                  </a:cubicBezTo>
                  <a:cubicBezTo>
                    <a:pt x="0" y="18821"/>
                    <a:pt x="40494" y="0"/>
                    <a:pt x="90447" y="0"/>
                  </a:cubicBezTo>
                  <a:cubicBezTo>
                    <a:pt x="140400" y="0"/>
                    <a:pt x="180895" y="18821"/>
                    <a:pt x="180895"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8BB37F5C-FF69-FA42-FC66-9171A1A85FCF}"/>
                </a:ext>
              </a:extLst>
            </p:cNvPr>
            <p:cNvSpPr/>
            <p:nvPr/>
          </p:nvSpPr>
          <p:spPr>
            <a:xfrm>
              <a:off x="10088654"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3FB87954-6D87-AE8F-E964-E3919B9DE896}"/>
                </a:ext>
              </a:extLst>
            </p:cNvPr>
            <p:cNvSpPr/>
            <p:nvPr/>
          </p:nvSpPr>
          <p:spPr>
            <a:xfrm>
              <a:off x="11156638" y="2178489"/>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5" name="Oval 94">
              <a:extLst>
                <a:ext uri="{FF2B5EF4-FFF2-40B4-BE49-F238E27FC236}">
                  <a16:creationId xmlns:a16="http://schemas.microsoft.com/office/drawing/2014/main" id="{79680A38-C0D5-E90B-0480-3A8BF1DF692C}"/>
                </a:ext>
              </a:extLst>
            </p:cNvPr>
            <p:cNvSpPr/>
            <p:nvPr/>
          </p:nvSpPr>
          <p:spPr>
            <a:xfrm>
              <a:off x="9488521" y="1301794"/>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a:extLst>
                <a:ext uri="{FF2B5EF4-FFF2-40B4-BE49-F238E27FC236}">
                  <a16:creationId xmlns:a16="http://schemas.microsoft.com/office/drawing/2014/main" id="{FE140992-9726-7FA8-2630-1F9FFD5CBEA2}"/>
                </a:ext>
              </a:extLst>
            </p:cNvPr>
            <p:cNvSpPr/>
            <p:nvPr/>
          </p:nvSpPr>
          <p:spPr>
            <a:xfrm>
              <a:off x="6550383" y="13597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a:extLst>
                <a:ext uri="{FF2B5EF4-FFF2-40B4-BE49-F238E27FC236}">
                  <a16:creationId xmlns:a16="http://schemas.microsoft.com/office/drawing/2014/main" id="{EF819C22-3576-C788-8724-4384401181A8}"/>
                </a:ext>
              </a:extLst>
            </p:cNvPr>
            <p:cNvSpPr/>
            <p:nvPr/>
          </p:nvSpPr>
          <p:spPr>
            <a:xfrm>
              <a:off x="10489946" y="136621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TextBox 97">
              <a:extLst>
                <a:ext uri="{FF2B5EF4-FFF2-40B4-BE49-F238E27FC236}">
                  <a16:creationId xmlns:a16="http://schemas.microsoft.com/office/drawing/2014/main" id="{E4BC7E24-A5F9-1CBC-5CDC-DD1EF39F99B3}"/>
                </a:ext>
              </a:extLst>
            </p:cNvPr>
            <p:cNvSpPr txBox="1"/>
            <p:nvPr/>
          </p:nvSpPr>
          <p:spPr>
            <a:xfrm rot="5400000">
              <a:off x="11199305" y="1613271"/>
              <a:ext cx="876263" cy="261610"/>
            </a:xfrm>
            <a:prstGeom prst="rect">
              <a:avLst/>
            </a:prstGeom>
            <a:noFill/>
          </p:spPr>
          <p:txBody>
            <a:bodyPr wrap="square">
              <a:spAutoFit/>
            </a:bodyPr>
            <a:lstStyle/>
            <a:p>
              <a:pPr algn="ctr"/>
              <a:r>
                <a:rPr lang="en-US" sz="1100" b="1" dirty="0"/>
                <a:t>Blood</a:t>
              </a:r>
            </a:p>
          </p:txBody>
        </p:sp>
        <p:sp>
          <p:nvSpPr>
            <p:cNvPr id="99" name="Oval 98">
              <a:extLst>
                <a:ext uri="{FF2B5EF4-FFF2-40B4-BE49-F238E27FC236}">
                  <a16:creationId xmlns:a16="http://schemas.microsoft.com/office/drawing/2014/main" id="{12115CFB-6C44-A026-20B0-97CF3C6FECA9}"/>
                </a:ext>
              </a:extLst>
            </p:cNvPr>
            <p:cNvSpPr/>
            <p:nvPr/>
          </p:nvSpPr>
          <p:spPr>
            <a:xfrm>
              <a:off x="4799998" y="13459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Shape 99">
              <a:extLst>
                <a:ext uri="{FF2B5EF4-FFF2-40B4-BE49-F238E27FC236}">
                  <a16:creationId xmlns:a16="http://schemas.microsoft.com/office/drawing/2014/main" id="{2B2D5FF5-863F-B0B3-C474-8B5585A499A5}"/>
                </a:ext>
              </a:extLst>
            </p:cNvPr>
            <p:cNvSpPr/>
            <p:nvPr/>
          </p:nvSpPr>
          <p:spPr>
            <a:xfrm>
              <a:off x="6751376" y="2184877"/>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A544F14B-D129-283F-DD9E-C0542818A087}"/>
                </a:ext>
              </a:extLst>
            </p:cNvPr>
            <p:cNvSpPr/>
            <p:nvPr/>
          </p:nvSpPr>
          <p:spPr>
            <a:xfrm>
              <a:off x="9135672" y="2180521"/>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894450AE-1833-9478-FAE3-439BAB9D291E}"/>
                </a:ext>
              </a:extLst>
            </p:cNvPr>
            <p:cNvSpPr/>
            <p:nvPr/>
          </p:nvSpPr>
          <p:spPr>
            <a:xfrm>
              <a:off x="4718909" y="2173180"/>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4" name="TextBox 13">
              <a:extLst>
                <a:ext uri="{FF2B5EF4-FFF2-40B4-BE49-F238E27FC236}">
                  <a16:creationId xmlns:a16="http://schemas.microsoft.com/office/drawing/2014/main" id="{98ECA7D9-1341-479E-8EAF-83FA33852ADD}"/>
                </a:ext>
              </a:extLst>
            </p:cNvPr>
            <p:cNvSpPr txBox="1"/>
            <p:nvPr/>
          </p:nvSpPr>
          <p:spPr>
            <a:xfrm>
              <a:off x="10812100" y="163559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8" name="TextBox 17">
              <a:extLst>
                <a:ext uri="{FF2B5EF4-FFF2-40B4-BE49-F238E27FC236}">
                  <a16:creationId xmlns:a16="http://schemas.microsoft.com/office/drawing/2014/main" id="{29A2C989-264B-EA72-40E7-6801E199ECEE}"/>
                </a:ext>
              </a:extLst>
            </p:cNvPr>
            <p:cNvSpPr txBox="1"/>
            <p:nvPr/>
          </p:nvSpPr>
          <p:spPr>
            <a:xfrm>
              <a:off x="8089193" y="1601961"/>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9" name="TextBox 18">
              <a:extLst>
                <a:ext uri="{FF2B5EF4-FFF2-40B4-BE49-F238E27FC236}">
                  <a16:creationId xmlns:a16="http://schemas.microsoft.com/office/drawing/2014/main" id="{65901638-48DD-03C9-C02B-8FF835A3A220}"/>
                </a:ext>
              </a:extLst>
            </p:cNvPr>
            <p:cNvSpPr txBox="1"/>
            <p:nvPr/>
          </p:nvSpPr>
          <p:spPr>
            <a:xfrm>
              <a:off x="6678777" y="1745196"/>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21" name="Double Bracket 20">
              <a:extLst>
                <a:ext uri="{FF2B5EF4-FFF2-40B4-BE49-F238E27FC236}">
                  <a16:creationId xmlns:a16="http://schemas.microsoft.com/office/drawing/2014/main" id="{EF6AFCE0-EFA0-C122-6764-E5AE3092E6DD}"/>
                </a:ext>
              </a:extLst>
            </p:cNvPr>
            <p:cNvSpPr/>
            <p:nvPr/>
          </p:nvSpPr>
          <p:spPr>
            <a:xfrm>
              <a:off x="8017735" y="1397536"/>
              <a:ext cx="790940" cy="663289"/>
            </a:xfrm>
            <a:prstGeom prst="bracketPair">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Oval 52">
              <a:extLst>
                <a:ext uri="{FF2B5EF4-FFF2-40B4-BE49-F238E27FC236}">
                  <a16:creationId xmlns:a16="http://schemas.microsoft.com/office/drawing/2014/main" id="{67773862-20B5-7C0B-2694-CC929B88A32E}"/>
                </a:ext>
              </a:extLst>
            </p:cNvPr>
            <p:cNvSpPr/>
            <p:nvPr/>
          </p:nvSpPr>
          <p:spPr>
            <a:xfrm>
              <a:off x="7048314" y="1610310"/>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E4F860E0-F969-15E3-CBB1-4901033EB7AD}"/>
                </a:ext>
              </a:extLst>
            </p:cNvPr>
            <p:cNvSpPr/>
            <p:nvPr/>
          </p:nvSpPr>
          <p:spPr>
            <a:xfrm>
              <a:off x="10692621" y="1690148"/>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EF459612-C641-CA1A-D544-E50E639C248A}"/>
                </a:ext>
              </a:extLst>
            </p:cNvPr>
            <p:cNvSpPr/>
            <p:nvPr/>
          </p:nvSpPr>
          <p:spPr>
            <a:xfrm>
              <a:off x="8134974" y="1431779"/>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7B70E3D2-9831-6D6E-717F-06033BA9F627}"/>
                </a:ext>
              </a:extLst>
            </p:cNvPr>
            <p:cNvSpPr/>
            <p:nvPr/>
          </p:nvSpPr>
          <p:spPr>
            <a:xfrm>
              <a:off x="6115729" y="15773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A803FE9-F338-2CFF-3DAC-794E74C92C60}"/>
                </a:ext>
              </a:extLst>
            </p:cNvPr>
            <p:cNvSpPr txBox="1"/>
            <p:nvPr/>
          </p:nvSpPr>
          <p:spPr>
            <a:xfrm>
              <a:off x="5211134" y="156720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52" name="Oval 51">
              <a:extLst>
                <a:ext uri="{FF2B5EF4-FFF2-40B4-BE49-F238E27FC236}">
                  <a16:creationId xmlns:a16="http://schemas.microsoft.com/office/drawing/2014/main" id="{18B8B042-D93E-2EA6-98B0-8DB2E37426F6}"/>
                </a:ext>
              </a:extLst>
            </p:cNvPr>
            <p:cNvSpPr/>
            <p:nvPr/>
          </p:nvSpPr>
          <p:spPr>
            <a:xfrm>
              <a:off x="5623154" y="183047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2" name="Rectangle 121">
            <a:extLst>
              <a:ext uri="{FF2B5EF4-FFF2-40B4-BE49-F238E27FC236}">
                <a16:creationId xmlns:a16="http://schemas.microsoft.com/office/drawing/2014/main" id="{BFE36326-BEBF-D82A-45E7-04AA6FC384B7}"/>
              </a:ext>
            </a:extLst>
          </p:cNvPr>
          <p:cNvSpPr/>
          <p:nvPr/>
        </p:nvSpPr>
        <p:spPr>
          <a:xfrm>
            <a:off x="12226895" y="310241"/>
            <a:ext cx="1280949" cy="6159038"/>
          </a:xfrm>
          <a:prstGeom prst="rect">
            <a:avLst/>
          </a:prstGeom>
          <a:solidFill>
            <a:srgbClr val="ECEC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ontent Placeholder 1">
            <a:extLst>
              <a:ext uri="{FF2B5EF4-FFF2-40B4-BE49-F238E27FC236}">
                <a16:creationId xmlns:a16="http://schemas.microsoft.com/office/drawing/2014/main" id="{6CDC0901-C22A-53F7-4DAB-5271732CD32F}"/>
              </a:ext>
            </a:extLst>
          </p:cNvPr>
          <p:cNvSpPr txBox="1">
            <a:spLocks/>
          </p:cNvSpPr>
          <p:nvPr/>
        </p:nvSpPr>
        <p:spPr>
          <a:xfrm>
            <a:off x="220665" y="1812909"/>
            <a:ext cx="3307957" cy="7266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solidFill>
                  <a:schemeClr val="tx1">
                    <a:lumMod val="50000"/>
                    <a:lumOff val="50000"/>
                  </a:schemeClr>
                </a:solidFill>
              </a:rPr>
              <a:t>Cortisol is kept inactive in the plasma via binding to </a:t>
            </a:r>
            <a:r>
              <a:rPr lang="en-US" sz="1400" b="1" dirty="0">
                <a:solidFill>
                  <a:schemeClr val="tx1">
                    <a:lumMod val="50000"/>
                    <a:lumOff val="50000"/>
                  </a:schemeClr>
                </a:solidFill>
              </a:rPr>
              <a:t>corticosteroid-binding globulin </a:t>
            </a:r>
            <a:r>
              <a:rPr lang="en-US" sz="1400" dirty="0">
                <a:solidFill>
                  <a:schemeClr val="tx1">
                    <a:lumMod val="50000"/>
                    <a:lumOff val="50000"/>
                  </a:schemeClr>
                </a:solidFill>
              </a:rPr>
              <a:t>(CBG)</a:t>
            </a:r>
          </a:p>
        </p:txBody>
      </p:sp>
      <p:sp>
        <p:nvSpPr>
          <p:cNvPr id="24" name="Content Placeholder 1">
            <a:extLst>
              <a:ext uri="{FF2B5EF4-FFF2-40B4-BE49-F238E27FC236}">
                <a16:creationId xmlns:a16="http://schemas.microsoft.com/office/drawing/2014/main" id="{25BA8DC6-FCC7-4453-D304-B2032BAFE166}"/>
              </a:ext>
            </a:extLst>
          </p:cNvPr>
          <p:cNvSpPr txBox="1">
            <a:spLocks/>
          </p:cNvSpPr>
          <p:nvPr/>
        </p:nvSpPr>
        <p:spPr>
          <a:xfrm>
            <a:off x="220664" y="1558712"/>
            <a:ext cx="1669781" cy="340938"/>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solidFill>
                  <a:schemeClr val="tx1">
                    <a:lumMod val="65000"/>
                    <a:lumOff val="35000"/>
                  </a:schemeClr>
                </a:solidFill>
              </a:rPr>
              <a:t>Bloodstream</a:t>
            </a:r>
          </a:p>
        </p:txBody>
      </p:sp>
      <p:sp>
        <p:nvSpPr>
          <p:cNvPr id="5" name="Content Placeholder 1">
            <a:extLst>
              <a:ext uri="{FF2B5EF4-FFF2-40B4-BE49-F238E27FC236}">
                <a16:creationId xmlns:a16="http://schemas.microsoft.com/office/drawing/2014/main" id="{6A29EEA6-059C-27ED-FBBD-BC87F0C62220}"/>
              </a:ext>
            </a:extLst>
          </p:cNvPr>
          <p:cNvSpPr txBox="1">
            <a:spLocks/>
          </p:cNvSpPr>
          <p:nvPr/>
        </p:nvSpPr>
        <p:spPr>
          <a:xfrm>
            <a:off x="220664" y="2982783"/>
            <a:ext cx="3919879" cy="57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solidFill>
                  <a:schemeClr val="accent1"/>
                </a:solidFill>
              </a:rPr>
              <a:t>Activation and deactivation of cortisol is regulated by the </a:t>
            </a:r>
            <a:r>
              <a:rPr lang="el-GR" sz="1400" b="1" dirty="0">
                <a:solidFill>
                  <a:schemeClr val="accent1"/>
                </a:solidFill>
              </a:rPr>
              <a:t>11β-</a:t>
            </a:r>
            <a:r>
              <a:rPr lang="en-US" sz="1400" b="1" dirty="0">
                <a:solidFill>
                  <a:schemeClr val="accent1"/>
                </a:solidFill>
              </a:rPr>
              <a:t>HSD1/2</a:t>
            </a:r>
            <a:r>
              <a:rPr lang="en-US" sz="1400" dirty="0">
                <a:solidFill>
                  <a:schemeClr val="accent1"/>
                </a:solidFill>
              </a:rPr>
              <a:t> enzymes</a:t>
            </a:r>
          </a:p>
          <a:p>
            <a:pPr marL="0" indent="0">
              <a:buFont typeface="Arial" panose="020B0604020202020204" pitchFamily="34" charset="0"/>
              <a:buNone/>
            </a:pPr>
            <a:endParaRPr lang="en-US" sz="1400" dirty="0">
              <a:solidFill>
                <a:schemeClr val="accent1"/>
              </a:solidFill>
            </a:endParaRPr>
          </a:p>
        </p:txBody>
      </p:sp>
      <p:sp>
        <p:nvSpPr>
          <p:cNvPr id="15" name="Content Placeholder 1">
            <a:extLst>
              <a:ext uri="{FF2B5EF4-FFF2-40B4-BE49-F238E27FC236}">
                <a16:creationId xmlns:a16="http://schemas.microsoft.com/office/drawing/2014/main" id="{CFB76A68-8208-CE07-7160-5C05123979DB}"/>
              </a:ext>
            </a:extLst>
          </p:cNvPr>
          <p:cNvSpPr txBox="1">
            <a:spLocks/>
          </p:cNvSpPr>
          <p:nvPr/>
        </p:nvSpPr>
        <p:spPr>
          <a:xfrm>
            <a:off x="229613" y="2682012"/>
            <a:ext cx="1419352" cy="340938"/>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solidFill>
                  <a:srgbClr val="A71919"/>
                </a:solidFill>
              </a:rPr>
              <a:t>Cytoplasm</a:t>
            </a:r>
          </a:p>
        </p:txBody>
      </p:sp>
    </p:spTree>
    <p:extLst>
      <p:ext uri="{BB962C8B-B14F-4D97-AF65-F5344CB8AC3E}">
        <p14:creationId xmlns:p14="http://schemas.microsoft.com/office/powerpoint/2010/main" val="200861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63" name="Group 1062">
            <a:extLst>
              <a:ext uri="{FF2B5EF4-FFF2-40B4-BE49-F238E27FC236}">
                <a16:creationId xmlns:a16="http://schemas.microsoft.com/office/drawing/2014/main" id="{166B99F5-DC34-ECC6-EE03-457246A97298}"/>
              </a:ext>
            </a:extLst>
          </p:cNvPr>
          <p:cNvGrpSpPr/>
          <p:nvPr/>
        </p:nvGrpSpPr>
        <p:grpSpPr>
          <a:xfrm>
            <a:off x="7669532" y="5323932"/>
            <a:ext cx="974950" cy="1252822"/>
            <a:chOff x="4979280" y="4840797"/>
            <a:chExt cx="1283885" cy="1375637"/>
          </a:xfrm>
        </p:grpSpPr>
        <p:pic>
          <p:nvPicPr>
            <p:cNvPr id="1064" name="Picture 2">
              <a:extLst>
                <a:ext uri="{FF2B5EF4-FFF2-40B4-BE49-F238E27FC236}">
                  <a16:creationId xmlns:a16="http://schemas.microsoft.com/office/drawing/2014/main" id="{838761F9-2C74-3CF4-B77C-AF07458D9230}"/>
                </a:ext>
              </a:extLst>
            </p:cNvPr>
            <p:cNvPicPr>
              <a:picLocks noChangeAspect="1" noChangeArrowheads="1"/>
            </p:cNvPicPr>
            <p:nvPr/>
          </p:nvPicPr>
          <p:blipFill>
            <a:blip r:embed="rId3" cstate="email">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rot="2671981">
              <a:off x="4979280" y="4920004"/>
              <a:ext cx="1283885" cy="1296430"/>
            </a:xfrm>
            <a:prstGeom prst="rect">
              <a:avLst/>
            </a:prstGeom>
            <a:noFill/>
            <a:extLst>
              <a:ext uri="{909E8E84-426E-40DD-AFC4-6F175D3DCCD1}">
                <a14:hiddenFill xmlns:a14="http://schemas.microsoft.com/office/drawing/2010/main">
                  <a:solidFill>
                    <a:srgbClr val="FFFFFF"/>
                  </a:solidFill>
                </a14:hiddenFill>
              </a:ext>
            </a:extLst>
          </p:spPr>
        </p:pic>
        <p:grpSp>
          <p:nvGrpSpPr>
            <p:cNvPr id="1065" name="Group 1064">
              <a:extLst>
                <a:ext uri="{FF2B5EF4-FFF2-40B4-BE49-F238E27FC236}">
                  <a16:creationId xmlns:a16="http://schemas.microsoft.com/office/drawing/2014/main" id="{74DEDD9A-1BE7-6C7B-8078-6E85D21B8E48}"/>
                </a:ext>
              </a:extLst>
            </p:cNvPr>
            <p:cNvGrpSpPr/>
            <p:nvPr/>
          </p:nvGrpSpPr>
          <p:grpSpPr>
            <a:xfrm>
              <a:off x="5095553" y="4919216"/>
              <a:ext cx="737813" cy="833657"/>
              <a:chOff x="3877109" y="4353740"/>
              <a:chExt cx="990413" cy="1119071"/>
            </a:xfrm>
          </p:grpSpPr>
          <p:sp>
            <p:nvSpPr>
              <p:cNvPr id="1068" name="Freeform: Shape 1067">
                <a:extLst>
                  <a:ext uri="{FF2B5EF4-FFF2-40B4-BE49-F238E27FC236}">
                    <a16:creationId xmlns:a16="http://schemas.microsoft.com/office/drawing/2014/main" id="{6907C680-6881-1CEC-EBBA-B9BA5C5C2251}"/>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069" name="TextBox 1068">
                <a:extLst>
                  <a:ext uri="{FF2B5EF4-FFF2-40B4-BE49-F238E27FC236}">
                    <a16:creationId xmlns:a16="http://schemas.microsoft.com/office/drawing/2014/main" id="{C4E05A2E-6DC2-A9EE-EC43-30116A97F158}"/>
                  </a:ext>
                </a:extLst>
              </p:cNvPr>
              <p:cNvSpPr txBox="1"/>
              <p:nvPr/>
            </p:nvSpPr>
            <p:spPr>
              <a:xfrm>
                <a:off x="3877109" y="4663581"/>
                <a:ext cx="456735" cy="382750"/>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sz="600" dirty="0"/>
                  <a:t>NTD</a:t>
                </a:r>
              </a:p>
            </p:txBody>
          </p:sp>
          <p:sp>
            <p:nvSpPr>
              <p:cNvPr id="1070" name="Rectangle: Rounded Corners 1069">
                <a:extLst>
                  <a:ext uri="{FF2B5EF4-FFF2-40B4-BE49-F238E27FC236}">
                    <a16:creationId xmlns:a16="http://schemas.microsoft.com/office/drawing/2014/main" id="{790FD842-22B9-378C-70B5-DF5D32854C5D}"/>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DBD</a:t>
                </a:r>
              </a:p>
            </p:txBody>
          </p:sp>
          <p:sp>
            <p:nvSpPr>
              <p:cNvPr id="1071" name="Freeform: Shape 1070">
                <a:extLst>
                  <a:ext uri="{FF2B5EF4-FFF2-40B4-BE49-F238E27FC236}">
                    <a16:creationId xmlns:a16="http://schemas.microsoft.com/office/drawing/2014/main" id="{3999A630-69F8-3F29-7069-DAB967E665BB}"/>
                  </a:ext>
                </a:extLst>
              </p:cNvPr>
              <p:cNvSpPr/>
              <p:nvPr/>
            </p:nvSpPr>
            <p:spPr>
              <a:xfrm flipH="1">
                <a:off x="4672682" y="4956118"/>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072" name="Oval 1071">
                <a:extLst>
                  <a:ext uri="{FF2B5EF4-FFF2-40B4-BE49-F238E27FC236}">
                    <a16:creationId xmlns:a16="http://schemas.microsoft.com/office/drawing/2014/main" id="{C94A3911-9B53-79A8-DEDB-2E8B103E2713}"/>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700" b="1" dirty="0">
                    <a:solidFill>
                      <a:schemeClr val="tx1"/>
                    </a:solidFill>
                  </a:rPr>
                  <a:t>LBD</a:t>
                </a:r>
              </a:p>
            </p:txBody>
          </p:sp>
        </p:grpSp>
        <p:pic>
          <p:nvPicPr>
            <p:cNvPr id="1066" name="Picture 1065">
              <a:extLst>
                <a:ext uri="{FF2B5EF4-FFF2-40B4-BE49-F238E27FC236}">
                  <a16:creationId xmlns:a16="http://schemas.microsoft.com/office/drawing/2014/main" id="{DDB015FB-BED3-41D8-4E7E-B965280646CC}"/>
                </a:ext>
              </a:extLst>
            </p:cNvPr>
            <p:cNvPicPr>
              <a:picLocks noChangeAspect="1"/>
            </p:cNvPicPr>
            <p:nvPr/>
          </p:nvPicPr>
          <p:blipFill>
            <a:blip r:embed="rId4" cstate="email">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a:ext>
              </a:extLst>
            </a:blip>
            <a:stretch>
              <a:fillRect/>
            </a:stretch>
          </p:blipFill>
          <p:spPr>
            <a:xfrm>
              <a:off x="5573358" y="4966226"/>
              <a:ext cx="89718" cy="114300"/>
            </a:xfrm>
            <a:prstGeom prst="rect">
              <a:avLst/>
            </a:prstGeom>
          </p:spPr>
        </p:pic>
        <p:sp>
          <p:nvSpPr>
            <p:cNvPr id="1067" name="Oval 1066">
              <a:extLst>
                <a:ext uri="{FF2B5EF4-FFF2-40B4-BE49-F238E27FC236}">
                  <a16:creationId xmlns:a16="http://schemas.microsoft.com/office/drawing/2014/main" id="{759CC615-D412-EE5E-C2BD-106C9B491520}"/>
                </a:ext>
              </a:extLst>
            </p:cNvPr>
            <p:cNvSpPr/>
            <p:nvPr/>
          </p:nvSpPr>
          <p:spPr>
            <a:xfrm>
              <a:off x="5554341" y="4840797"/>
              <a:ext cx="253131" cy="25085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Graphic 15">
            <a:extLst>
              <a:ext uri="{FF2B5EF4-FFF2-40B4-BE49-F238E27FC236}">
                <a16:creationId xmlns:a16="http://schemas.microsoft.com/office/drawing/2014/main" id="{A760A96D-6E89-64EB-EDD2-F9E758F1BCE9}"/>
              </a:ext>
            </a:extLst>
          </p:cNvPr>
          <p:cNvSpPr/>
          <p:nvPr/>
        </p:nvSpPr>
        <p:spPr>
          <a:xfrm>
            <a:off x="6973029" y="5178727"/>
            <a:ext cx="3394458" cy="1252822"/>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solidFill>
            <a:schemeClr val="accent6">
              <a:lumMod val="75000"/>
            </a:schemeClr>
          </a:solidFill>
          <a:ln w="24712" cap="flat">
            <a:noFill/>
            <a:prstDash val="solid"/>
            <a:miter/>
          </a:ln>
        </p:spPr>
        <p:txBody>
          <a:bodyPr rtlCol="0" anchor="ctr"/>
          <a:lstStyle/>
          <a:p>
            <a:endParaRPr lang="en-US" dirty="0"/>
          </a:p>
        </p:txBody>
      </p:sp>
      <p:sp>
        <p:nvSpPr>
          <p:cNvPr id="13" name="Graphic 15">
            <a:extLst>
              <a:ext uri="{FF2B5EF4-FFF2-40B4-BE49-F238E27FC236}">
                <a16:creationId xmlns:a16="http://schemas.microsoft.com/office/drawing/2014/main" id="{A76F7D7F-2B74-F48A-83D8-57C4497459C3}"/>
              </a:ext>
            </a:extLst>
          </p:cNvPr>
          <p:cNvSpPr/>
          <p:nvPr/>
        </p:nvSpPr>
        <p:spPr>
          <a:xfrm>
            <a:off x="7096958" y="5248125"/>
            <a:ext cx="3200339" cy="1181177"/>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gradFill flip="none" rotWithShape="1">
            <a:gsLst>
              <a:gs pos="0">
                <a:schemeClr val="accent6">
                  <a:lumMod val="20000"/>
                  <a:lumOff val="80000"/>
                </a:schemeClr>
              </a:gs>
              <a:gs pos="100000">
                <a:schemeClr val="accent6">
                  <a:lumMod val="75000"/>
                </a:schemeClr>
              </a:gs>
            </a:gsLst>
            <a:path path="circle">
              <a:fillToRect l="50000" t="50000" r="50000" b="50000"/>
            </a:path>
            <a:tileRect/>
          </a:gradFill>
          <a:ln w="24712" cap="flat">
            <a:noFill/>
            <a:prstDash val="solid"/>
            <a:miter/>
          </a:ln>
        </p:spPr>
        <p:txBody>
          <a:bodyPr rtlCol="0" anchor="ctr"/>
          <a:lstStyle/>
          <a:p>
            <a:endParaRPr lang="en-US" dirty="0"/>
          </a:p>
        </p:txBody>
      </p:sp>
      <p:sp>
        <p:nvSpPr>
          <p:cNvPr id="59" name="TextBox 58">
            <a:extLst>
              <a:ext uri="{FF2B5EF4-FFF2-40B4-BE49-F238E27FC236}">
                <a16:creationId xmlns:a16="http://schemas.microsoft.com/office/drawing/2014/main" id="{2106454E-D393-5E9D-6806-50A00FA7393A}"/>
              </a:ext>
            </a:extLst>
          </p:cNvPr>
          <p:cNvSpPr txBox="1"/>
          <p:nvPr/>
        </p:nvSpPr>
        <p:spPr>
          <a:xfrm>
            <a:off x="5523102" y="4208728"/>
            <a:ext cx="1228274" cy="430887"/>
          </a:xfrm>
          <a:prstGeom prst="rect">
            <a:avLst/>
          </a:prstGeom>
          <a:noFill/>
        </p:spPr>
        <p:txBody>
          <a:bodyPr wrap="square">
            <a:spAutoFit/>
          </a:bodyPr>
          <a:lstStyle/>
          <a:p>
            <a:r>
              <a:rPr lang="en-US" sz="1100" b="1" dirty="0"/>
              <a:t>Chaperone complex</a:t>
            </a:r>
            <a:endParaRPr lang="en-US" sz="1100" b="1" dirty="0">
              <a:solidFill>
                <a:schemeClr val="tx1"/>
              </a:solidFill>
            </a:endParaRPr>
          </a:p>
        </p:txBody>
      </p:sp>
      <p:grpSp>
        <p:nvGrpSpPr>
          <p:cNvPr id="60" name="Group 59">
            <a:extLst>
              <a:ext uri="{FF2B5EF4-FFF2-40B4-BE49-F238E27FC236}">
                <a16:creationId xmlns:a16="http://schemas.microsoft.com/office/drawing/2014/main" id="{83D795A5-6450-11E1-A190-FF89183DBF4B}"/>
              </a:ext>
            </a:extLst>
          </p:cNvPr>
          <p:cNvGrpSpPr/>
          <p:nvPr/>
        </p:nvGrpSpPr>
        <p:grpSpPr>
          <a:xfrm>
            <a:off x="9304587" y="4207270"/>
            <a:ext cx="377054" cy="603499"/>
            <a:chOff x="3868036" y="2846476"/>
            <a:chExt cx="377054" cy="603499"/>
          </a:xfrm>
        </p:grpSpPr>
        <p:sp>
          <p:nvSpPr>
            <p:cNvPr id="61" name="Pentagon 60">
              <a:extLst>
                <a:ext uri="{FF2B5EF4-FFF2-40B4-BE49-F238E27FC236}">
                  <a16:creationId xmlns:a16="http://schemas.microsoft.com/office/drawing/2014/main" id="{06D7EC41-5B35-916D-54C6-006DD8601CFC}"/>
                </a:ext>
              </a:extLst>
            </p:cNvPr>
            <p:cNvSpPr/>
            <p:nvPr/>
          </p:nvSpPr>
          <p:spPr>
            <a:xfrm>
              <a:off x="3868036" y="2846476"/>
              <a:ext cx="249778" cy="237884"/>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a:extLst>
                <a:ext uri="{FF2B5EF4-FFF2-40B4-BE49-F238E27FC236}">
                  <a16:creationId xmlns:a16="http://schemas.microsoft.com/office/drawing/2014/main" id="{FCC5696F-57FF-C35E-C85D-08B03B4EE213}"/>
                </a:ext>
              </a:extLst>
            </p:cNvPr>
            <p:cNvSpPr/>
            <p:nvPr/>
          </p:nvSpPr>
          <p:spPr>
            <a:xfrm>
              <a:off x="3970436" y="3029984"/>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415C2663-E1A8-D594-D582-C0ADC088F77E}"/>
                </a:ext>
              </a:extLst>
            </p:cNvPr>
            <p:cNvSpPr/>
            <p:nvPr/>
          </p:nvSpPr>
          <p:spPr>
            <a:xfrm>
              <a:off x="4135122" y="3139233"/>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4" name="Group 63">
            <a:extLst>
              <a:ext uri="{FF2B5EF4-FFF2-40B4-BE49-F238E27FC236}">
                <a16:creationId xmlns:a16="http://schemas.microsoft.com/office/drawing/2014/main" id="{82AD8F78-2B62-7F7D-2E40-79258E32E5F1}"/>
              </a:ext>
            </a:extLst>
          </p:cNvPr>
          <p:cNvGrpSpPr/>
          <p:nvPr/>
        </p:nvGrpSpPr>
        <p:grpSpPr>
          <a:xfrm>
            <a:off x="7356861" y="4143244"/>
            <a:ext cx="934818" cy="947752"/>
            <a:chOff x="7359994" y="8301291"/>
            <a:chExt cx="934818" cy="947752"/>
          </a:xfrm>
        </p:grpSpPr>
        <p:grpSp>
          <p:nvGrpSpPr>
            <p:cNvPr id="65" name="Group 64">
              <a:extLst>
                <a:ext uri="{FF2B5EF4-FFF2-40B4-BE49-F238E27FC236}">
                  <a16:creationId xmlns:a16="http://schemas.microsoft.com/office/drawing/2014/main" id="{F0340312-35A8-8074-5F5A-5C783D84043F}"/>
                </a:ext>
              </a:extLst>
            </p:cNvPr>
            <p:cNvGrpSpPr/>
            <p:nvPr/>
          </p:nvGrpSpPr>
          <p:grpSpPr>
            <a:xfrm>
              <a:off x="7556999" y="8387951"/>
              <a:ext cx="737813" cy="833657"/>
              <a:chOff x="3877109" y="4353740"/>
              <a:chExt cx="990413" cy="1119071"/>
            </a:xfrm>
          </p:grpSpPr>
          <p:sp>
            <p:nvSpPr>
              <p:cNvPr id="72" name="Freeform: Shape 71">
                <a:extLst>
                  <a:ext uri="{FF2B5EF4-FFF2-40B4-BE49-F238E27FC236}">
                    <a16:creationId xmlns:a16="http://schemas.microsoft.com/office/drawing/2014/main" id="{04C2C6FA-55F2-4846-286C-1AC776499485}"/>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3" name="Freeform: Shape 72">
                <a:extLst>
                  <a:ext uri="{FF2B5EF4-FFF2-40B4-BE49-F238E27FC236}">
                    <a16:creationId xmlns:a16="http://schemas.microsoft.com/office/drawing/2014/main" id="{C6F8D96B-DE00-61EE-3A67-813E39EAAF40}"/>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4" name="Oval 73">
                <a:extLst>
                  <a:ext uri="{FF2B5EF4-FFF2-40B4-BE49-F238E27FC236}">
                    <a16:creationId xmlns:a16="http://schemas.microsoft.com/office/drawing/2014/main" id="{24ECD645-BE3D-5FB9-37E1-1B9FBDB512B6}"/>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75" name="TextBox 74">
                <a:extLst>
                  <a:ext uri="{FF2B5EF4-FFF2-40B4-BE49-F238E27FC236}">
                    <a16:creationId xmlns:a16="http://schemas.microsoft.com/office/drawing/2014/main" id="{830F93A9-6135-121D-6615-D33DDE2C67DE}"/>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dirty="0"/>
                  <a:t>NTD</a:t>
                </a:r>
              </a:p>
            </p:txBody>
          </p:sp>
          <p:sp>
            <p:nvSpPr>
              <p:cNvPr id="76" name="Rectangle: Rounded Corners 75">
                <a:extLst>
                  <a:ext uri="{FF2B5EF4-FFF2-40B4-BE49-F238E27FC236}">
                    <a16:creationId xmlns:a16="http://schemas.microsoft.com/office/drawing/2014/main" id="{8EB7F319-D736-9724-8622-B1955C0C956D}"/>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66" name="Oval 65">
              <a:extLst>
                <a:ext uri="{FF2B5EF4-FFF2-40B4-BE49-F238E27FC236}">
                  <a16:creationId xmlns:a16="http://schemas.microsoft.com/office/drawing/2014/main" id="{A79A3282-A0AC-F3E9-33A3-381255F96F8F}"/>
                </a:ext>
              </a:extLst>
            </p:cNvPr>
            <p:cNvSpPr/>
            <p:nvPr/>
          </p:nvSpPr>
          <p:spPr>
            <a:xfrm>
              <a:off x="7945686" y="8301291"/>
              <a:ext cx="253131" cy="25085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7" name="Group 66">
              <a:extLst>
                <a:ext uri="{FF2B5EF4-FFF2-40B4-BE49-F238E27FC236}">
                  <a16:creationId xmlns:a16="http://schemas.microsoft.com/office/drawing/2014/main" id="{F57A892F-AD8C-1E18-DFFD-299B542FBF1B}"/>
                </a:ext>
              </a:extLst>
            </p:cNvPr>
            <p:cNvGrpSpPr/>
            <p:nvPr/>
          </p:nvGrpSpPr>
          <p:grpSpPr>
            <a:xfrm>
              <a:off x="7359994" y="8607276"/>
              <a:ext cx="420746" cy="641767"/>
              <a:chOff x="8305390" y="3470833"/>
              <a:chExt cx="420746" cy="641767"/>
            </a:xfrm>
          </p:grpSpPr>
          <p:sp>
            <p:nvSpPr>
              <p:cNvPr id="68" name="Pentagon 67">
                <a:extLst>
                  <a:ext uri="{FF2B5EF4-FFF2-40B4-BE49-F238E27FC236}">
                    <a16:creationId xmlns:a16="http://schemas.microsoft.com/office/drawing/2014/main" id="{ACD18DB6-04CC-7DD1-7B47-0B6C14BF0E00}"/>
                  </a:ext>
                </a:extLst>
              </p:cNvPr>
              <p:cNvSpPr/>
              <p:nvPr/>
            </p:nvSpPr>
            <p:spPr>
              <a:xfrm>
                <a:off x="8305390" y="3558779"/>
                <a:ext cx="228437" cy="211628"/>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a:extLst>
                  <a:ext uri="{FF2B5EF4-FFF2-40B4-BE49-F238E27FC236}">
                    <a16:creationId xmlns:a16="http://schemas.microsoft.com/office/drawing/2014/main" id="{70B4B14E-0FEE-77FF-3A1B-53B1C29B1BCC}"/>
                  </a:ext>
                </a:extLst>
              </p:cNvPr>
              <p:cNvSpPr/>
              <p:nvPr/>
            </p:nvSpPr>
            <p:spPr>
              <a:xfrm>
                <a:off x="8451482" y="3692609"/>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8BD3EC90-9978-2096-F52C-B5989227C1A3}"/>
                  </a:ext>
                </a:extLst>
              </p:cNvPr>
              <p:cNvSpPr/>
              <p:nvPr/>
            </p:nvSpPr>
            <p:spPr>
              <a:xfrm>
                <a:off x="8616168" y="3801858"/>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Oval 70">
                <a:extLst>
                  <a:ext uri="{FF2B5EF4-FFF2-40B4-BE49-F238E27FC236}">
                    <a16:creationId xmlns:a16="http://schemas.microsoft.com/office/drawing/2014/main" id="{02A15B07-03CC-B47D-2373-8DD9C1F5A6E0}"/>
                  </a:ext>
                </a:extLst>
              </p:cNvPr>
              <p:cNvSpPr/>
              <p:nvPr/>
            </p:nvSpPr>
            <p:spPr>
              <a:xfrm>
                <a:off x="8456284" y="3470833"/>
                <a:ext cx="98306" cy="237884"/>
              </a:xfrm>
              <a:prstGeom prst="ellips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08" name="Rectangle: Rounded Corners 107">
            <a:extLst>
              <a:ext uri="{FF2B5EF4-FFF2-40B4-BE49-F238E27FC236}">
                <a16:creationId xmlns:a16="http://schemas.microsoft.com/office/drawing/2014/main" id="{833F3C89-F425-AA55-2E0D-5B143B02BE59}"/>
              </a:ext>
            </a:extLst>
          </p:cNvPr>
          <p:cNvSpPr/>
          <p:nvPr/>
        </p:nvSpPr>
        <p:spPr>
          <a:xfrm rot="19835550">
            <a:off x="8161544" y="4748590"/>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grpSp>
        <p:nvGrpSpPr>
          <p:cNvPr id="124" name="Group 123">
            <a:extLst>
              <a:ext uri="{FF2B5EF4-FFF2-40B4-BE49-F238E27FC236}">
                <a16:creationId xmlns:a16="http://schemas.microsoft.com/office/drawing/2014/main" id="{7D62FE81-DD59-8076-69E8-3F5A1CE9AF9B}"/>
              </a:ext>
            </a:extLst>
          </p:cNvPr>
          <p:cNvGrpSpPr/>
          <p:nvPr/>
        </p:nvGrpSpPr>
        <p:grpSpPr>
          <a:xfrm>
            <a:off x="5184858" y="4142242"/>
            <a:ext cx="377054" cy="603499"/>
            <a:chOff x="3868036" y="2846476"/>
            <a:chExt cx="377054" cy="603499"/>
          </a:xfrm>
        </p:grpSpPr>
        <p:sp>
          <p:nvSpPr>
            <p:cNvPr id="125" name="Pentagon 124">
              <a:extLst>
                <a:ext uri="{FF2B5EF4-FFF2-40B4-BE49-F238E27FC236}">
                  <a16:creationId xmlns:a16="http://schemas.microsoft.com/office/drawing/2014/main" id="{F5A15150-2405-31BF-F346-52883B87FC1F}"/>
                </a:ext>
              </a:extLst>
            </p:cNvPr>
            <p:cNvSpPr/>
            <p:nvPr/>
          </p:nvSpPr>
          <p:spPr>
            <a:xfrm>
              <a:off x="3868036" y="2846476"/>
              <a:ext cx="249778" cy="237884"/>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Oval 125">
              <a:extLst>
                <a:ext uri="{FF2B5EF4-FFF2-40B4-BE49-F238E27FC236}">
                  <a16:creationId xmlns:a16="http://schemas.microsoft.com/office/drawing/2014/main" id="{979FEE57-D163-D15F-8063-8A4CCC4AC762}"/>
                </a:ext>
              </a:extLst>
            </p:cNvPr>
            <p:cNvSpPr/>
            <p:nvPr/>
          </p:nvSpPr>
          <p:spPr>
            <a:xfrm>
              <a:off x="3970436" y="3029984"/>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Rectangle 126">
              <a:extLst>
                <a:ext uri="{FF2B5EF4-FFF2-40B4-BE49-F238E27FC236}">
                  <a16:creationId xmlns:a16="http://schemas.microsoft.com/office/drawing/2014/main" id="{AF16B0EF-ED70-558B-D7CA-F1EA645D13C9}"/>
                </a:ext>
              </a:extLst>
            </p:cNvPr>
            <p:cNvSpPr/>
            <p:nvPr/>
          </p:nvSpPr>
          <p:spPr>
            <a:xfrm>
              <a:off x="4135122" y="3139233"/>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4" name="Group 1023">
            <a:extLst>
              <a:ext uri="{FF2B5EF4-FFF2-40B4-BE49-F238E27FC236}">
                <a16:creationId xmlns:a16="http://schemas.microsoft.com/office/drawing/2014/main" id="{126A5A4E-2F24-CBB7-E8D7-2681C72457F5}"/>
              </a:ext>
            </a:extLst>
          </p:cNvPr>
          <p:cNvGrpSpPr/>
          <p:nvPr/>
        </p:nvGrpSpPr>
        <p:grpSpPr>
          <a:xfrm>
            <a:off x="5662013" y="4865708"/>
            <a:ext cx="1547602" cy="831689"/>
            <a:chOff x="4299939" y="3529680"/>
            <a:chExt cx="1482115" cy="800481"/>
          </a:xfrm>
        </p:grpSpPr>
        <p:sp>
          <p:nvSpPr>
            <p:cNvPr id="1025" name="Freeform: Shape 1024">
              <a:extLst>
                <a:ext uri="{FF2B5EF4-FFF2-40B4-BE49-F238E27FC236}">
                  <a16:creationId xmlns:a16="http://schemas.microsoft.com/office/drawing/2014/main" id="{B7F68DEB-0F9E-99D7-9C5D-DD324FE0130B}"/>
                </a:ext>
              </a:extLst>
            </p:cNvPr>
            <p:cNvSpPr/>
            <p:nvPr/>
          </p:nvSpPr>
          <p:spPr>
            <a:xfrm>
              <a:off x="4313328" y="3529680"/>
              <a:ext cx="1468726" cy="437182"/>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Lst>
              <a:ahLst/>
              <a:cxnLst>
                <a:cxn ang="0">
                  <a:pos x="connsiteX0" y="connsiteY0"/>
                </a:cxn>
                <a:cxn ang="0">
                  <a:pos x="connsiteX1" y="connsiteY1"/>
                </a:cxn>
              </a:cxnLst>
              <a:rect l="l" t="t" r="r" b="b"/>
              <a:pathLst>
                <a:path w="1468726" h="437182">
                  <a:moveTo>
                    <a:pt x="0" y="0"/>
                  </a:moveTo>
                  <a:cubicBezTo>
                    <a:pt x="243208" y="328489"/>
                    <a:pt x="1088121" y="699618"/>
                    <a:pt x="1468726" y="175299"/>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Freeform: Shape 1025">
              <a:extLst>
                <a:ext uri="{FF2B5EF4-FFF2-40B4-BE49-F238E27FC236}">
                  <a16:creationId xmlns:a16="http://schemas.microsoft.com/office/drawing/2014/main" id="{B1CF1FB9-5104-B760-2EF6-C01B6CDCC3E3}"/>
                </a:ext>
              </a:extLst>
            </p:cNvPr>
            <p:cNvSpPr/>
            <p:nvPr/>
          </p:nvSpPr>
          <p:spPr>
            <a:xfrm>
              <a:off x="4299939" y="3737565"/>
              <a:ext cx="1446280" cy="592596"/>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 name="connsiteX0" fmla="*/ 0 w 1918819"/>
                <a:gd name="connsiteY0" fmla="*/ 739101 h 838967"/>
                <a:gd name="connsiteX1" fmla="*/ 1918819 w 1918819"/>
                <a:gd name="connsiteY1" fmla="*/ 0 h 838967"/>
                <a:gd name="connsiteX0" fmla="*/ 0 w 1918819"/>
                <a:gd name="connsiteY0" fmla="*/ 739101 h 739109"/>
                <a:gd name="connsiteX1" fmla="*/ 1918819 w 1918819"/>
                <a:gd name="connsiteY1" fmla="*/ 0 h 739109"/>
                <a:gd name="connsiteX0" fmla="*/ 0 w 1918819"/>
                <a:gd name="connsiteY0" fmla="*/ 739101 h 739112"/>
                <a:gd name="connsiteX1" fmla="*/ 1918819 w 1918819"/>
                <a:gd name="connsiteY1" fmla="*/ 0 h 739112"/>
              </a:gdLst>
              <a:ahLst/>
              <a:cxnLst>
                <a:cxn ang="0">
                  <a:pos x="connsiteX0" y="connsiteY0"/>
                </a:cxn>
                <a:cxn ang="0">
                  <a:pos x="connsiteX1" y="connsiteY1"/>
                </a:cxn>
              </a:cxnLst>
              <a:rect l="l" t="t" r="r" b="b"/>
              <a:pathLst>
                <a:path w="1918819" h="739112">
                  <a:moveTo>
                    <a:pt x="0" y="739101"/>
                  </a:moveTo>
                  <a:cubicBezTo>
                    <a:pt x="503788" y="740681"/>
                    <a:pt x="1599806" y="581173"/>
                    <a:pt x="1918819" y="0"/>
                  </a:cubicBezTo>
                </a:path>
              </a:pathLst>
            </a:custGeom>
            <a:noFill/>
            <a:ln w="19050">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28" name="TextBox 1027">
            <a:extLst>
              <a:ext uri="{FF2B5EF4-FFF2-40B4-BE49-F238E27FC236}">
                <a16:creationId xmlns:a16="http://schemas.microsoft.com/office/drawing/2014/main" id="{2FD818E0-A79C-32EC-DC9F-BB31A17263ED}"/>
              </a:ext>
            </a:extLst>
          </p:cNvPr>
          <p:cNvSpPr txBox="1"/>
          <p:nvPr/>
        </p:nvSpPr>
        <p:spPr>
          <a:xfrm>
            <a:off x="8389165" y="4698611"/>
            <a:ext cx="1289238" cy="276999"/>
          </a:xfrm>
          <a:prstGeom prst="rect">
            <a:avLst/>
          </a:prstGeom>
          <a:noFill/>
        </p:spPr>
        <p:txBody>
          <a:bodyPr wrap="square" rtlCol="0">
            <a:spAutoFit/>
          </a:bodyPr>
          <a:lstStyle/>
          <a:p>
            <a:r>
              <a:rPr lang="en-US" sz="1200" b="1" dirty="0"/>
              <a:t>Dissociation </a:t>
            </a:r>
          </a:p>
        </p:txBody>
      </p:sp>
      <p:cxnSp>
        <p:nvCxnSpPr>
          <p:cNvPr id="1029" name="Connector: Curved 1028">
            <a:extLst>
              <a:ext uri="{FF2B5EF4-FFF2-40B4-BE49-F238E27FC236}">
                <a16:creationId xmlns:a16="http://schemas.microsoft.com/office/drawing/2014/main" id="{EB0AF1EB-E436-F3FA-7D80-05E9DE6AA76E}"/>
              </a:ext>
            </a:extLst>
          </p:cNvPr>
          <p:cNvCxnSpPr>
            <a:cxnSpLocks/>
          </p:cNvCxnSpPr>
          <p:nvPr/>
        </p:nvCxnSpPr>
        <p:spPr>
          <a:xfrm flipV="1">
            <a:off x="8438925" y="4473078"/>
            <a:ext cx="823315" cy="220025"/>
          </a:xfrm>
          <a:prstGeom prst="curvedConnector3">
            <a:avLst>
              <a:gd name="adj1" fmla="val 50000"/>
            </a:avLst>
          </a:prstGeom>
          <a:ln w="19050">
            <a:solidFill>
              <a:schemeClr val="tx1"/>
            </a:solidFill>
            <a:tailEnd type="triangle"/>
          </a:ln>
        </p:spPr>
        <p:style>
          <a:lnRef idx="1">
            <a:schemeClr val="accent4"/>
          </a:lnRef>
          <a:fillRef idx="0">
            <a:schemeClr val="accent4"/>
          </a:fillRef>
          <a:effectRef idx="0">
            <a:schemeClr val="accent4"/>
          </a:effectRef>
          <a:fontRef idx="minor">
            <a:schemeClr val="tx1"/>
          </a:fontRef>
        </p:style>
      </p:cxnSp>
      <p:sp>
        <p:nvSpPr>
          <p:cNvPr id="45" name="TextBox 44">
            <a:extLst>
              <a:ext uri="{FF2B5EF4-FFF2-40B4-BE49-F238E27FC236}">
                <a16:creationId xmlns:a16="http://schemas.microsoft.com/office/drawing/2014/main" id="{3C4CEBD2-5198-832A-C40A-C3060EE4AF0E}"/>
              </a:ext>
            </a:extLst>
          </p:cNvPr>
          <p:cNvSpPr txBox="1"/>
          <p:nvPr/>
        </p:nvSpPr>
        <p:spPr>
          <a:xfrm>
            <a:off x="7155637" y="5018457"/>
            <a:ext cx="1228274" cy="261610"/>
          </a:xfrm>
          <a:prstGeom prst="rect">
            <a:avLst/>
          </a:prstGeom>
          <a:noFill/>
        </p:spPr>
        <p:txBody>
          <a:bodyPr wrap="square">
            <a:spAutoFit/>
          </a:bodyPr>
          <a:lstStyle/>
          <a:p>
            <a:r>
              <a:rPr lang="en-US" sz="1100" b="1" dirty="0"/>
              <a:t>Translocation</a:t>
            </a:r>
            <a:endParaRPr lang="en-US" sz="1100" b="1" dirty="0">
              <a:solidFill>
                <a:schemeClr val="tx1"/>
              </a:solidFill>
            </a:endParaRPr>
          </a:p>
        </p:txBody>
      </p:sp>
      <p:sp>
        <p:nvSpPr>
          <p:cNvPr id="46" name="Freeform: Shape 45">
            <a:extLst>
              <a:ext uri="{FF2B5EF4-FFF2-40B4-BE49-F238E27FC236}">
                <a16:creationId xmlns:a16="http://schemas.microsoft.com/office/drawing/2014/main" id="{11017028-9F3A-03B4-E9ED-190F9A9ED78B}"/>
              </a:ext>
            </a:extLst>
          </p:cNvPr>
          <p:cNvSpPr/>
          <p:nvPr/>
        </p:nvSpPr>
        <p:spPr>
          <a:xfrm rot="16200000" flipH="1" flipV="1">
            <a:off x="7672104" y="5303160"/>
            <a:ext cx="259675" cy="251649"/>
          </a:xfrm>
          <a:custGeom>
            <a:avLst/>
            <a:gdLst>
              <a:gd name="connsiteX0" fmla="*/ 0 w 455421"/>
              <a:gd name="connsiteY0" fmla="*/ 85391 h 85391"/>
              <a:gd name="connsiteX1" fmla="*/ 455421 w 455421"/>
              <a:gd name="connsiteY1" fmla="*/ 0 h 85391"/>
              <a:gd name="connsiteX0" fmla="*/ 0 w 434073"/>
              <a:gd name="connsiteY0" fmla="*/ 117413 h 117413"/>
              <a:gd name="connsiteX1" fmla="*/ 434073 w 434073"/>
              <a:gd name="connsiteY1" fmla="*/ 0 h 117413"/>
              <a:gd name="connsiteX0" fmla="*/ 0 w 434073"/>
              <a:gd name="connsiteY0" fmla="*/ 122764 h 122764"/>
              <a:gd name="connsiteX1" fmla="*/ 434073 w 434073"/>
              <a:gd name="connsiteY1" fmla="*/ 5351 h 122764"/>
              <a:gd name="connsiteX0" fmla="*/ 0 w 515907"/>
              <a:gd name="connsiteY0" fmla="*/ 82279 h 82279"/>
              <a:gd name="connsiteX1" fmla="*/ 515907 w 515907"/>
              <a:gd name="connsiteY1" fmla="*/ 7562 h 82279"/>
              <a:gd name="connsiteX0" fmla="*/ 0 w 487443"/>
              <a:gd name="connsiteY0" fmla="*/ 109113 h 109113"/>
              <a:gd name="connsiteX1" fmla="*/ 487443 w 487443"/>
              <a:gd name="connsiteY1" fmla="*/ 5932 h 109113"/>
              <a:gd name="connsiteX0" fmla="*/ 0 w 487443"/>
              <a:gd name="connsiteY0" fmla="*/ 108311 h 108311"/>
              <a:gd name="connsiteX1" fmla="*/ 487443 w 487443"/>
              <a:gd name="connsiteY1" fmla="*/ 5130 h 108311"/>
              <a:gd name="connsiteX0" fmla="*/ 0 w 487443"/>
              <a:gd name="connsiteY0" fmla="*/ 122099 h 122099"/>
              <a:gd name="connsiteX1" fmla="*/ 487443 w 487443"/>
              <a:gd name="connsiteY1" fmla="*/ 4686 h 122099"/>
              <a:gd name="connsiteX0" fmla="*/ 0 w 487443"/>
              <a:gd name="connsiteY0" fmla="*/ 117413 h 117413"/>
              <a:gd name="connsiteX1" fmla="*/ 487443 w 487443"/>
              <a:gd name="connsiteY1" fmla="*/ 0 h 117413"/>
            </a:gdLst>
            <a:ahLst/>
            <a:cxnLst>
              <a:cxn ang="0">
                <a:pos x="connsiteX0" y="connsiteY0"/>
              </a:cxn>
              <a:cxn ang="0">
                <a:pos x="connsiteX1" y="connsiteY1"/>
              </a:cxn>
            </a:cxnLst>
            <a:rect l="l" t="t" r="r" b="b"/>
            <a:pathLst>
              <a:path w="487443" h="117413">
                <a:moveTo>
                  <a:pt x="0" y="117413"/>
                </a:moveTo>
                <a:cubicBezTo>
                  <a:pt x="180271" y="110297"/>
                  <a:pt x="282266" y="0"/>
                  <a:pt x="487443" y="0"/>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a:extLst>
              <a:ext uri="{FF2B5EF4-FFF2-40B4-BE49-F238E27FC236}">
                <a16:creationId xmlns:a16="http://schemas.microsoft.com/office/drawing/2014/main" id="{798C2C77-B304-DE3E-291C-BAFF21CC4642}"/>
              </a:ext>
            </a:extLst>
          </p:cNvPr>
          <p:cNvSpPr txBox="1"/>
          <p:nvPr/>
        </p:nvSpPr>
        <p:spPr>
          <a:xfrm>
            <a:off x="8201852" y="5178239"/>
            <a:ext cx="1200851" cy="369332"/>
          </a:xfrm>
          <a:prstGeom prst="rect">
            <a:avLst/>
          </a:prstGeom>
          <a:noFill/>
        </p:spPr>
        <p:txBody>
          <a:bodyPr wrap="square">
            <a:spAutoFit/>
          </a:bodyPr>
          <a:lstStyle>
            <a:defPPr>
              <a:defRPr lang="en-US"/>
            </a:defPPr>
            <a:lvl1pPr algn="ctr">
              <a:defRPr sz="1200" b="1">
                <a:solidFill>
                  <a:schemeClr val="bg1"/>
                </a:solidFill>
              </a:defRPr>
            </a:lvl1pPr>
          </a:lstStyle>
          <a:p>
            <a:r>
              <a:rPr lang="en-US" sz="1800" dirty="0">
                <a:solidFill>
                  <a:schemeClr val="tx1">
                    <a:lumMod val="50000"/>
                    <a:lumOff val="50000"/>
                  </a:schemeClr>
                </a:solidFill>
              </a:rPr>
              <a:t>Nucleus</a:t>
            </a:r>
          </a:p>
        </p:txBody>
      </p:sp>
      <p:sp>
        <p:nvSpPr>
          <p:cNvPr id="49" name="TextBox 48">
            <a:extLst>
              <a:ext uri="{FF2B5EF4-FFF2-40B4-BE49-F238E27FC236}">
                <a16:creationId xmlns:a16="http://schemas.microsoft.com/office/drawing/2014/main" id="{D4524AE0-6150-B28A-DB64-BA4089C42E23}"/>
              </a:ext>
            </a:extLst>
          </p:cNvPr>
          <p:cNvSpPr txBox="1"/>
          <p:nvPr/>
        </p:nvSpPr>
        <p:spPr>
          <a:xfrm>
            <a:off x="7098717" y="5821381"/>
            <a:ext cx="573096" cy="261610"/>
          </a:xfrm>
          <a:prstGeom prst="rect">
            <a:avLst/>
          </a:prstGeom>
          <a:noFill/>
        </p:spPr>
        <p:txBody>
          <a:bodyPr wrap="square">
            <a:spAutoFit/>
          </a:bodyPr>
          <a:lstStyle/>
          <a:p>
            <a:r>
              <a:rPr lang="en-US" sz="1100" b="1" dirty="0"/>
              <a:t>DNA</a:t>
            </a:r>
            <a:endParaRPr lang="en-US" sz="1100" b="1" dirty="0">
              <a:solidFill>
                <a:schemeClr val="tx1"/>
              </a:solidFill>
            </a:endParaRPr>
          </a:p>
        </p:txBody>
      </p:sp>
      <p:sp>
        <p:nvSpPr>
          <p:cNvPr id="51" name="TextBox 50">
            <a:extLst>
              <a:ext uri="{FF2B5EF4-FFF2-40B4-BE49-F238E27FC236}">
                <a16:creationId xmlns:a16="http://schemas.microsoft.com/office/drawing/2014/main" id="{1195D8E0-4D52-88C9-692A-79888D65BA21}"/>
              </a:ext>
            </a:extLst>
          </p:cNvPr>
          <p:cNvSpPr txBox="1"/>
          <p:nvPr/>
        </p:nvSpPr>
        <p:spPr>
          <a:xfrm>
            <a:off x="9164438" y="5742167"/>
            <a:ext cx="414015" cy="707886"/>
          </a:xfrm>
          <a:prstGeom prst="rect">
            <a:avLst/>
          </a:prstGeom>
          <a:noFill/>
        </p:spPr>
        <p:txBody>
          <a:bodyPr wrap="none" rtlCol="0">
            <a:spAutoFit/>
          </a:bodyPr>
          <a:lstStyle/>
          <a:p>
            <a:r>
              <a:rPr lang="en-US" sz="4000" b="1" dirty="0">
                <a:solidFill>
                  <a:srgbClr val="FF0000"/>
                </a:solidFill>
                <a:latin typeface="Calibri" panose="020F0502020204030204" pitchFamily="34" charset="0"/>
                <a:cs typeface="Calibri" panose="020F0502020204030204" pitchFamily="34" charset="0"/>
              </a:rPr>
              <a:t>−</a:t>
            </a:r>
            <a:endParaRPr lang="en-US" sz="4000" b="1" dirty="0">
              <a:solidFill>
                <a:srgbClr val="FF0000"/>
              </a:solidFill>
            </a:endParaRPr>
          </a:p>
        </p:txBody>
      </p:sp>
      <p:cxnSp>
        <p:nvCxnSpPr>
          <p:cNvPr id="57" name="Connector: Curved 56">
            <a:extLst>
              <a:ext uri="{FF2B5EF4-FFF2-40B4-BE49-F238E27FC236}">
                <a16:creationId xmlns:a16="http://schemas.microsoft.com/office/drawing/2014/main" id="{45D1F5F2-CB7C-3E90-9B51-A24B5FAD79FF}"/>
              </a:ext>
            </a:extLst>
          </p:cNvPr>
          <p:cNvCxnSpPr>
            <a:cxnSpLocks/>
          </p:cNvCxnSpPr>
          <p:nvPr/>
        </p:nvCxnSpPr>
        <p:spPr>
          <a:xfrm flipV="1">
            <a:off x="8859589" y="5556831"/>
            <a:ext cx="371432" cy="269025"/>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Connector: Curved 57">
            <a:extLst>
              <a:ext uri="{FF2B5EF4-FFF2-40B4-BE49-F238E27FC236}">
                <a16:creationId xmlns:a16="http://schemas.microsoft.com/office/drawing/2014/main" id="{B705585D-E8A0-AF42-73C6-E500B09EA17C}"/>
              </a:ext>
            </a:extLst>
          </p:cNvPr>
          <p:cNvCxnSpPr>
            <a:cxnSpLocks/>
          </p:cNvCxnSpPr>
          <p:nvPr/>
        </p:nvCxnSpPr>
        <p:spPr>
          <a:xfrm>
            <a:off x="8859589" y="5859232"/>
            <a:ext cx="371432" cy="269025"/>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D125DC47-8ED8-7A50-5D3A-71D1C80EE36C}"/>
              </a:ext>
            </a:extLst>
          </p:cNvPr>
          <p:cNvSpPr txBox="1"/>
          <p:nvPr/>
        </p:nvSpPr>
        <p:spPr>
          <a:xfrm>
            <a:off x="9149230" y="5205912"/>
            <a:ext cx="484428" cy="707886"/>
          </a:xfrm>
          <a:prstGeom prst="rect">
            <a:avLst/>
          </a:prstGeom>
          <a:noFill/>
        </p:spPr>
        <p:txBody>
          <a:bodyPr wrap="none" rtlCol="0">
            <a:spAutoFit/>
          </a:bodyPr>
          <a:lstStyle/>
          <a:p>
            <a:r>
              <a:rPr lang="en-US" sz="4000" b="1" dirty="0">
                <a:solidFill>
                  <a:srgbClr val="00B050"/>
                </a:solidFill>
              </a:rPr>
              <a:t>+</a:t>
            </a:r>
          </a:p>
        </p:txBody>
      </p:sp>
      <p:grpSp>
        <p:nvGrpSpPr>
          <p:cNvPr id="118" name="Group 117">
            <a:extLst>
              <a:ext uri="{FF2B5EF4-FFF2-40B4-BE49-F238E27FC236}">
                <a16:creationId xmlns:a16="http://schemas.microsoft.com/office/drawing/2014/main" id="{022C7021-FFF9-3F59-93F9-C64320D5F232}"/>
              </a:ext>
            </a:extLst>
          </p:cNvPr>
          <p:cNvGrpSpPr/>
          <p:nvPr/>
        </p:nvGrpSpPr>
        <p:grpSpPr>
          <a:xfrm>
            <a:off x="4826324" y="4843919"/>
            <a:ext cx="737813" cy="1094093"/>
            <a:chOff x="3064761" y="3697642"/>
            <a:chExt cx="737813" cy="1094093"/>
          </a:xfrm>
        </p:grpSpPr>
        <p:grpSp>
          <p:nvGrpSpPr>
            <p:cNvPr id="1030" name="Group 1029">
              <a:extLst>
                <a:ext uri="{FF2B5EF4-FFF2-40B4-BE49-F238E27FC236}">
                  <a16:creationId xmlns:a16="http://schemas.microsoft.com/office/drawing/2014/main" id="{6AE171AB-ED95-E7CB-A2D3-3E1531285E8E}"/>
                </a:ext>
              </a:extLst>
            </p:cNvPr>
            <p:cNvGrpSpPr/>
            <p:nvPr/>
          </p:nvGrpSpPr>
          <p:grpSpPr>
            <a:xfrm>
              <a:off x="3064761" y="3697642"/>
              <a:ext cx="737813" cy="833657"/>
              <a:chOff x="3877109" y="4353740"/>
              <a:chExt cx="990413" cy="1119071"/>
            </a:xfrm>
          </p:grpSpPr>
          <p:sp>
            <p:nvSpPr>
              <p:cNvPr id="1032" name="Freeform: Shape 1031">
                <a:extLst>
                  <a:ext uri="{FF2B5EF4-FFF2-40B4-BE49-F238E27FC236}">
                    <a16:creationId xmlns:a16="http://schemas.microsoft.com/office/drawing/2014/main" id="{7E26E978-7A81-3C6D-E82D-61F2926FA67B}"/>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033" name="Freeform: Shape 1032">
                <a:extLst>
                  <a:ext uri="{FF2B5EF4-FFF2-40B4-BE49-F238E27FC236}">
                    <a16:creationId xmlns:a16="http://schemas.microsoft.com/office/drawing/2014/main" id="{58617213-6DAB-8F4E-6A5C-09441627BEDD}"/>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034" name="Oval 1033">
                <a:extLst>
                  <a:ext uri="{FF2B5EF4-FFF2-40B4-BE49-F238E27FC236}">
                    <a16:creationId xmlns:a16="http://schemas.microsoft.com/office/drawing/2014/main" id="{D7CB88CD-5084-47BC-7FB1-9F7AC824F534}"/>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1035" name="TextBox 1034">
                <a:extLst>
                  <a:ext uri="{FF2B5EF4-FFF2-40B4-BE49-F238E27FC236}">
                    <a16:creationId xmlns:a16="http://schemas.microsoft.com/office/drawing/2014/main" id="{96AD7650-6ADE-E3F1-7BD4-15674A7529F7}"/>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algn="ctr"/>
                <a:r>
                  <a:rPr lang="en-US" sz="800" b="1" dirty="0"/>
                  <a:t>NTD</a:t>
                </a:r>
                <a:endParaRPr lang="en-US" sz="800" b="1" dirty="0">
                  <a:solidFill>
                    <a:schemeClr val="tx1"/>
                  </a:solidFill>
                </a:endParaRPr>
              </a:p>
            </p:txBody>
          </p:sp>
          <p:sp>
            <p:nvSpPr>
              <p:cNvPr id="1036" name="Rectangle: Rounded Corners 1035">
                <a:extLst>
                  <a:ext uri="{FF2B5EF4-FFF2-40B4-BE49-F238E27FC236}">
                    <a16:creationId xmlns:a16="http://schemas.microsoft.com/office/drawing/2014/main" id="{EBEB6C36-296B-E7C0-0653-C78806A4F5AB}"/>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1031" name="TextBox 1030">
              <a:extLst>
                <a:ext uri="{FF2B5EF4-FFF2-40B4-BE49-F238E27FC236}">
                  <a16:creationId xmlns:a16="http://schemas.microsoft.com/office/drawing/2014/main" id="{7CD7D5EA-B02F-E551-273E-931936D59FDE}"/>
                </a:ext>
              </a:extLst>
            </p:cNvPr>
            <p:cNvSpPr txBox="1"/>
            <p:nvPr/>
          </p:nvSpPr>
          <p:spPr>
            <a:xfrm>
              <a:off x="3234884" y="4530125"/>
              <a:ext cx="469211" cy="261610"/>
            </a:xfrm>
            <a:prstGeom prst="rect">
              <a:avLst/>
            </a:prstGeom>
            <a:noFill/>
          </p:spPr>
          <p:txBody>
            <a:bodyPr wrap="square">
              <a:spAutoFit/>
            </a:bodyPr>
            <a:lstStyle/>
            <a:p>
              <a:pPr algn="ctr"/>
              <a:r>
                <a:rPr lang="en-US" sz="1100" b="1" dirty="0">
                  <a:solidFill>
                    <a:schemeClr val="tx1"/>
                  </a:solidFill>
                </a:rPr>
                <a:t>GR</a:t>
              </a:r>
            </a:p>
          </p:txBody>
        </p:sp>
      </p:grpSp>
      <p:sp>
        <p:nvSpPr>
          <p:cNvPr id="1037" name="Rectangle: Rounded Corners 1036">
            <a:extLst>
              <a:ext uri="{FF2B5EF4-FFF2-40B4-BE49-F238E27FC236}">
                <a16:creationId xmlns:a16="http://schemas.microsoft.com/office/drawing/2014/main" id="{EBA33179-040A-0414-D2CF-3A80561E3006}"/>
              </a:ext>
            </a:extLst>
          </p:cNvPr>
          <p:cNvSpPr/>
          <p:nvPr/>
        </p:nvSpPr>
        <p:spPr>
          <a:xfrm rot="19835550">
            <a:off x="5421205" y="5375430"/>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073" name="Rectangle: Rounded Corners 1072">
            <a:extLst>
              <a:ext uri="{FF2B5EF4-FFF2-40B4-BE49-F238E27FC236}">
                <a16:creationId xmlns:a16="http://schemas.microsoft.com/office/drawing/2014/main" id="{AE50F1D4-AD8A-BB0A-4C00-2B895E925B04}"/>
              </a:ext>
            </a:extLst>
          </p:cNvPr>
          <p:cNvSpPr/>
          <p:nvPr/>
        </p:nvSpPr>
        <p:spPr>
          <a:xfrm rot="19835550">
            <a:off x="8238626" y="58662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3" name="Title 2">
            <a:extLst>
              <a:ext uri="{FF2B5EF4-FFF2-40B4-BE49-F238E27FC236}">
                <a16:creationId xmlns:a16="http://schemas.microsoft.com/office/drawing/2014/main" id="{A6726BAE-EDE2-46D9-A428-158DC76E24A2}"/>
              </a:ext>
            </a:extLst>
          </p:cNvPr>
          <p:cNvSpPr>
            <a:spLocks noGrp="1"/>
          </p:cNvSpPr>
          <p:nvPr>
            <p:ph type="title"/>
          </p:nvPr>
        </p:nvSpPr>
        <p:spPr/>
        <p:txBody>
          <a:bodyPr/>
          <a:lstStyle/>
          <a:p>
            <a:r>
              <a:rPr lang="en-US" sz="2800" dirty="0"/>
              <a:t>Cortisol activity is highly regulated (cont.)</a:t>
            </a:r>
            <a:r>
              <a:rPr lang="en-US" sz="2800" baseline="30000" dirty="0"/>
              <a:t>1,2</a:t>
            </a:r>
            <a:endParaRPr lang="en-US" sz="2800" dirty="0"/>
          </a:p>
        </p:txBody>
      </p:sp>
      <p:sp>
        <p:nvSpPr>
          <p:cNvPr id="25" name="Slide Number Placeholder 24">
            <a:extLst>
              <a:ext uri="{FF2B5EF4-FFF2-40B4-BE49-F238E27FC236}">
                <a16:creationId xmlns:a16="http://schemas.microsoft.com/office/drawing/2014/main" id="{FC00E022-51D4-304F-759E-5C801B28618C}"/>
              </a:ext>
            </a:extLst>
          </p:cNvPr>
          <p:cNvSpPr>
            <a:spLocks noGrp="1"/>
          </p:cNvSpPr>
          <p:nvPr>
            <p:ph type="sldNum" sz="quarter" idx="4"/>
          </p:nvPr>
        </p:nvSpPr>
        <p:spPr/>
        <p:txBody>
          <a:bodyPr/>
          <a:lstStyle/>
          <a:p>
            <a:fld id="{26C7E364-F216-45CA-BEA7-E5358E0A659A}" type="slidenum">
              <a:rPr lang="en-US" smtClean="0"/>
              <a:pPr/>
              <a:t>7</a:t>
            </a:fld>
            <a:endParaRPr lang="en-US" dirty="0"/>
          </a:p>
        </p:txBody>
      </p:sp>
      <p:sp>
        <p:nvSpPr>
          <p:cNvPr id="17" name="Footer Placeholder 74">
            <a:extLst>
              <a:ext uri="{FF2B5EF4-FFF2-40B4-BE49-F238E27FC236}">
                <a16:creationId xmlns:a16="http://schemas.microsoft.com/office/drawing/2014/main" id="{DC4B1527-A45C-4862-8E6C-450F168C680C}"/>
              </a:ext>
            </a:extLst>
          </p:cNvPr>
          <p:cNvSpPr txBox="1">
            <a:spLocks/>
          </p:cNvSpPr>
          <p:nvPr/>
        </p:nvSpPr>
        <p:spPr>
          <a:xfrm>
            <a:off x="2123414" y="6222669"/>
            <a:ext cx="9519853" cy="375007"/>
          </a:xfrm>
          <a:prstGeom prst="rect">
            <a:avLst/>
          </a:prstGeom>
        </p:spPr>
        <p:txBody>
          <a:bodyPr vert="horz" lIns="91440" tIns="45720" rIns="91440" bIns="45720" rtlCol="0" anchor="b"/>
          <a:lstStyle>
            <a:defPPr>
              <a:defRPr lang="en-GB"/>
            </a:defPPr>
            <a:lvl1pPr algn="l" rtl="0" eaLnBrk="0" fontAlgn="base" hangingPunct="0">
              <a:spcBef>
                <a:spcPct val="0"/>
              </a:spcBef>
              <a:spcAft>
                <a:spcPct val="0"/>
              </a:spcAft>
              <a:defRPr lang="en-US" sz="750" b="0" kern="1200" smtClean="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a:lstStyle>
          <a:p>
            <a:endParaRPr lang="en-GB" sz="900" dirty="0">
              <a:solidFill>
                <a:schemeClr val="accent2">
                  <a:lumMod val="50000"/>
                </a:schemeClr>
              </a:solidFill>
            </a:endParaRPr>
          </a:p>
        </p:txBody>
      </p:sp>
      <p:grpSp>
        <p:nvGrpSpPr>
          <p:cNvPr id="6" name="Group 5">
            <a:extLst>
              <a:ext uri="{FF2B5EF4-FFF2-40B4-BE49-F238E27FC236}">
                <a16:creationId xmlns:a16="http://schemas.microsoft.com/office/drawing/2014/main" id="{BEDB7C71-DAE8-51F9-158E-610B7DD5768A}"/>
              </a:ext>
            </a:extLst>
          </p:cNvPr>
          <p:cNvGrpSpPr/>
          <p:nvPr/>
        </p:nvGrpSpPr>
        <p:grpSpPr>
          <a:xfrm>
            <a:off x="4486730" y="2127578"/>
            <a:ext cx="7209970" cy="4121864"/>
            <a:chOff x="4243079" y="1991337"/>
            <a:chExt cx="7174733" cy="4146866"/>
          </a:xfrm>
        </p:grpSpPr>
        <p:sp>
          <p:nvSpPr>
            <p:cNvPr id="7" name="Rectangle 6">
              <a:extLst>
                <a:ext uri="{FF2B5EF4-FFF2-40B4-BE49-F238E27FC236}">
                  <a16:creationId xmlns:a16="http://schemas.microsoft.com/office/drawing/2014/main" id="{88FD5023-781B-6C7D-699E-FE302520B6C8}"/>
                </a:ext>
              </a:extLst>
            </p:cNvPr>
            <p:cNvSpPr/>
            <p:nvPr/>
          </p:nvSpPr>
          <p:spPr>
            <a:xfrm>
              <a:off x="4403419" y="2328141"/>
              <a:ext cx="6863664" cy="3746820"/>
            </a:xfrm>
            <a:prstGeom prst="rect">
              <a:avLst/>
            </a:prstGeom>
            <a:solidFill>
              <a:schemeClr val="bg1"/>
            </a:solidFill>
            <a:ln w="16213" cap="flat">
              <a:noFill/>
              <a:prstDash val="solid"/>
              <a:miter/>
            </a:ln>
          </p:spPr>
          <p:txBody>
            <a:bodyPr rtlCol="0" anchor="ctr"/>
            <a:lstStyle/>
            <a:p>
              <a:endParaRPr lang="en-US" dirty="0"/>
            </a:p>
          </p:txBody>
        </p:sp>
        <p:sp>
          <p:nvSpPr>
            <p:cNvPr id="8" name="Rectangle 7">
              <a:extLst>
                <a:ext uri="{FF2B5EF4-FFF2-40B4-BE49-F238E27FC236}">
                  <a16:creationId xmlns:a16="http://schemas.microsoft.com/office/drawing/2014/main" id="{EFAF289D-11D5-5A03-2AC9-ABAE7212D2AF}"/>
                </a:ext>
              </a:extLst>
            </p:cNvPr>
            <p:cNvSpPr/>
            <p:nvPr/>
          </p:nvSpPr>
          <p:spPr>
            <a:xfrm>
              <a:off x="4403419" y="2221473"/>
              <a:ext cx="6863664" cy="198419"/>
            </a:xfrm>
            <a:prstGeom prst="rect">
              <a:avLst/>
            </a:prstGeom>
            <a:solidFill>
              <a:schemeClr val="accent5">
                <a:lumMod val="20000"/>
                <a:lumOff val="80000"/>
              </a:schemeClr>
            </a:solidFill>
            <a:ln w="16213" cap="flat">
              <a:solidFill>
                <a:schemeClr val="accent5">
                  <a:lumMod val="60000"/>
                  <a:lumOff val="40000"/>
                </a:schemeClr>
              </a:solidFill>
              <a:prstDash val="solid"/>
              <a:miter/>
            </a:ln>
            <a:effectLst>
              <a:outerShdw blurRad="50800" dist="50800" dir="5400000" algn="ctr" rotWithShape="0">
                <a:schemeClr val="accent5">
                  <a:alpha val="10000"/>
                </a:schemeClr>
              </a:outerShdw>
            </a:effectLst>
          </p:spPr>
          <p:txBody>
            <a:bodyPr rtlCol="0" anchor="ctr"/>
            <a:lstStyle/>
            <a:p>
              <a:endParaRPr lang="en-US" dirty="0"/>
            </a:p>
          </p:txBody>
        </p:sp>
        <p:sp>
          <p:nvSpPr>
            <p:cNvPr id="10" name="Rectangle 9">
              <a:extLst>
                <a:ext uri="{FF2B5EF4-FFF2-40B4-BE49-F238E27FC236}">
                  <a16:creationId xmlns:a16="http://schemas.microsoft.com/office/drawing/2014/main" id="{548BF940-DBF6-CD43-A40C-F794269C3DEF}"/>
                </a:ext>
              </a:extLst>
            </p:cNvPr>
            <p:cNvSpPr/>
            <p:nvPr/>
          </p:nvSpPr>
          <p:spPr>
            <a:xfrm>
              <a:off x="4243079" y="1991337"/>
              <a:ext cx="164203" cy="4146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665BF96-87C5-72D8-F2CD-9AFCB489EB53}"/>
                </a:ext>
              </a:extLst>
            </p:cNvPr>
            <p:cNvSpPr/>
            <p:nvPr/>
          </p:nvSpPr>
          <p:spPr>
            <a:xfrm>
              <a:off x="11253609" y="1991337"/>
              <a:ext cx="164203" cy="4146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TextBox 15">
            <a:extLst>
              <a:ext uri="{FF2B5EF4-FFF2-40B4-BE49-F238E27FC236}">
                <a16:creationId xmlns:a16="http://schemas.microsoft.com/office/drawing/2014/main" id="{2118DD19-BCCD-7723-8078-1F03B029DE6F}"/>
              </a:ext>
            </a:extLst>
          </p:cNvPr>
          <p:cNvSpPr txBox="1"/>
          <p:nvPr/>
        </p:nvSpPr>
        <p:spPr>
          <a:xfrm>
            <a:off x="8203012" y="2587859"/>
            <a:ext cx="80170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79" name="TextBox 78">
            <a:extLst>
              <a:ext uri="{FF2B5EF4-FFF2-40B4-BE49-F238E27FC236}">
                <a16:creationId xmlns:a16="http://schemas.microsoft.com/office/drawing/2014/main" id="{46CEB6A8-A1B4-1D3F-6D43-A0DDC9A86003}"/>
              </a:ext>
            </a:extLst>
          </p:cNvPr>
          <p:cNvSpPr txBox="1"/>
          <p:nvPr/>
        </p:nvSpPr>
        <p:spPr>
          <a:xfrm>
            <a:off x="9858465" y="2912611"/>
            <a:ext cx="1559514" cy="369332"/>
          </a:xfrm>
          <a:prstGeom prst="rect">
            <a:avLst/>
          </a:prstGeom>
          <a:noFill/>
        </p:spPr>
        <p:txBody>
          <a:bodyPr wrap="square">
            <a:spAutoFit/>
          </a:bodyPr>
          <a:lstStyle>
            <a:defPPr>
              <a:defRPr lang="en-US"/>
            </a:defPPr>
            <a:lvl1pPr algn="ctr">
              <a:defRPr sz="1200" b="1">
                <a:solidFill>
                  <a:schemeClr val="bg1"/>
                </a:solidFill>
              </a:defRPr>
            </a:lvl1pPr>
          </a:lstStyle>
          <a:p>
            <a:r>
              <a:rPr lang="en-US" sz="1800" dirty="0">
                <a:solidFill>
                  <a:schemeClr val="tx1">
                    <a:lumMod val="50000"/>
                    <a:lumOff val="50000"/>
                  </a:schemeClr>
                </a:solidFill>
              </a:rPr>
              <a:t>Cytoplasm</a:t>
            </a:r>
          </a:p>
        </p:txBody>
      </p:sp>
      <p:sp>
        <p:nvSpPr>
          <p:cNvPr id="105" name="TextBox 104">
            <a:extLst>
              <a:ext uri="{FF2B5EF4-FFF2-40B4-BE49-F238E27FC236}">
                <a16:creationId xmlns:a16="http://schemas.microsoft.com/office/drawing/2014/main" id="{583F9B24-7984-26CB-101F-B9C6B7E1AC84}"/>
              </a:ext>
            </a:extLst>
          </p:cNvPr>
          <p:cNvSpPr txBox="1"/>
          <p:nvPr/>
        </p:nvSpPr>
        <p:spPr>
          <a:xfrm rot="5400000">
            <a:off x="10745432" y="3102058"/>
            <a:ext cx="1773509" cy="261610"/>
          </a:xfrm>
          <a:prstGeom prst="rect">
            <a:avLst/>
          </a:prstGeom>
          <a:noFill/>
        </p:spPr>
        <p:txBody>
          <a:bodyPr wrap="square">
            <a:spAutoFit/>
          </a:bodyPr>
          <a:lstStyle/>
          <a:p>
            <a:pPr algn="ctr"/>
            <a:r>
              <a:rPr lang="en-US" sz="1100" b="1" dirty="0"/>
              <a:t>Targeted Cell</a:t>
            </a:r>
          </a:p>
        </p:txBody>
      </p:sp>
      <p:cxnSp>
        <p:nvCxnSpPr>
          <p:cNvPr id="23" name="Straight Connector 22">
            <a:extLst>
              <a:ext uri="{FF2B5EF4-FFF2-40B4-BE49-F238E27FC236}">
                <a16:creationId xmlns:a16="http://schemas.microsoft.com/office/drawing/2014/main" id="{0D2CAAB1-FA38-C9DC-28A2-CFF473984F38}"/>
              </a:ext>
            </a:extLst>
          </p:cNvPr>
          <p:cNvCxnSpPr>
            <a:cxnSpLocks/>
            <a:stCxn id="21" idx="1"/>
          </p:cNvCxnSpPr>
          <p:nvPr/>
        </p:nvCxnSpPr>
        <p:spPr>
          <a:xfrm flipH="1" flipV="1">
            <a:off x="1648965" y="1719139"/>
            <a:ext cx="6368770" cy="10042"/>
          </a:xfrm>
          <a:prstGeom prst="line">
            <a:avLst/>
          </a:prstGeom>
          <a:ln w="1905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6" name="Footer Placeholder 25">
            <a:extLst>
              <a:ext uri="{FF2B5EF4-FFF2-40B4-BE49-F238E27FC236}">
                <a16:creationId xmlns:a16="http://schemas.microsoft.com/office/drawing/2014/main" id="{22DB6413-B722-9E86-DEBF-09998CAC923E}"/>
              </a:ext>
            </a:extLst>
          </p:cNvPr>
          <p:cNvSpPr>
            <a:spLocks noGrp="1"/>
          </p:cNvSpPr>
          <p:nvPr>
            <p:ph type="ftr" sz="quarter" idx="3"/>
          </p:nvPr>
        </p:nvSpPr>
        <p:spPr>
          <a:xfrm>
            <a:off x="512172" y="6326782"/>
            <a:ext cx="10094867" cy="521493"/>
          </a:xfrm>
        </p:spPr>
        <p:txBody>
          <a:bodyPr/>
          <a:lstStyle/>
          <a:p>
            <a:r>
              <a:rPr lang="en-GB" sz="900" dirty="0"/>
              <a:t> </a:t>
            </a:r>
          </a:p>
          <a:p>
            <a:r>
              <a:rPr lang="en-GB" sz="900" dirty="0"/>
              <a:t>1. Timmermans S, et al. </a:t>
            </a:r>
            <a:r>
              <a:rPr lang="en-GB" sz="900" i="1" dirty="0"/>
              <a:t>Front Immunol. </a:t>
            </a:r>
            <a:r>
              <a:rPr lang="en-GB" sz="900" dirty="0"/>
              <a:t>2019;10:1545. doi:10.3389/fimmu.2019.01545  2. Walker BR, </a:t>
            </a:r>
            <a:r>
              <a:rPr lang="en-GB" sz="900" dirty="0" err="1"/>
              <a:t>Seckl</a:t>
            </a:r>
            <a:r>
              <a:rPr lang="en-GB" sz="900" dirty="0"/>
              <a:t> JR. </a:t>
            </a:r>
            <a:r>
              <a:rPr lang="en-GB" dirty="0"/>
              <a:t>Chapter 18. Cortisol metabolism. In: </a:t>
            </a:r>
            <a:r>
              <a:rPr lang="en-GB" dirty="0" err="1"/>
              <a:t>Björntorp</a:t>
            </a:r>
            <a:r>
              <a:rPr lang="en-GB" dirty="0"/>
              <a:t> P, ed. </a:t>
            </a:r>
            <a:r>
              <a:rPr lang="en-US" sz="900" i="1" dirty="0"/>
              <a:t>International Textbook of Obesity</a:t>
            </a:r>
            <a:r>
              <a:rPr lang="en-US" sz="900" dirty="0"/>
              <a:t>. John Wiley &amp; Sons; 2001.</a:t>
            </a:r>
            <a:endParaRPr lang="en-GB" sz="900" dirty="0"/>
          </a:p>
        </p:txBody>
      </p:sp>
      <p:sp>
        <p:nvSpPr>
          <p:cNvPr id="9" name="Rectangle 8">
            <a:extLst>
              <a:ext uri="{FF2B5EF4-FFF2-40B4-BE49-F238E27FC236}">
                <a16:creationId xmlns:a16="http://schemas.microsoft.com/office/drawing/2014/main" id="{35EEE64F-7A05-1C0A-D751-870C8C4308B4}"/>
              </a:ext>
            </a:extLst>
          </p:cNvPr>
          <p:cNvSpPr/>
          <p:nvPr/>
        </p:nvSpPr>
        <p:spPr>
          <a:xfrm>
            <a:off x="6973029" y="6226780"/>
            <a:ext cx="3643450" cy="211781"/>
          </a:xfrm>
          <a:prstGeom prst="rect">
            <a:avLst/>
          </a:prstGeom>
          <a:solidFill>
            <a:schemeClr val="bg1"/>
          </a:solidFill>
          <a:ln w="16213" cap="flat">
            <a:noFill/>
            <a:prstDash val="solid"/>
            <a:miter/>
          </a:ln>
        </p:spPr>
        <p:txBody>
          <a:bodyPr rtlCol="0" anchor="ctr"/>
          <a:lstStyle/>
          <a:p>
            <a:endParaRPr lang="en-US" dirty="0"/>
          </a:p>
        </p:txBody>
      </p:sp>
      <p:sp>
        <p:nvSpPr>
          <p:cNvPr id="2" name="Rectangle 1">
            <a:extLst>
              <a:ext uri="{FF2B5EF4-FFF2-40B4-BE49-F238E27FC236}">
                <a16:creationId xmlns:a16="http://schemas.microsoft.com/office/drawing/2014/main" id="{C88E1EAD-3F19-03E1-1563-E43243B01103}"/>
              </a:ext>
            </a:extLst>
          </p:cNvPr>
          <p:cNvSpPr/>
          <p:nvPr/>
        </p:nvSpPr>
        <p:spPr>
          <a:xfrm>
            <a:off x="6920964" y="6157206"/>
            <a:ext cx="3643450" cy="211781"/>
          </a:xfrm>
          <a:prstGeom prst="rect">
            <a:avLst/>
          </a:prstGeom>
          <a:solidFill>
            <a:schemeClr val="bg1"/>
          </a:solidFill>
          <a:ln w="16213" cap="flat">
            <a:noFill/>
            <a:prstDash val="solid"/>
            <a:miter/>
          </a:ln>
        </p:spPr>
        <p:txBody>
          <a:bodyPr rtlCol="0" anchor="ctr"/>
          <a:lstStyle/>
          <a:p>
            <a:endParaRPr lang="en-US" dirty="0"/>
          </a:p>
        </p:txBody>
      </p:sp>
      <p:sp>
        <p:nvSpPr>
          <p:cNvPr id="47" name="Double Bracket 46">
            <a:extLst>
              <a:ext uri="{FF2B5EF4-FFF2-40B4-BE49-F238E27FC236}">
                <a16:creationId xmlns:a16="http://schemas.microsoft.com/office/drawing/2014/main" id="{1D24BE7D-2CF3-77B9-0C54-F108F211E496}"/>
              </a:ext>
            </a:extLst>
          </p:cNvPr>
          <p:cNvSpPr/>
          <p:nvPr/>
        </p:nvSpPr>
        <p:spPr>
          <a:xfrm>
            <a:off x="6686945" y="3234510"/>
            <a:ext cx="2376473" cy="799142"/>
          </a:xfrm>
          <a:prstGeom prst="bracketPair">
            <a:avLst/>
          </a:prstGeom>
          <a:ln w="28575">
            <a:solidFill>
              <a:srgbClr val="A22338"/>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78" name="Connector: Elbow 77">
            <a:extLst>
              <a:ext uri="{FF2B5EF4-FFF2-40B4-BE49-F238E27FC236}">
                <a16:creationId xmlns:a16="http://schemas.microsoft.com/office/drawing/2014/main" id="{F729DD73-B8EC-CAB5-509C-CFDDE6166094}"/>
              </a:ext>
            </a:extLst>
          </p:cNvPr>
          <p:cNvCxnSpPr>
            <a:cxnSpLocks/>
          </p:cNvCxnSpPr>
          <p:nvPr/>
        </p:nvCxnSpPr>
        <p:spPr>
          <a:xfrm rot="10800000">
            <a:off x="1531621" y="2849469"/>
            <a:ext cx="5155327" cy="589212"/>
          </a:xfrm>
          <a:prstGeom prst="bentConnector3">
            <a:avLst>
              <a:gd name="adj1" fmla="val 50000"/>
            </a:avLst>
          </a:prstGeom>
          <a:ln w="1905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E87EBCC0-8A5D-D702-64D6-0650909FFA2A}"/>
              </a:ext>
            </a:extLst>
          </p:cNvPr>
          <p:cNvSpPr/>
          <p:nvPr/>
        </p:nvSpPr>
        <p:spPr>
          <a:xfrm>
            <a:off x="7330382" y="3477933"/>
            <a:ext cx="182880" cy="186656"/>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34A891BD-933F-443A-2EC5-C4B1AD181DBF}"/>
              </a:ext>
            </a:extLst>
          </p:cNvPr>
          <p:cNvSpPr/>
          <p:nvPr/>
        </p:nvSpPr>
        <p:spPr>
          <a:xfrm>
            <a:off x="8170190" y="3477933"/>
            <a:ext cx="182880" cy="186656"/>
          </a:xfrm>
          <a:prstGeom prst="ellipse">
            <a:avLst/>
          </a:prstGeom>
          <a:solidFill>
            <a:schemeClr val="bg1">
              <a:lumMod val="5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TextBox 103">
            <a:extLst>
              <a:ext uri="{FF2B5EF4-FFF2-40B4-BE49-F238E27FC236}">
                <a16:creationId xmlns:a16="http://schemas.microsoft.com/office/drawing/2014/main" id="{72A452B3-8147-F6B8-8F97-819273CEE756}"/>
              </a:ext>
            </a:extLst>
          </p:cNvPr>
          <p:cNvSpPr txBox="1"/>
          <p:nvPr/>
        </p:nvSpPr>
        <p:spPr>
          <a:xfrm>
            <a:off x="8334222" y="3384468"/>
            <a:ext cx="731290" cy="400110"/>
          </a:xfrm>
          <a:prstGeom prst="rect">
            <a:avLst/>
          </a:prstGeom>
          <a:noFill/>
        </p:spPr>
        <p:txBody>
          <a:bodyPr wrap="none" rtlCol="0">
            <a:spAutoFit/>
          </a:bodyPr>
          <a:lstStyle/>
          <a:p>
            <a:r>
              <a:rPr lang="en-US" sz="1000" dirty="0"/>
              <a:t>Cortisone</a:t>
            </a:r>
            <a:br>
              <a:rPr lang="en-US" sz="1000" dirty="0"/>
            </a:br>
            <a:r>
              <a:rPr lang="en-US" sz="1000" dirty="0"/>
              <a:t>(inactive)</a:t>
            </a:r>
          </a:p>
        </p:txBody>
      </p:sp>
      <p:sp>
        <p:nvSpPr>
          <p:cNvPr id="109" name="TextBox 108">
            <a:extLst>
              <a:ext uri="{FF2B5EF4-FFF2-40B4-BE49-F238E27FC236}">
                <a16:creationId xmlns:a16="http://schemas.microsoft.com/office/drawing/2014/main" id="{FD520967-8DC5-F2E4-F69E-6236A7EE78E2}"/>
              </a:ext>
            </a:extLst>
          </p:cNvPr>
          <p:cNvSpPr txBox="1"/>
          <p:nvPr/>
        </p:nvSpPr>
        <p:spPr>
          <a:xfrm>
            <a:off x="6732666" y="3425108"/>
            <a:ext cx="654346" cy="400110"/>
          </a:xfrm>
          <a:prstGeom prst="rect">
            <a:avLst/>
          </a:prstGeom>
          <a:noFill/>
        </p:spPr>
        <p:txBody>
          <a:bodyPr wrap="none" rtlCol="0">
            <a:spAutoFit/>
          </a:bodyPr>
          <a:lstStyle/>
          <a:p>
            <a:r>
              <a:rPr lang="en-US" sz="1000" dirty="0"/>
              <a:t>Cortisol </a:t>
            </a:r>
          </a:p>
          <a:p>
            <a:pPr algn="r"/>
            <a:r>
              <a:rPr lang="en-US" sz="1000" dirty="0"/>
              <a:t>(active)</a:t>
            </a:r>
          </a:p>
        </p:txBody>
      </p:sp>
      <p:sp>
        <p:nvSpPr>
          <p:cNvPr id="110" name="Oval 109">
            <a:extLst>
              <a:ext uri="{FF2B5EF4-FFF2-40B4-BE49-F238E27FC236}">
                <a16:creationId xmlns:a16="http://schemas.microsoft.com/office/drawing/2014/main" id="{C282D25F-0EDF-B638-6C53-048A51EA0782}"/>
              </a:ext>
            </a:extLst>
          </p:cNvPr>
          <p:cNvSpPr/>
          <p:nvPr/>
        </p:nvSpPr>
        <p:spPr>
          <a:xfrm>
            <a:off x="6144534" y="2909793"/>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Freeform: Shape 111">
            <a:extLst>
              <a:ext uri="{FF2B5EF4-FFF2-40B4-BE49-F238E27FC236}">
                <a16:creationId xmlns:a16="http://schemas.microsoft.com/office/drawing/2014/main" id="{8C02F96E-D920-8A97-D4A2-336DCA965CD6}"/>
              </a:ext>
            </a:extLst>
          </p:cNvPr>
          <p:cNvSpPr/>
          <p:nvPr/>
        </p:nvSpPr>
        <p:spPr>
          <a:xfrm rot="1207318" flipH="1">
            <a:off x="6371435" y="2109817"/>
            <a:ext cx="363852" cy="907899"/>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Oval 112">
            <a:extLst>
              <a:ext uri="{FF2B5EF4-FFF2-40B4-BE49-F238E27FC236}">
                <a16:creationId xmlns:a16="http://schemas.microsoft.com/office/drawing/2014/main" id="{653A9A15-B3D8-EAA2-C105-5736C8ECA68F}"/>
              </a:ext>
            </a:extLst>
          </p:cNvPr>
          <p:cNvSpPr/>
          <p:nvPr/>
        </p:nvSpPr>
        <p:spPr>
          <a:xfrm>
            <a:off x="7967295" y="2581403"/>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Freeform: Shape 114">
            <a:extLst>
              <a:ext uri="{FF2B5EF4-FFF2-40B4-BE49-F238E27FC236}">
                <a16:creationId xmlns:a16="http://schemas.microsoft.com/office/drawing/2014/main" id="{9B3E7E9D-AE98-BCF7-CF2C-B45012183CA1}"/>
              </a:ext>
            </a:extLst>
          </p:cNvPr>
          <p:cNvSpPr/>
          <p:nvPr/>
        </p:nvSpPr>
        <p:spPr>
          <a:xfrm rot="21128797">
            <a:off x="7761105" y="2743550"/>
            <a:ext cx="170023" cy="363012"/>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TextBox 115">
            <a:extLst>
              <a:ext uri="{FF2B5EF4-FFF2-40B4-BE49-F238E27FC236}">
                <a16:creationId xmlns:a16="http://schemas.microsoft.com/office/drawing/2014/main" id="{7378A678-ADBC-154D-B6BC-98EBD92BF759}"/>
              </a:ext>
            </a:extLst>
          </p:cNvPr>
          <p:cNvSpPr txBox="1"/>
          <p:nvPr/>
        </p:nvSpPr>
        <p:spPr>
          <a:xfrm>
            <a:off x="5463373" y="2913707"/>
            <a:ext cx="78194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117" name="Arc 116">
            <a:extLst>
              <a:ext uri="{FF2B5EF4-FFF2-40B4-BE49-F238E27FC236}">
                <a16:creationId xmlns:a16="http://schemas.microsoft.com/office/drawing/2014/main" id="{15776D9A-58C2-4B68-3B41-EECD44418011}"/>
              </a:ext>
            </a:extLst>
          </p:cNvPr>
          <p:cNvSpPr/>
          <p:nvPr/>
        </p:nvSpPr>
        <p:spPr>
          <a:xfrm>
            <a:off x="7424842" y="3221004"/>
            <a:ext cx="843529" cy="407510"/>
          </a:xfrm>
          <a:prstGeom prst="arc">
            <a:avLst>
              <a:gd name="adj1" fmla="val 10695858"/>
              <a:gd name="adj2" fmla="val 0"/>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9" name="Arc 118">
            <a:extLst>
              <a:ext uri="{FF2B5EF4-FFF2-40B4-BE49-F238E27FC236}">
                <a16:creationId xmlns:a16="http://schemas.microsoft.com/office/drawing/2014/main" id="{7FB6E0DB-F6F6-8D79-3022-DF14C69A3C98}"/>
              </a:ext>
            </a:extLst>
          </p:cNvPr>
          <p:cNvSpPr/>
          <p:nvPr/>
        </p:nvSpPr>
        <p:spPr>
          <a:xfrm flipV="1">
            <a:off x="7424842" y="3514009"/>
            <a:ext cx="843528" cy="407510"/>
          </a:xfrm>
          <a:prstGeom prst="arc">
            <a:avLst>
              <a:gd name="adj1" fmla="val 10695858"/>
              <a:gd name="adj2" fmla="val 0"/>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6" name="TextBox 105">
            <a:extLst>
              <a:ext uri="{FF2B5EF4-FFF2-40B4-BE49-F238E27FC236}">
                <a16:creationId xmlns:a16="http://schemas.microsoft.com/office/drawing/2014/main" id="{8BB84A24-1BA2-BD62-97CC-386C840548DC}"/>
              </a:ext>
            </a:extLst>
          </p:cNvPr>
          <p:cNvSpPr txBox="1"/>
          <p:nvPr/>
        </p:nvSpPr>
        <p:spPr>
          <a:xfrm>
            <a:off x="7517196" y="3170413"/>
            <a:ext cx="628129" cy="246221"/>
          </a:xfrm>
          <a:prstGeom prst="rect">
            <a:avLst/>
          </a:prstGeom>
          <a:solidFill>
            <a:srgbClr val="FADFDF"/>
          </a:solidFill>
        </p:spPr>
        <p:txBody>
          <a:bodyPr wrap="none" rtlCol="0" anchor="ctr" anchorCtr="0">
            <a:noAutofit/>
          </a:bodyPr>
          <a:lstStyle/>
          <a:p>
            <a:pPr algn="ctr"/>
            <a:r>
              <a:rPr lang="en-US" sz="1000" dirty="0"/>
              <a:t>11</a:t>
            </a:r>
            <a:r>
              <a:rPr lang="el-GR" sz="1000" dirty="0"/>
              <a:t>β</a:t>
            </a:r>
            <a:r>
              <a:rPr lang="en-US" sz="1000" dirty="0"/>
              <a:t>-HSD1</a:t>
            </a:r>
          </a:p>
        </p:txBody>
      </p:sp>
      <p:sp>
        <p:nvSpPr>
          <p:cNvPr id="107" name="TextBox 106">
            <a:extLst>
              <a:ext uri="{FF2B5EF4-FFF2-40B4-BE49-F238E27FC236}">
                <a16:creationId xmlns:a16="http://schemas.microsoft.com/office/drawing/2014/main" id="{955CF6D5-407E-1402-607A-885C71E82BF5}"/>
              </a:ext>
            </a:extLst>
          </p:cNvPr>
          <p:cNvSpPr txBox="1"/>
          <p:nvPr/>
        </p:nvSpPr>
        <p:spPr>
          <a:xfrm>
            <a:off x="7517196" y="3742153"/>
            <a:ext cx="628129" cy="246221"/>
          </a:xfrm>
          <a:prstGeom prst="rect">
            <a:avLst/>
          </a:prstGeom>
          <a:solidFill>
            <a:srgbClr val="FCECEC"/>
          </a:solidFill>
        </p:spPr>
        <p:txBody>
          <a:bodyPr wrap="none" rtlCol="0" anchor="ctr" anchorCtr="0">
            <a:noAutofit/>
          </a:bodyPr>
          <a:lstStyle/>
          <a:p>
            <a:pPr algn="ctr"/>
            <a:r>
              <a:rPr lang="en-US" sz="1000" dirty="0"/>
              <a:t>11</a:t>
            </a:r>
            <a:r>
              <a:rPr lang="el-GR" sz="1000" dirty="0"/>
              <a:t>β</a:t>
            </a:r>
            <a:r>
              <a:rPr lang="en-US" sz="1000" dirty="0"/>
              <a:t>-HSD2</a:t>
            </a:r>
          </a:p>
        </p:txBody>
      </p:sp>
      <p:sp>
        <p:nvSpPr>
          <p:cNvPr id="1222" name="Graphic 15">
            <a:extLst>
              <a:ext uri="{FF2B5EF4-FFF2-40B4-BE49-F238E27FC236}">
                <a16:creationId xmlns:a16="http://schemas.microsoft.com/office/drawing/2014/main" id="{7F8CD087-E80A-C1A3-6081-1F6D83A2E0C6}"/>
              </a:ext>
            </a:extLst>
          </p:cNvPr>
          <p:cNvSpPr/>
          <p:nvPr/>
        </p:nvSpPr>
        <p:spPr>
          <a:xfrm>
            <a:off x="6974508" y="5217201"/>
            <a:ext cx="3394458" cy="1252822"/>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solidFill>
            <a:schemeClr val="accent6">
              <a:lumMod val="75000"/>
            </a:schemeClr>
          </a:solidFill>
          <a:ln w="24712" cap="flat">
            <a:noFill/>
            <a:prstDash val="solid"/>
            <a:miter/>
          </a:ln>
        </p:spPr>
        <p:txBody>
          <a:bodyPr rtlCol="0" anchor="ctr"/>
          <a:lstStyle/>
          <a:p>
            <a:endParaRPr lang="en-US" dirty="0"/>
          </a:p>
        </p:txBody>
      </p:sp>
      <p:sp>
        <p:nvSpPr>
          <p:cNvPr id="1223" name="Graphic 15">
            <a:extLst>
              <a:ext uri="{FF2B5EF4-FFF2-40B4-BE49-F238E27FC236}">
                <a16:creationId xmlns:a16="http://schemas.microsoft.com/office/drawing/2014/main" id="{AE100837-1896-6F7E-1B3F-A40F597F8CCF}"/>
              </a:ext>
            </a:extLst>
          </p:cNvPr>
          <p:cNvSpPr/>
          <p:nvPr/>
        </p:nvSpPr>
        <p:spPr>
          <a:xfrm>
            <a:off x="7098437" y="5286599"/>
            <a:ext cx="3200339" cy="1181177"/>
          </a:xfrm>
          <a:custGeom>
            <a:avLst/>
            <a:gdLst>
              <a:gd name="connsiteX0" fmla="*/ 3533605 w 3553153"/>
              <a:gd name="connsiteY0" fmla="*/ 1311338 h 1311393"/>
              <a:gd name="connsiteX1" fmla="*/ 3553045 w 3553153"/>
              <a:gd name="connsiteY1" fmla="*/ 1142546 h 1311393"/>
              <a:gd name="connsiteX2" fmla="*/ 1776469 w 3553153"/>
              <a:gd name="connsiteY2" fmla="*/ -55 h 1311393"/>
              <a:gd name="connsiteX3" fmla="*/ -108 w 3553153"/>
              <a:gd name="connsiteY3" fmla="*/ 1142546 h 1311393"/>
              <a:gd name="connsiteX4" fmla="*/ 19332 w 3553153"/>
              <a:gd name="connsiteY4" fmla="*/ 1311338 h 13113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3153" h="1311393">
                <a:moveTo>
                  <a:pt x="3533605" y="1311338"/>
                </a:moveTo>
                <a:cubicBezTo>
                  <a:pt x="3546476" y="1255794"/>
                  <a:pt x="3552989" y="1199244"/>
                  <a:pt x="3553045" y="1142546"/>
                </a:cubicBezTo>
                <a:cubicBezTo>
                  <a:pt x="3553045" y="511505"/>
                  <a:pt x="2757645" y="-55"/>
                  <a:pt x="1776469" y="-55"/>
                </a:cubicBezTo>
                <a:cubicBezTo>
                  <a:pt x="795292" y="-55"/>
                  <a:pt x="-108" y="511505"/>
                  <a:pt x="-108" y="1142546"/>
                </a:cubicBezTo>
                <a:cubicBezTo>
                  <a:pt x="-52" y="1199244"/>
                  <a:pt x="6461" y="1255794"/>
                  <a:pt x="19332" y="1311338"/>
                </a:cubicBezTo>
                <a:close/>
              </a:path>
            </a:pathLst>
          </a:custGeom>
          <a:gradFill flip="none" rotWithShape="1">
            <a:gsLst>
              <a:gs pos="0">
                <a:schemeClr val="accent6">
                  <a:lumMod val="20000"/>
                  <a:lumOff val="80000"/>
                </a:schemeClr>
              </a:gs>
              <a:gs pos="100000">
                <a:schemeClr val="accent6">
                  <a:lumMod val="75000"/>
                </a:schemeClr>
              </a:gs>
            </a:gsLst>
            <a:path path="circle">
              <a:fillToRect l="50000" t="50000" r="50000" b="50000"/>
            </a:path>
            <a:tileRect/>
          </a:gradFill>
          <a:ln w="24712" cap="flat">
            <a:noFill/>
            <a:prstDash val="solid"/>
            <a:miter/>
          </a:ln>
        </p:spPr>
        <p:txBody>
          <a:bodyPr rtlCol="0" anchor="ctr"/>
          <a:lstStyle/>
          <a:p>
            <a:endParaRPr lang="en-US" dirty="0"/>
          </a:p>
        </p:txBody>
      </p:sp>
      <p:sp>
        <p:nvSpPr>
          <p:cNvPr id="1224" name="Freeform: Shape 1223">
            <a:extLst>
              <a:ext uri="{FF2B5EF4-FFF2-40B4-BE49-F238E27FC236}">
                <a16:creationId xmlns:a16="http://schemas.microsoft.com/office/drawing/2014/main" id="{F288088E-1F8B-E2A6-B62D-325E15C1DD69}"/>
              </a:ext>
            </a:extLst>
          </p:cNvPr>
          <p:cNvSpPr/>
          <p:nvPr/>
        </p:nvSpPr>
        <p:spPr>
          <a:xfrm>
            <a:off x="7294033" y="3719758"/>
            <a:ext cx="597919" cy="612043"/>
          </a:xfrm>
          <a:custGeom>
            <a:avLst/>
            <a:gdLst>
              <a:gd name="connsiteX0" fmla="*/ 895082 w 895082"/>
              <a:gd name="connsiteY0" fmla="*/ 1558344 h 1558344"/>
              <a:gd name="connsiteX1" fmla="*/ 0 w 895082"/>
              <a:gd name="connsiteY1" fmla="*/ 0 h 1558344"/>
              <a:gd name="connsiteX0" fmla="*/ 895082 w 895082"/>
              <a:gd name="connsiteY0" fmla="*/ 1558344 h 1564381"/>
              <a:gd name="connsiteX1" fmla="*/ 0 w 895082"/>
              <a:gd name="connsiteY1" fmla="*/ 0 h 1564381"/>
              <a:gd name="connsiteX0" fmla="*/ 981705 w 981705"/>
              <a:gd name="connsiteY0" fmla="*/ 1558344 h 1565407"/>
              <a:gd name="connsiteX1" fmla="*/ 86623 w 981705"/>
              <a:gd name="connsiteY1" fmla="*/ 0 h 1565407"/>
              <a:gd name="connsiteX0" fmla="*/ 991888 w 991888"/>
              <a:gd name="connsiteY0" fmla="*/ 1558344 h 1590586"/>
              <a:gd name="connsiteX1" fmla="*/ 96806 w 991888"/>
              <a:gd name="connsiteY1" fmla="*/ 0 h 1590586"/>
            </a:gdLst>
            <a:ahLst/>
            <a:cxnLst>
              <a:cxn ang="0">
                <a:pos x="connsiteX0" y="connsiteY0"/>
              </a:cxn>
              <a:cxn ang="0">
                <a:pos x="connsiteX1" y="connsiteY1"/>
              </a:cxn>
            </a:cxnLst>
            <a:rect l="l" t="t" r="r" b="b"/>
            <a:pathLst>
              <a:path w="991888" h="1590586">
                <a:moveTo>
                  <a:pt x="991888" y="1558344"/>
                </a:moveTo>
                <a:cubicBezTo>
                  <a:pt x="-323903" y="1792309"/>
                  <a:pt x="21680" y="699752"/>
                  <a:pt x="96806" y="0"/>
                </a:cubicBezTo>
              </a:path>
            </a:pathLst>
          </a:custGeom>
          <a:noFill/>
          <a:ln w="19050">
            <a:solidFill>
              <a:schemeClr val="tx1"/>
            </a:solidFill>
            <a:headEnd type="triangl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5" name="TextBox 1224">
            <a:extLst>
              <a:ext uri="{FF2B5EF4-FFF2-40B4-BE49-F238E27FC236}">
                <a16:creationId xmlns:a16="http://schemas.microsoft.com/office/drawing/2014/main" id="{FC89BC6B-2457-E7A6-298D-6D44946866A1}"/>
              </a:ext>
            </a:extLst>
          </p:cNvPr>
          <p:cNvSpPr txBox="1"/>
          <p:nvPr/>
        </p:nvSpPr>
        <p:spPr>
          <a:xfrm>
            <a:off x="5524581" y="4247202"/>
            <a:ext cx="1228274" cy="430887"/>
          </a:xfrm>
          <a:prstGeom prst="rect">
            <a:avLst/>
          </a:prstGeom>
          <a:noFill/>
        </p:spPr>
        <p:txBody>
          <a:bodyPr wrap="square">
            <a:spAutoFit/>
          </a:bodyPr>
          <a:lstStyle/>
          <a:p>
            <a:r>
              <a:rPr lang="en-US" sz="1100" b="1" dirty="0"/>
              <a:t>Chaperone complex</a:t>
            </a:r>
            <a:endParaRPr lang="en-US" sz="1100" b="1" dirty="0">
              <a:solidFill>
                <a:schemeClr val="tx1"/>
              </a:solidFill>
            </a:endParaRPr>
          </a:p>
        </p:txBody>
      </p:sp>
      <p:grpSp>
        <p:nvGrpSpPr>
          <p:cNvPr id="1226" name="Group 1225">
            <a:extLst>
              <a:ext uri="{FF2B5EF4-FFF2-40B4-BE49-F238E27FC236}">
                <a16:creationId xmlns:a16="http://schemas.microsoft.com/office/drawing/2014/main" id="{5A87C1DA-508C-324B-B695-371117B8160C}"/>
              </a:ext>
            </a:extLst>
          </p:cNvPr>
          <p:cNvGrpSpPr/>
          <p:nvPr/>
        </p:nvGrpSpPr>
        <p:grpSpPr>
          <a:xfrm>
            <a:off x="9306066" y="4245744"/>
            <a:ext cx="377054" cy="603499"/>
            <a:chOff x="3868036" y="2846476"/>
            <a:chExt cx="377054" cy="603499"/>
          </a:xfrm>
          <a:solidFill>
            <a:schemeClr val="bg1">
              <a:lumMod val="75000"/>
            </a:schemeClr>
          </a:solidFill>
        </p:grpSpPr>
        <p:sp>
          <p:nvSpPr>
            <p:cNvPr id="1227" name="Pentagon 1226">
              <a:extLst>
                <a:ext uri="{FF2B5EF4-FFF2-40B4-BE49-F238E27FC236}">
                  <a16:creationId xmlns:a16="http://schemas.microsoft.com/office/drawing/2014/main" id="{017F8D6C-7ACF-7839-35DA-143971FEF1E2}"/>
                </a:ext>
              </a:extLst>
            </p:cNvPr>
            <p:cNvSpPr/>
            <p:nvPr/>
          </p:nvSpPr>
          <p:spPr>
            <a:xfrm>
              <a:off x="3868036" y="2846476"/>
              <a:ext cx="249778" cy="237884"/>
            </a:xfrm>
            <a:prstGeom prst="pentagon">
              <a:avLst/>
            </a:prstGeom>
            <a:grp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Oval 1227">
              <a:extLst>
                <a:ext uri="{FF2B5EF4-FFF2-40B4-BE49-F238E27FC236}">
                  <a16:creationId xmlns:a16="http://schemas.microsoft.com/office/drawing/2014/main" id="{B4A5B1CE-E690-89AC-1535-D2B1C0481098}"/>
                </a:ext>
              </a:extLst>
            </p:cNvPr>
            <p:cNvSpPr/>
            <p:nvPr/>
          </p:nvSpPr>
          <p:spPr>
            <a:xfrm>
              <a:off x="3970436" y="3029984"/>
              <a:ext cx="237884" cy="237884"/>
            </a:xfrm>
            <a:prstGeom prst="ellipse">
              <a:avLst/>
            </a:prstGeom>
            <a:grp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B2175E64-CDCA-D696-345C-F24D4773179A}"/>
                </a:ext>
              </a:extLst>
            </p:cNvPr>
            <p:cNvSpPr/>
            <p:nvPr/>
          </p:nvSpPr>
          <p:spPr>
            <a:xfrm>
              <a:off x="4135122" y="3139233"/>
              <a:ext cx="109968" cy="310742"/>
            </a:xfrm>
            <a:prstGeom prst="rect">
              <a:avLst/>
            </a:prstGeom>
            <a:grp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30" name="Group 1229">
            <a:extLst>
              <a:ext uri="{FF2B5EF4-FFF2-40B4-BE49-F238E27FC236}">
                <a16:creationId xmlns:a16="http://schemas.microsoft.com/office/drawing/2014/main" id="{E7F5B74E-5787-0FF8-3BBC-AF222867E4A5}"/>
              </a:ext>
            </a:extLst>
          </p:cNvPr>
          <p:cNvGrpSpPr/>
          <p:nvPr/>
        </p:nvGrpSpPr>
        <p:grpSpPr>
          <a:xfrm>
            <a:off x="7358340" y="4181718"/>
            <a:ext cx="934818" cy="947752"/>
            <a:chOff x="7359994" y="8301291"/>
            <a:chExt cx="934818" cy="947752"/>
          </a:xfrm>
        </p:grpSpPr>
        <p:grpSp>
          <p:nvGrpSpPr>
            <p:cNvPr id="1231" name="Group 1230">
              <a:extLst>
                <a:ext uri="{FF2B5EF4-FFF2-40B4-BE49-F238E27FC236}">
                  <a16:creationId xmlns:a16="http://schemas.microsoft.com/office/drawing/2014/main" id="{8BAA8F96-A31C-4FD9-B8DB-24B9DAA78A6F}"/>
                </a:ext>
              </a:extLst>
            </p:cNvPr>
            <p:cNvGrpSpPr/>
            <p:nvPr/>
          </p:nvGrpSpPr>
          <p:grpSpPr>
            <a:xfrm>
              <a:off x="7556999" y="8387951"/>
              <a:ext cx="737813" cy="833657"/>
              <a:chOff x="3877109" y="4353740"/>
              <a:chExt cx="990413" cy="1119071"/>
            </a:xfrm>
          </p:grpSpPr>
          <p:sp>
            <p:nvSpPr>
              <p:cNvPr id="1238" name="Freeform: Shape 1237">
                <a:extLst>
                  <a:ext uri="{FF2B5EF4-FFF2-40B4-BE49-F238E27FC236}">
                    <a16:creationId xmlns:a16="http://schemas.microsoft.com/office/drawing/2014/main" id="{0CE56FDD-9344-E54C-DC16-D6E6B4C6AC2A}"/>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39" name="Freeform: Shape 1238">
                <a:extLst>
                  <a:ext uri="{FF2B5EF4-FFF2-40B4-BE49-F238E27FC236}">
                    <a16:creationId xmlns:a16="http://schemas.microsoft.com/office/drawing/2014/main" id="{60BF4D6B-F723-20F5-2AA7-92D33B144DAE}"/>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40" name="Oval 1239">
                <a:extLst>
                  <a:ext uri="{FF2B5EF4-FFF2-40B4-BE49-F238E27FC236}">
                    <a16:creationId xmlns:a16="http://schemas.microsoft.com/office/drawing/2014/main" id="{E5503EB1-B950-2B14-4188-8BAE3D4DAAD0}"/>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1241" name="TextBox 1240">
                <a:extLst>
                  <a:ext uri="{FF2B5EF4-FFF2-40B4-BE49-F238E27FC236}">
                    <a16:creationId xmlns:a16="http://schemas.microsoft.com/office/drawing/2014/main" id="{4A9CE3EA-A7D8-FEC6-679B-B6EBFD7C5D4B}"/>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dirty="0"/>
                  <a:t>NTD</a:t>
                </a:r>
              </a:p>
            </p:txBody>
          </p:sp>
          <p:sp>
            <p:nvSpPr>
              <p:cNvPr id="1242" name="Rectangle: Rounded Corners 1241">
                <a:extLst>
                  <a:ext uri="{FF2B5EF4-FFF2-40B4-BE49-F238E27FC236}">
                    <a16:creationId xmlns:a16="http://schemas.microsoft.com/office/drawing/2014/main" id="{3A93B730-67D1-037A-AA9E-A44466BF4D22}"/>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1232" name="Oval 1231">
              <a:extLst>
                <a:ext uri="{FF2B5EF4-FFF2-40B4-BE49-F238E27FC236}">
                  <a16:creationId xmlns:a16="http://schemas.microsoft.com/office/drawing/2014/main" id="{D4B8D8CE-6B15-59E8-E164-1312B88DF971}"/>
                </a:ext>
              </a:extLst>
            </p:cNvPr>
            <p:cNvSpPr/>
            <p:nvPr/>
          </p:nvSpPr>
          <p:spPr>
            <a:xfrm>
              <a:off x="7945686" y="8301291"/>
              <a:ext cx="237744"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33" name="Group 1232">
              <a:extLst>
                <a:ext uri="{FF2B5EF4-FFF2-40B4-BE49-F238E27FC236}">
                  <a16:creationId xmlns:a16="http://schemas.microsoft.com/office/drawing/2014/main" id="{1A19F50D-5E57-4CF6-E8B2-4B4126534400}"/>
                </a:ext>
              </a:extLst>
            </p:cNvPr>
            <p:cNvGrpSpPr/>
            <p:nvPr/>
          </p:nvGrpSpPr>
          <p:grpSpPr>
            <a:xfrm>
              <a:off x="7359994" y="8695222"/>
              <a:ext cx="420746" cy="553821"/>
              <a:chOff x="8305390" y="3558779"/>
              <a:chExt cx="420746" cy="553821"/>
            </a:xfrm>
          </p:grpSpPr>
          <p:sp>
            <p:nvSpPr>
              <p:cNvPr id="1234" name="Pentagon 1233">
                <a:extLst>
                  <a:ext uri="{FF2B5EF4-FFF2-40B4-BE49-F238E27FC236}">
                    <a16:creationId xmlns:a16="http://schemas.microsoft.com/office/drawing/2014/main" id="{34740796-1E59-D881-FD08-492AB1184231}"/>
                  </a:ext>
                </a:extLst>
              </p:cNvPr>
              <p:cNvSpPr/>
              <p:nvPr/>
            </p:nvSpPr>
            <p:spPr>
              <a:xfrm>
                <a:off x="8305390" y="3558779"/>
                <a:ext cx="228437" cy="211628"/>
              </a:xfrm>
              <a:prstGeom prst="pentagon">
                <a:avLst/>
              </a:prstGeom>
              <a:gradFill flip="none" rotWithShape="1">
                <a:gsLst>
                  <a:gs pos="100000">
                    <a:schemeClr val="accent2">
                      <a:lumMod val="60000"/>
                      <a:lumOff val="40000"/>
                    </a:schemeClr>
                  </a:gs>
                  <a:gs pos="0">
                    <a:schemeClr val="accent2">
                      <a:lumMod val="20000"/>
                      <a:lumOff val="80000"/>
                    </a:schemeClr>
                  </a:gs>
                </a:gsLst>
                <a:lin ang="2700000" scaled="1"/>
                <a:tileRect/>
              </a:grad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5" name="Oval 1234">
                <a:extLst>
                  <a:ext uri="{FF2B5EF4-FFF2-40B4-BE49-F238E27FC236}">
                    <a16:creationId xmlns:a16="http://schemas.microsoft.com/office/drawing/2014/main" id="{DD06DD7F-DB67-CCF9-4D5C-C4A60A82314A}"/>
                  </a:ext>
                </a:extLst>
              </p:cNvPr>
              <p:cNvSpPr/>
              <p:nvPr/>
            </p:nvSpPr>
            <p:spPr>
              <a:xfrm>
                <a:off x="8451482" y="3692609"/>
                <a:ext cx="237884" cy="237884"/>
              </a:xfrm>
              <a:prstGeom prst="ellipse">
                <a:avLst/>
              </a:prstGeom>
              <a:gradFill>
                <a:gsLst>
                  <a:gs pos="100000">
                    <a:srgbClr val="FFE9A3"/>
                  </a:gs>
                  <a:gs pos="0">
                    <a:srgbClr val="FFC000"/>
                  </a:gs>
                </a:gsLst>
                <a:lin ang="2700000" scaled="1"/>
              </a:gra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6" name="Rectangle 1235">
                <a:extLst>
                  <a:ext uri="{FF2B5EF4-FFF2-40B4-BE49-F238E27FC236}">
                    <a16:creationId xmlns:a16="http://schemas.microsoft.com/office/drawing/2014/main" id="{82BBEDF3-8367-0A36-FB01-212B298EF55B}"/>
                  </a:ext>
                </a:extLst>
              </p:cNvPr>
              <p:cNvSpPr/>
              <p:nvPr/>
            </p:nvSpPr>
            <p:spPr>
              <a:xfrm>
                <a:off x="8616168" y="3801858"/>
                <a:ext cx="109968" cy="310742"/>
              </a:xfrm>
              <a:prstGeom prst="rect">
                <a:avLst/>
              </a:prstGeom>
              <a:gradFill>
                <a:gsLst>
                  <a:gs pos="100000">
                    <a:srgbClr val="F3822D"/>
                  </a:gs>
                  <a:gs pos="0">
                    <a:schemeClr val="accent2"/>
                  </a:gs>
                </a:gsLst>
                <a:lin ang="27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243" name="Rectangle: Rounded Corners 1242">
            <a:extLst>
              <a:ext uri="{FF2B5EF4-FFF2-40B4-BE49-F238E27FC236}">
                <a16:creationId xmlns:a16="http://schemas.microsoft.com/office/drawing/2014/main" id="{51EDE795-E0F0-AB94-C251-921AEBD64997}"/>
              </a:ext>
            </a:extLst>
          </p:cNvPr>
          <p:cNvSpPr/>
          <p:nvPr/>
        </p:nvSpPr>
        <p:spPr>
          <a:xfrm rot="19835550">
            <a:off x="8163023" y="4787064"/>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grpSp>
        <p:nvGrpSpPr>
          <p:cNvPr id="1244" name="Group 1243">
            <a:extLst>
              <a:ext uri="{FF2B5EF4-FFF2-40B4-BE49-F238E27FC236}">
                <a16:creationId xmlns:a16="http://schemas.microsoft.com/office/drawing/2014/main" id="{EE4AEDE0-B38B-EC55-819D-ECB9E9D9107F}"/>
              </a:ext>
            </a:extLst>
          </p:cNvPr>
          <p:cNvGrpSpPr/>
          <p:nvPr/>
        </p:nvGrpSpPr>
        <p:grpSpPr>
          <a:xfrm>
            <a:off x="5186337" y="4180716"/>
            <a:ext cx="377054" cy="603499"/>
            <a:chOff x="3868036" y="2846476"/>
            <a:chExt cx="377054" cy="603499"/>
          </a:xfrm>
          <a:solidFill>
            <a:schemeClr val="bg1">
              <a:lumMod val="65000"/>
            </a:schemeClr>
          </a:solidFill>
        </p:grpSpPr>
        <p:sp>
          <p:nvSpPr>
            <p:cNvPr id="1245" name="Pentagon 1244">
              <a:extLst>
                <a:ext uri="{FF2B5EF4-FFF2-40B4-BE49-F238E27FC236}">
                  <a16:creationId xmlns:a16="http://schemas.microsoft.com/office/drawing/2014/main" id="{2699DBF7-2B7B-7916-1644-56CFBD06D3B3}"/>
                </a:ext>
              </a:extLst>
            </p:cNvPr>
            <p:cNvSpPr/>
            <p:nvPr/>
          </p:nvSpPr>
          <p:spPr>
            <a:xfrm>
              <a:off x="3868036" y="2846476"/>
              <a:ext cx="249778" cy="237884"/>
            </a:xfrm>
            <a:prstGeom prst="pentagon">
              <a:avLst/>
            </a:prstGeom>
            <a:grpFill/>
            <a:ln>
              <a:solidFill>
                <a:srgbClr val="E091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6" name="Oval 1245">
              <a:extLst>
                <a:ext uri="{FF2B5EF4-FFF2-40B4-BE49-F238E27FC236}">
                  <a16:creationId xmlns:a16="http://schemas.microsoft.com/office/drawing/2014/main" id="{37EB1745-5378-1E13-4E63-5621887CCEC3}"/>
                </a:ext>
              </a:extLst>
            </p:cNvPr>
            <p:cNvSpPr/>
            <p:nvPr/>
          </p:nvSpPr>
          <p:spPr>
            <a:xfrm>
              <a:off x="3970436" y="3029984"/>
              <a:ext cx="237884" cy="237884"/>
            </a:xfrm>
            <a:prstGeom prst="ellipse">
              <a:avLst/>
            </a:prstGeom>
            <a:grp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7" name="Rectangle 1246">
              <a:extLst>
                <a:ext uri="{FF2B5EF4-FFF2-40B4-BE49-F238E27FC236}">
                  <a16:creationId xmlns:a16="http://schemas.microsoft.com/office/drawing/2014/main" id="{75315D25-A7E5-75C4-585D-55CBAF166E71}"/>
                </a:ext>
              </a:extLst>
            </p:cNvPr>
            <p:cNvSpPr/>
            <p:nvPr/>
          </p:nvSpPr>
          <p:spPr>
            <a:xfrm>
              <a:off x="4135122" y="3139233"/>
              <a:ext cx="109968" cy="310742"/>
            </a:xfrm>
            <a:prstGeom prst="rect">
              <a:avLst/>
            </a:prstGeom>
            <a:grp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48" name="Group 1247">
            <a:extLst>
              <a:ext uri="{FF2B5EF4-FFF2-40B4-BE49-F238E27FC236}">
                <a16:creationId xmlns:a16="http://schemas.microsoft.com/office/drawing/2014/main" id="{A6D35933-B2BB-3E85-6DAC-963831A39A3A}"/>
              </a:ext>
            </a:extLst>
          </p:cNvPr>
          <p:cNvGrpSpPr/>
          <p:nvPr/>
        </p:nvGrpSpPr>
        <p:grpSpPr>
          <a:xfrm>
            <a:off x="5663492" y="4904182"/>
            <a:ext cx="1547602" cy="831689"/>
            <a:chOff x="4299939" y="3529680"/>
            <a:chExt cx="1482115" cy="800481"/>
          </a:xfrm>
        </p:grpSpPr>
        <p:sp>
          <p:nvSpPr>
            <p:cNvPr id="1249" name="Freeform: Shape 1248">
              <a:extLst>
                <a:ext uri="{FF2B5EF4-FFF2-40B4-BE49-F238E27FC236}">
                  <a16:creationId xmlns:a16="http://schemas.microsoft.com/office/drawing/2014/main" id="{D6E8161A-0EB7-222A-1280-3EFB2089AC98}"/>
                </a:ext>
              </a:extLst>
            </p:cNvPr>
            <p:cNvSpPr/>
            <p:nvPr/>
          </p:nvSpPr>
          <p:spPr>
            <a:xfrm>
              <a:off x="4313328" y="3529680"/>
              <a:ext cx="1468726" cy="437182"/>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Lst>
              <a:ahLst/>
              <a:cxnLst>
                <a:cxn ang="0">
                  <a:pos x="connsiteX0" y="connsiteY0"/>
                </a:cxn>
                <a:cxn ang="0">
                  <a:pos x="connsiteX1" y="connsiteY1"/>
                </a:cxn>
              </a:cxnLst>
              <a:rect l="l" t="t" r="r" b="b"/>
              <a:pathLst>
                <a:path w="1468726" h="437182">
                  <a:moveTo>
                    <a:pt x="0" y="0"/>
                  </a:moveTo>
                  <a:cubicBezTo>
                    <a:pt x="243208" y="328489"/>
                    <a:pt x="1088121" y="699618"/>
                    <a:pt x="1468726" y="175299"/>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Freeform: Shape 1249">
              <a:extLst>
                <a:ext uri="{FF2B5EF4-FFF2-40B4-BE49-F238E27FC236}">
                  <a16:creationId xmlns:a16="http://schemas.microsoft.com/office/drawing/2014/main" id="{C06C00FE-68B0-651C-0D4E-C7F67B5413EC}"/>
                </a:ext>
              </a:extLst>
            </p:cNvPr>
            <p:cNvSpPr/>
            <p:nvPr/>
          </p:nvSpPr>
          <p:spPr>
            <a:xfrm>
              <a:off x="4299939" y="3737565"/>
              <a:ext cx="1446280" cy="592596"/>
            </a:xfrm>
            <a:custGeom>
              <a:avLst/>
              <a:gdLst>
                <a:gd name="connsiteX0" fmla="*/ 0 w 1459250"/>
                <a:gd name="connsiteY0" fmla="*/ 0 h 175299"/>
                <a:gd name="connsiteX1" fmla="*/ 1459250 w 1459250"/>
                <a:gd name="connsiteY1" fmla="*/ 175299 h 175299"/>
                <a:gd name="connsiteX0" fmla="*/ 0 w 1468726"/>
                <a:gd name="connsiteY0" fmla="*/ 0 h 175299"/>
                <a:gd name="connsiteX1" fmla="*/ 1468726 w 1468726"/>
                <a:gd name="connsiteY1" fmla="*/ 175299 h 175299"/>
                <a:gd name="connsiteX0" fmla="*/ 0 w 1468726"/>
                <a:gd name="connsiteY0" fmla="*/ 0 h 380062"/>
                <a:gd name="connsiteX1" fmla="*/ 1468726 w 1468726"/>
                <a:gd name="connsiteY1" fmla="*/ 175299 h 380062"/>
                <a:gd name="connsiteX0" fmla="*/ 0 w 1468726"/>
                <a:gd name="connsiteY0" fmla="*/ 0 h 437182"/>
                <a:gd name="connsiteX1" fmla="*/ 1468726 w 1468726"/>
                <a:gd name="connsiteY1" fmla="*/ 175299 h 437182"/>
                <a:gd name="connsiteX0" fmla="*/ 0 w 1918819"/>
                <a:gd name="connsiteY0" fmla="*/ 739101 h 838967"/>
                <a:gd name="connsiteX1" fmla="*/ 1918819 w 1918819"/>
                <a:gd name="connsiteY1" fmla="*/ 0 h 838967"/>
                <a:gd name="connsiteX0" fmla="*/ 0 w 1918819"/>
                <a:gd name="connsiteY0" fmla="*/ 739101 h 739109"/>
                <a:gd name="connsiteX1" fmla="*/ 1918819 w 1918819"/>
                <a:gd name="connsiteY1" fmla="*/ 0 h 739109"/>
                <a:gd name="connsiteX0" fmla="*/ 0 w 1918819"/>
                <a:gd name="connsiteY0" fmla="*/ 739101 h 739112"/>
                <a:gd name="connsiteX1" fmla="*/ 1918819 w 1918819"/>
                <a:gd name="connsiteY1" fmla="*/ 0 h 739112"/>
              </a:gdLst>
              <a:ahLst/>
              <a:cxnLst>
                <a:cxn ang="0">
                  <a:pos x="connsiteX0" y="connsiteY0"/>
                </a:cxn>
                <a:cxn ang="0">
                  <a:pos x="connsiteX1" y="connsiteY1"/>
                </a:cxn>
              </a:cxnLst>
              <a:rect l="l" t="t" r="r" b="b"/>
              <a:pathLst>
                <a:path w="1918819" h="739112">
                  <a:moveTo>
                    <a:pt x="0" y="739101"/>
                  </a:moveTo>
                  <a:cubicBezTo>
                    <a:pt x="503788" y="740681"/>
                    <a:pt x="1599806" y="581173"/>
                    <a:pt x="1918819" y="0"/>
                  </a:cubicBezTo>
                </a:path>
              </a:pathLst>
            </a:custGeom>
            <a:noFill/>
            <a:ln w="19050">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51" name="TextBox 1250">
            <a:extLst>
              <a:ext uri="{FF2B5EF4-FFF2-40B4-BE49-F238E27FC236}">
                <a16:creationId xmlns:a16="http://schemas.microsoft.com/office/drawing/2014/main" id="{6468BDB8-DE86-212D-B025-D02A1EB0A3D8}"/>
              </a:ext>
            </a:extLst>
          </p:cNvPr>
          <p:cNvSpPr txBox="1"/>
          <p:nvPr/>
        </p:nvSpPr>
        <p:spPr>
          <a:xfrm>
            <a:off x="8390644" y="4737085"/>
            <a:ext cx="1289238" cy="276999"/>
          </a:xfrm>
          <a:prstGeom prst="rect">
            <a:avLst/>
          </a:prstGeom>
          <a:noFill/>
        </p:spPr>
        <p:txBody>
          <a:bodyPr wrap="square" rtlCol="0">
            <a:spAutoFit/>
          </a:bodyPr>
          <a:lstStyle/>
          <a:p>
            <a:r>
              <a:rPr lang="en-US" sz="1200" b="1" dirty="0"/>
              <a:t>Dissociation </a:t>
            </a:r>
          </a:p>
        </p:txBody>
      </p:sp>
      <p:cxnSp>
        <p:nvCxnSpPr>
          <p:cNvPr id="1252" name="Connector: Curved 1251">
            <a:extLst>
              <a:ext uri="{FF2B5EF4-FFF2-40B4-BE49-F238E27FC236}">
                <a16:creationId xmlns:a16="http://schemas.microsoft.com/office/drawing/2014/main" id="{49E7F7F9-B4BF-5575-BBA4-BA47D81B7855}"/>
              </a:ext>
            </a:extLst>
          </p:cNvPr>
          <p:cNvCxnSpPr>
            <a:cxnSpLocks/>
          </p:cNvCxnSpPr>
          <p:nvPr/>
        </p:nvCxnSpPr>
        <p:spPr>
          <a:xfrm flipV="1">
            <a:off x="8440404" y="4511552"/>
            <a:ext cx="823315" cy="220025"/>
          </a:xfrm>
          <a:prstGeom prst="curvedConnector3">
            <a:avLst>
              <a:gd name="adj1" fmla="val 50000"/>
            </a:avLst>
          </a:prstGeom>
          <a:ln w="19050">
            <a:solidFill>
              <a:schemeClr val="tx1"/>
            </a:solidFill>
            <a:tailEnd type="triangle"/>
          </a:ln>
        </p:spPr>
        <p:style>
          <a:lnRef idx="1">
            <a:schemeClr val="accent4"/>
          </a:lnRef>
          <a:fillRef idx="0">
            <a:schemeClr val="accent4"/>
          </a:fillRef>
          <a:effectRef idx="0">
            <a:schemeClr val="accent4"/>
          </a:effectRef>
          <a:fontRef idx="minor">
            <a:schemeClr val="tx1"/>
          </a:fontRef>
        </p:style>
      </p:cxnSp>
      <p:cxnSp>
        <p:nvCxnSpPr>
          <p:cNvPr id="1253" name="Connector: Elbow 1252">
            <a:extLst>
              <a:ext uri="{FF2B5EF4-FFF2-40B4-BE49-F238E27FC236}">
                <a16:creationId xmlns:a16="http://schemas.microsoft.com/office/drawing/2014/main" id="{7FED7CED-BC16-0A50-A08E-4F25364A5E85}"/>
              </a:ext>
            </a:extLst>
          </p:cNvPr>
          <p:cNvCxnSpPr>
            <a:cxnSpLocks/>
          </p:cNvCxnSpPr>
          <p:nvPr/>
        </p:nvCxnSpPr>
        <p:spPr>
          <a:xfrm rot="10800000">
            <a:off x="2384377" y="4172884"/>
            <a:ext cx="4404256" cy="2006427"/>
          </a:xfrm>
          <a:prstGeom prst="bentConnector3">
            <a:avLst>
              <a:gd name="adj1" fmla="val 50000"/>
            </a:avLst>
          </a:prstGeom>
          <a:ln w="19050">
            <a:solidFill>
              <a:srgbClr val="A12137"/>
            </a:solidFill>
            <a:prstDash val="sysDot"/>
          </a:ln>
        </p:spPr>
        <p:style>
          <a:lnRef idx="1">
            <a:schemeClr val="accent1"/>
          </a:lnRef>
          <a:fillRef idx="0">
            <a:schemeClr val="accent1"/>
          </a:fillRef>
          <a:effectRef idx="0">
            <a:schemeClr val="accent1"/>
          </a:effectRef>
          <a:fontRef idx="minor">
            <a:schemeClr val="tx1"/>
          </a:fontRef>
        </p:style>
      </p:cxnSp>
      <p:sp>
        <p:nvSpPr>
          <p:cNvPr id="1254" name="TextBox 1253">
            <a:extLst>
              <a:ext uri="{FF2B5EF4-FFF2-40B4-BE49-F238E27FC236}">
                <a16:creationId xmlns:a16="http://schemas.microsoft.com/office/drawing/2014/main" id="{56E80C79-DAF3-56D1-DD71-4A0E12E62897}"/>
              </a:ext>
            </a:extLst>
          </p:cNvPr>
          <p:cNvSpPr txBox="1"/>
          <p:nvPr/>
        </p:nvSpPr>
        <p:spPr>
          <a:xfrm>
            <a:off x="7157116" y="5055447"/>
            <a:ext cx="1228274" cy="261610"/>
          </a:xfrm>
          <a:prstGeom prst="rect">
            <a:avLst/>
          </a:prstGeom>
          <a:noFill/>
        </p:spPr>
        <p:txBody>
          <a:bodyPr wrap="square">
            <a:spAutoFit/>
          </a:bodyPr>
          <a:lstStyle/>
          <a:p>
            <a:r>
              <a:rPr lang="en-US" sz="1100" b="1" dirty="0"/>
              <a:t>Translocation</a:t>
            </a:r>
            <a:endParaRPr lang="en-US" sz="1100" b="1" dirty="0">
              <a:solidFill>
                <a:schemeClr val="tx1"/>
              </a:solidFill>
            </a:endParaRPr>
          </a:p>
        </p:txBody>
      </p:sp>
      <p:sp>
        <p:nvSpPr>
          <p:cNvPr id="1255" name="Freeform: Shape 1254">
            <a:extLst>
              <a:ext uri="{FF2B5EF4-FFF2-40B4-BE49-F238E27FC236}">
                <a16:creationId xmlns:a16="http://schemas.microsoft.com/office/drawing/2014/main" id="{11FF5F49-4FA6-BF05-74DB-CBC777B56FF6}"/>
              </a:ext>
            </a:extLst>
          </p:cNvPr>
          <p:cNvSpPr/>
          <p:nvPr/>
        </p:nvSpPr>
        <p:spPr>
          <a:xfrm rot="16200000" flipH="1" flipV="1">
            <a:off x="7673583" y="5340150"/>
            <a:ext cx="259675" cy="251649"/>
          </a:xfrm>
          <a:custGeom>
            <a:avLst/>
            <a:gdLst>
              <a:gd name="connsiteX0" fmla="*/ 0 w 455421"/>
              <a:gd name="connsiteY0" fmla="*/ 85391 h 85391"/>
              <a:gd name="connsiteX1" fmla="*/ 455421 w 455421"/>
              <a:gd name="connsiteY1" fmla="*/ 0 h 85391"/>
              <a:gd name="connsiteX0" fmla="*/ 0 w 434073"/>
              <a:gd name="connsiteY0" fmla="*/ 117413 h 117413"/>
              <a:gd name="connsiteX1" fmla="*/ 434073 w 434073"/>
              <a:gd name="connsiteY1" fmla="*/ 0 h 117413"/>
              <a:gd name="connsiteX0" fmla="*/ 0 w 434073"/>
              <a:gd name="connsiteY0" fmla="*/ 122764 h 122764"/>
              <a:gd name="connsiteX1" fmla="*/ 434073 w 434073"/>
              <a:gd name="connsiteY1" fmla="*/ 5351 h 122764"/>
              <a:gd name="connsiteX0" fmla="*/ 0 w 515907"/>
              <a:gd name="connsiteY0" fmla="*/ 82279 h 82279"/>
              <a:gd name="connsiteX1" fmla="*/ 515907 w 515907"/>
              <a:gd name="connsiteY1" fmla="*/ 7562 h 82279"/>
              <a:gd name="connsiteX0" fmla="*/ 0 w 487443"/>
              <a:gd name="connsiteY0" fmla="*/ 109113 h 109113"/>
              <a:gd name="connsiteX1" fmla="*/ 487443 w 487443"/>
              <a:gd name="connsiteY1" fmla="*/ 5932 h 109113"/>
              <a:gd name="connsiteX0" fmla="*/ 0 w 487443"/>
              <a:gd name="connsiteY0" fmla="*/ 108311 h 108311"/>
              <a:gd name="connsiteX1" fmla="*/ 487443 w 487443"/>
              <a:gd name="connsiteY1" fmla="*/ 5130 h 108311"/>
              <a:gd name="connsiteX0" fmla="*/ 0 w 487443"/>
              <a:gd name="connsiteY0" fmla="*/ 122099 h 122099"/>
              <a:gd name="connsiteX1" fmla="*/ 487443 w 487443"/>
              <a:gd name="connsiteY1" fmla="*/ 4686 h 122099"/>
              <a:gd name="connsiteX0" fmla="*/ 0 w 487443"/>
              <a:gd name="connsiteY0" fmla="*/ 117413 h 117413"/>
              <a:gd name="connsiteX1" fmla="*/ 487443 w 487443"/>
              <a:gd name="connsiteY1" fmla="*/ 0 h 117413"/>
            </a:gdLst>
            <a:ahLst/>
            <a:cxnLst>
              <a:cxn ang="0">
                <a:pos x="connsiteX0" y="connsiteY0"/>
              </a:cxn>
              <a:cxn ang="0">
                <a:pos x="connsiteX1" y="connsiteY1"/>
              </a:cxn>
            </a:cxnLst>
            <a:rect l="l" t="t" r="r" b="b"/>
            <a:pathLst>
              <a:path w="487443" h="117413">
                <a:moveTo>
                  <a:pt x="0" y="117413"/>
                </a:moveTo>
                <a:cubicBezTo>
                  <a:pt x="180271" y="110297"/>
                  <a:pt x="282266" y="0"/>
                  <a:pt x="487443" y="0"/>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6" name="TextBox 1255">
            <a:extLst>
              <a:ext uri="{FF2B5EF4-FFF2-40B4-BE49-F238E27FC236}">
                <a16:creationId xmlns:a16="http://schemas.microsoft.com/office/drawing/2014/main" id="{C3C7A66E-6E80-5F4E-61D1-79C478EC1AF2}"/>
              </a:ext>
            </a:extLst>
          </p:cNvPr>
          <p:cNvSpPr txBox="1"/>
          <p:nvPr/>
        </p:nvSpPr>
        <p:spPr>
          <a:xfrm>
            <a:off x="8203331" y="5215229"/>
            <a:ext cx="1200851" cy="369332"/>
          </a:xfrm>
          <a:prstGeom prst="rect">
            <a:avLst/>
          </a:prstGeom>
          <a:noFill/>
        </p:spPr>
        <p:txBody>
          <a:bodyPr wrap="square">
            <a:spAutoFit/>
          </a:bodyPr>
          <a:lstStyle>
            <a:defPPr>
              <a:defRPr lang="en-US"/>
            </a:defPPr>
            <a:lvl1pPr algn="ctr">
              <a:defRPr sz="1200" b="1">
                <a:solidFill>
                  <a:schemeClr val="bg1"/>
                </a:solidFill>
              </a:defRPr>
            </a:lvl1pPr>
          </a:lstStyle>
          <a:p>
            <a:r>
              <a:rPr lang="en-US" sz="1800" dirty="0">
                <a:solidFill>
                  <a:schemeClr val="tx1">
                    <a:lumMod val="50000"/>
                    <a:lumOff val="50000"/>
                  </a:schemeClr>
                </a:solidFill>
              </a:rPr>
              <a:t>Nucleus</a:t>
            </a:r>
          </a:p>
        </p:txBody>
      </p:sp>
      <p:sp>
        <p:nvSpPr>
          <p:cNvPr id="1257" name="TextBox 1256">
            <a:extLst>
              <a:ext uri="{FF2B5EF4-FFF2-40B4-BE49-F238E27FC236}">
                <a16:creationId xmlns:a16="http://schemas.microsoft.com/office/drawing/2014/main" id="{D8B2E146-713B-B6BA-4975-217F1B1759E6}"/>
              </a:ext>
            </a:extLst>
          </p:cNvPr>
          <p:cNvSpPr txBox="1"/>
          <p:nvPr/>
        </p:nvSpPr>
        <p:spPr>
          <a:xfrm>
            <a:off x="7100196" y="5858371"/>
            <a:ext cx="573096" cy="261610"/>
          </a:xfrm>
          <a:prstGeom prst="rect">
            <a:avLst/>
          </a:prstGeom>
          <a:noFill/>
        </p:spPr>
        <p:txBody>
          <a:bodyPr wrap="square">
            <a:spAutoFit/>
          </a:bodyPr>
          <a:lstStyle/>
          <a:p>
            <a:r>
              <a:rPr lang="en-US" sz="1100" b="1" dirty="0"/>
              <a:t>DNA</a:t>
            </a:r>
            <a:endParaRPr lang="en-US" sz="1100" b="1" dirty="0">
              <a:solidFill>
                <a:schemeClr val="tx1"/>
              </a:solidFill>
            </a:endParaRPr>
          </a:p>
        </p:txBody>
      </p:sp>
      <p:sp>
        <p:nvSpPr>
          <p:cNvPr id="1258" name="TextBox 1257">
            <a:extLst>
              <a:ext uri="{FF2B5EF4-FFF2-40B4-BE49-F238E27FC236}">
                <a16:creationId xmlns:a16="http://schemas.microsoft.com/office/drawing/2014/main" id="{DA551220-FEB4-EA8E-E1C3-7934A5F70986}"/>
              </a:ext>
            </a:extLst>
          </p:cNvPr>
          <p:cNvSpPr txBox="1"/>
          <p:nvPr/>
        </p:nvSpPr>
        <p:spPr>
          <a:xfrm>
            <a:off x="9165917" y="5779157"/>
            <a:ext cx="414015" cy="707886"/>
          </a:xfrm>
          <a:prstGeom prst="rect">
            <a:avLst/>
          </a:prstGeom>
          <a:noFill/>
        </p:spPr>
        <p:txBody>
          <a:bodyPr wrap="none" rtlCol="0">
            <a:spAutoFit/>
          </a:bodyPr>
          <a:lstStyle/>
          <a:p>
            <a:r>
              <a:rPr lang="en-US" sz="4000" b="1" dirty="0">
                <a:solidFill>
                  <a:srgbClr val="FF0000"/>
                </a:solidFill>
                <a:latin typeface="Calibri" panose="020F0502020204030204" pitchFamily="34" charset="0"/>
                <a:cs typeface="Calibri" panose="020F0502020204030204" pitchFamily="34" charset="0"/>
              </a:rPr>
              <a:t>−</a:t>
            </a:r>
            <a:endParaRPr lang="en-US" sz="4000" b="1" dirty="0">
              <a:solidFill>
                <a:srgbClr val="FF0000"/>
              </a:solidFill>
            </a:endParaRPr>
          </a:p>
        </p:txBody>
      </p:sp>
      <p:cxnSp>
        <p:nvCxnSpPr>
          <p:cNvPr id="1259" name="Connector: Curved 1258">
            <a:extLst>
              <a:ext uri="{FF2B5EF4-FFF2-40B4-BE49-F238E27FC236}">
                <a16:creationId xmlns:a16="http://schemas.microsoft.com/office/drawing/2014/main" id="{306102CB-6402-EABD-E4EE-73EA4658BC99}"/>
              </a:ext>
            </a:extLst>
          </p:cNvPr>
          <p:cNvCxnSpPr>
            <a:cxnSpLocks/>
          </p:cNvCxnSpPr>
          <p:nvPr/>
        </p:nvCxnSpPr>
        <p:spPr>
          <a:xfrm flipV="1">
            <a:off x="8861068" y="5593821"/>
            <a:ext cx="371432" cy="269025"/>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60" name="Connector: Curved 1259">
            <a:extLst>
              <a:ext uri="{FF2B5EF4-FFF2-40B4-BE49-F238E27FC236}">
                <a16:creationId xmlns:a16="http://schemas.microsoft.com/office/drawing/2014/main" id="{5F020ADD-0C3E-490E-083D-28A2A6FF6809}"/>
              </a:ext>
            </a:extLst>
          </p:cNvPr>
          <p:cNvCxnSpPr>
            <a:cxnSpLocks/>
          </p:cNvCxnSpPr>
          <p:nvPr/>
        </p:nvCxnSpPr>
        <p:spPr>
          <a:xfrm>
            <a:off x="8861068" y="5896222"/>
            <a:ext cx="371432" cy="269025"/>
          </a:xfrm>
          <a:prstGeom prst="curvedConnector3">
            <a:avLst>
              <a:gd name="adj1" fmla="val 30676"/>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261" name="TextBox 1260">
            <a:extLst>
              <a:ext uri="{FF2B5EF4-FFF2-40B4-BE49-F238E27FC236}">
                <a16:creationId xmlns:a16="http://schemas.microsoft.com/office/drawing/2014/main" id="{FD4DD378-C642-D7D8-26EF-F448F3654938}"/>
              </a:ext>
            </a:extLst>
          </p:cNvPr>
          <p:cNvSpPr txBox="1"/>
          <p:nvPr/>
        </p:nvSpPr>
        <p:spPr>
          <a:xfrm>
            <a:off x="9150709" y="5242902"/>
            <a:ext cx="484428" cy="707886"/>
          </a:xfrm>
          <a:prstGeom prst="rect">
            <a:avLst/>
          </a:prstGeom>
          <a:noFill/>
        </p:spPr>
        <p:txBody>
          <a:bodyPr wrap="none" rtlCol="0">
            <a:spAutoFit/>
          </a:bodyPr>
          <a:lstStyle/>
          <a:p>
            <a:r>
              <a:rPr lang="en-US" sz="4000" b="1" dirty="0">
                <a:solidFill>
                  <a:srgbClr val="00B050"/>
                </a:solidFill>
              </a:rPr>
              <a:t>+</a:t>
            </a:r>
          </a:p>
        </p:txBody>
      </p:sp>
      <p:grpSp>
        <p:nvGrpSpPr>
          <p:cNvPr id="1263" name="Group 1262">
            <a:extLst>
              <a:ext uri="{FF2B5EF4-FFF2-40B4-BE49-F238E27FC236}">
                <a16:creationId xmlns:a16="http://schemas.microsoft.com/office/drawing/2014/main" id="{BF82AB08-A1B2-7469-AAEF-E2D4B1775867}"/>
              </a:ext>
            </a:extLst>
          </p:cNvPr>
          <p:cNvGrpSpPr/>
          <p:nvPr/>
        </p:nvGrpSpPr>
        <p:grpSpPr>
          <a:xfrm>
            <a:off x="4827803" y="4880909"/>
            <a:ext cx="737813" cy="1094093"/>
            <a:chOff x="3064761" y="3697642"/>
            <a:chExt cx="737813" cy="1094093"/>
          </a:xfrm>
        </p:grpSpPr>
        <p:grpSp>
          <p:nvGrpSpPr>
            <p:cNvPr id="1264" name="Group 1263">
              <a:extLst>
                <a:ext uri="{FF2B5EF4-FFF2-40B4-BE49-F238E27FC236}">
                  <a16:creationId xmlns:a16="http://schemas.microsoft.com/office/drawing/2014/main" id="{274DBD52-8FA3-54ED-E7DE-217189C795CA}"/>
                </a:ext>
              </a:extLst>
            </p:cNvPr>
            <p:cNvGrpSpPr/>
            <p:nvPr/>
          </p:nvGrpSpPr>
          <p:grpSpPr>
            <a:xfrm>
              <a:off x="3064761" y="3697642"/>
              <a:ext cx="737813" cy="833657"/>
              <a:chOff x="3877109" y="4353740"/>
              <a:chExt cx="990413" cy="1119071"/>
            </a:xfrm>
          </p:grpSpPr>
          <p:sp>
            <p:nvSpPr>
              <p:cNvPr id="1266" name="Freeform: Shape 1265">
                <a:extLst>
                  <a:ext uri="{FF2B5EF4-FFF2-40B4-BE49-F238E27FC236}">
                    <a16:creationId xmlns:a16="http://schemas.microsoft.com/office/drawing/2014/main" id="{7824620F-DDBD-2B5F-3F99-E6B29CE0E580}"/>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67" name="Freeform: Shape 1266">
                <a:extLst>
                  <a:ext uri="{FF2B5EF4-FFF2-40B4-BE49-F238E27FC236}">
                    <a16:creationId xmlns:a16="http://schemas.microsoft.com/office/drawing/2014/main" id="{CDEF9B71-547A-FAF8-3F16-27B49867F8D8}"/>
                  </a:ext>
                </a:extLst>
              </p:cNvPr>
              <p:cNvSpPr/>
              <p:nvPr/>
            </p:nvSpPr>
            <p:spPr>
              <a:xfrm flipH="1">
                <a:off x="4613126" y="4964820"/>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68" name="Oval 1267">
                <a:extLst>
                  <a:ext uri="{FF2B5EF4-FFF2-40B4-BE49-F238E27FC236}">
                    <a16:creationId xmlns:a16="http://schemas.microsoft.com/office/drawing/2014/main" id="{AC91895E-3F72-2646-9343-ACAE2E4AE9D4}"/>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900" b="1" dirty="0">
                    <a:solidFill>
                      <a:schemeClr val="tx1"/>
                    </a:solidFill>
                  </a:rPr>
                  <a:t>LBD</a:t>
                </a:r>
              </a:p>
            </p:txBody>
          </p:sp>
          <p:sp>
            <p:nvSpPr>
              <p:cNvPr id="1269" name="TextBox 1268">
                <a:extLst>
                  <a:ext uri="{FF2B5EF4-FFF2-40B4-BE49-F238E27FC236}">
                    <a16:creationId xmlns:a16="http://schemas.microsoft.com/office/drawing/2014/main" id="{A96FBC58-CD46-5668-F26E-B2B80754441B}"/>
                  </a:ext>
                </a:extLst>
              </p:cNvPr>
              <p:cNvSpPr txBox="1"/>
              <p:nvPr/>
            </p:nvSpPr>
            <p:spPr>
              <a:xfrm>
                <a:off x="3877109" y="4663580"/>
                <a:ext cx="456735" cy="406676"/>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algn="ctr"/>
                <a:r>
                  <a:rPr lang="en-US" sz="800" b="1" dirty="0"/>
                  <a:t>NTD</a:t>
                </a:r>
                <a:endParaRPr lang="en-US" sz="800" b="1" dirty="0">
                  <a:solidFill>
                    <a:schemeClr val="tx1"/>
                  </a:solidFill>
                </a:endParaRPr>
              </a:p>
            </p:txBody>
          </p:sp>
          <p:sp>
            <p:nvSpPr>
              <p:cNvPr id="1270" name="Rectangle: Rounded Corners 1269">
                <a:extLst>
                  <a:ext uri="{FF2B5EF4-FFF2-40B4-BE49-F238E27FC236}">
                    <a16:creationId xmlns:a16="http://schemas.microsoft.com/office/drawing/2014/main" id="{8C20DC35-FCC0-DF4F-67D6-6B29E9429AD3}"/>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b="1" dirty="0">
                    <a:solidFill>
                      <a:schemeClr val="tx1"/>
                    </a:solidFill>
                  </a:rPr>
                  <a:t>DBD</a:t>
                </a:r>
              </a:p>
            </p:txBody>
          </p:sp>
        </p:grpSp>
        <p:sp>
          <p:nvSpPr>
            <p:cNvPr id="1265" name="TextBox 1264">
              <a:extLst>
                <a:ext uri="{FF2B5EF4-FFF2-40B4-BE49-F238E27FC236}">
                  <a16:creationId xmlns:a16="http://schemas.microsoft.com/office/drawing/2014/main" id="{16B4C8D7-127A-A5B7-4CA7-7C580F35B006}"/>
                </a:ext>
              </a:extLst>
            </p:cNvPr>
            <p:cNvSpPr txBox="1"/>
            <p:nvPr/>
          </p:nvSpPr>
          <p:spPr>
            <a:xfrm>
              <a:off x="3234884" y="4530125"/>
              <a:ext cx="469211" cy="261610"/>
            </a:xfrm>
            <a:prstGeom prst="rect">
              <a:avLst/>
            </a:prstGeom>
            <a:noFill/>
          </p:spPr>
          <p:txBody>
            <a:bodyPr wrap="square">
              <a:spAutoFit/>
            </a:bodyPr>
            <a:lstStyle/>
            <a:p>
              <a:pPr algn="ctr"/>
              <a:r>
                <a:rPr lang="en-US" sz="1100" b="1" dirty="0">
                  <a:solidFill>
                    <a:schemeClr val="tx1"/>
                  </a:solidFill>
                </a:rPr>
                <a:t>GR</a:t>
              </a:r>
            </a:p>
          </p:txBody>
        </p:sp>
      </p:grpSp>
      <p:sp>
        <p:nvSpPr>
          <p:cNvPr id="1271" name="Rectangle: Rounded Corners 1270">
            <a:extLst>
              <a:ext uri="{FF2B5EF4-FFF2-40B4-BE49-F238E27FC236}">
                <a16:creationId xmlns:a16="http://schemas.microsoft.com/office/drawing/2014/main" id="{D5942591-E30F-BE79-F875-483EEFFBBF09}"/>
              </a:ext>
            </a:extLst>
          </p:cNvPr>
          <p:cNvSpPr/>
          <p:nvPr/>
        </p:nvSpPr>
        <p:spPr>
          <a:xfrm rot="19835550">
            <a:off x="5422684" y="5412420"/>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grpSp>
        <p:nvGrpSpPr>
          <p:cNvPr id="1272" name="Group 1271">
            <a:extLst>
              <a:ext uri="{FF2B5EF4-FFF2-40B4-BE49-F238E27FC236}">
                <a16:creationId xmlns:a16="http://schemas.microsoft.com/office/drawing/2014/main" id="{12A31C40-A9F1-BCEB-EBCB-48D91488C0A6}"/>
              </a:ext>
            </a:extLst>
          </p:cNvPr>
          <p:cNvGrpSpPr/>
          <p:nvPr/>
        </p:nvGrpSpPr>
        <p:grpSpPr>
          <a:xfrm>
            <a:off x="7671011" y="5376870"/>
            <a:ext cx="974950" cy="1236867"/>
            <a:chOff x="4979280" y="4858315"/>
            <a:chExt cx="1283885" cy="1358119"/>
          </a:xfrm>
        </p:grpSpPr>
        <p:pic>
          <p:nvPicPr>
            <p:cNvPr id="1273" name="Picture 2">
              <a:extLst>
                <a:ext uri="{FF2B5EF4-FFF2-40B4-BE49-F238E27FC236}">
                  <a16:creationId xmlns:a16="http://schemas.microsoft.com/office/drawing/2014/main" id="{C0925367-4CF9-6044-C5BF-028A309D10D1}"/>
                </a:ext>
              </a:extLst>
            </p:cNvPr>
            <p:cNvPicPr>
              <a:picLocks noChangeAspect="1" noChangeArrowheads="1"/>
            </p:cNvPicPr>
            <p:nvPr/>
          </p:nvPicPr>
          <p:blipFill>
            <a:blip r:embed="rId3" cstate="email">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rot="2671981">
              <a:off x="4979280" y="4920004"/>
              <a:ext cx="1283885" cy="1296430"/>
            </a:xfrm>
            <a:prstGeom prst="rect">
              <a:avLst/>
            </a:prstGeom>
            <a:noFill/>
            <a:extLst>
              <a:ext uri="{909E8E84-426E-40DD-AFC4-6F175D3DCCD1}">
                <a14:hiddenFill xmlns:a14="http://schemas.microsoft.com/office/drawing/2010/main">
                  <a:solidFill>
                    <a:srgbClr val="FFFFFF"/>
                  </a:solidFill>
                </a14:hiddenFill>
              </a:ext>
            </a:extLst>
          </p:spPr>
        </p:pic>
        <p:grpSp>
          <p:nvGrpSpPr>
            <p:cNvPr id="1274" name="Group 1273">
              <a:extLst>
                <a:ext uri="{FF2B5EF4-FFF2-40B4-BE49-F238E27FC236}">
                  <a16:creationId xmlns:a16="http://schemas.microsoft.com/office/drawing/2014/main" id="{88E2FE67-EE30-8295-AD67-F837140F8DBC}"/>
                </a:ext>
              </a:extLst>
            </p:cNvPr>
            <p:cNvGrpSpPr/>
            <p:nvPr/>
          </p:nvGrpSpPr>
          <p:grpSpPr>
            <a:xfrm>
              <a:off x="5095553" y="4919216"/>
              <a:ext cx="737813" cy="833657"/>
              <a:chOff x="3877109" y="4353740"/>
              <a:chExt cx="990413" cy="1119071"/>
            </a:xfrm>
          </p:grpSpPr>
          <p:sp>
            <p:nvSpPr>
              <p:cNvPr id="1277" name="Freeform: Shape 1276">
                <a:extLst>
                  <a:ext uri="{FF2B5EF4-FFF2-40B4-BE49-F238E27FC236}">
                    <a16:creationId xmlns:a16="http://schemas.microsoft.com/office/drawing/2014/main" id="{31C2D137-37AF-E70A-76B2-E5D50DC214D4}"/>
                  </a:ext>
                </a:extLst>
              </p:cNvPr>
              <p:cNvSpPr/>
              <p:nvPr/>
            </p:nvSpPr>
            <p:spPr>
              <a:xfrm>
                <a:off x="4051273" y="4985534"/>
                <a:ext cx="115663" cy="324852"/>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78" name="TextBox 1277">
                <a:extLst>
                  <a:ext uri="{FF2B5EF4-FFF2-40B4-BE49-F238E27FC236}">
                    <a16:creationId xmlns:a16="http://schemas.microsoft.com/office/drawing/2014/main" id="{D35DECB5-9C1D-7FF1-22D2-A33432AFD29E}"/>
                  </a:ext>
                </a:extLst>
              </p:cNvPr>
              <p:cNvSpPr txBox="1"/>
              <p:nvPr/>
            </p:nvSpPr>
            <p:spPr>
              <a:xfrm>
                <a:off x="3877109" y="4663581"/>
                <a:ext cx="456735" cy="382750"/>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defPPr>
                  <a:defRPr lang="en-US"/>
                </a:defPPr>
                <a:lvl1pPr algn="ctr">
                  <a:defRPr sz="800" b="1"/>
                </a:lvl1pPr>
              </a:lstStyle>
              <a:p>
                <a:r>
                  <a:rPr lang="en-US" sz="600" dirty="0"/>
                  <a:t>NTD</a:t>
                </a:r>
              </a:p>
            </p:txBody>
          </p:sp>
          <p:sp>
            <p:nvSpPr>
              <p:cNvPr id="1279" name="Rectangle: Rounded Corners 1278">
                <a:extLst>
                  <a:ext uri="{FF2B5EF4-FFF2-40B4-BE49-F238E27FC236}">
                    <a16:creationId xmlns:a16="http://schemas.microsoft.com/office/drawing/2014/main" id="{2113981D-B736-11B5-617C-90FA50E40E90}"/>
                  </a:ext>
                </a:extLst>
              </p:cNvPr>
              <p:cNvSpPr/>
              <p:nvPr/>
            </p:nvSpPr>
            <p:spPr>
              <a:xfrm>
                <a:off x="4136867" y="5133472"/>
                <a:ext cx="538155" cy="339339"/>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DBD</a:t>
                </a:r>
              </a:p>
            </p:txBody>
          </p:sp>
          <p:sp>
            <p:nvSpPr>
              <p:cNvPr id="1280" name="Freeform: Shape 1279">
                <a:extLst>
                  <a:ext uri="{FF2B5EF4-FFF2-40B4-BE49-F238E27FC236}">
                    <a16:creationId xmlns:a16="http://schemas.microsoft.com/office/drawing/2014/main" id="{D1B6C315-4D2C-755D-DB1E-B3A8AE1EF100}"/>
                  </a:ext>
                </a:extLst>
              </p:cNvPr>
              <p:cNvSpPr/>
              <p:nvPr/>
            </p:nvSpPr>
            <p:spPr>
              <a:xfrm flipH="1">
                <a:off x="4672682" y="4956118"/>
                <a:ext cx="156289" cy="345566"/>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281" name="Oval 1280">
                <a:extLst>
                  <a:ext uri="{FF2B5EF4-FFF2-40B4-BE49-F238E27FC236}">
                    <a16:creationId xmlns:a16="http://schemas.microsoft.com/office/drawing/2014/main" id="{62B1C500-4575-16E9-A7E9-F0F7AF4FBA61}"/>
                  </a:ext>
                </a:extLst>
              </p:cNvPr>
              <p:cNvSpPr/>
              <p:nvPr/>
            </p:nvSpPr>
            <p:spPr>
              <a:xfrm>
                <a:off x="4379087" y="4353740"/>
                <a:ext cx="488435" cy="677714"/>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700" b="1" dirty="0">
                    <a:solidFill>
                      <a:schemeClr val="tx1"/>
                    </a:solidFill>
                  </a:rPr>
                  <a:t>LBD</a:t>
                </a:r>
              </a:p>
            </p:txBody>
          </p:sp>
        </p:grpSp>
        <p:pic>
          <p:nvPicPr>
            <p:cNvPr id="1275" name="Picture 1274">
              <a:extLst>
                <a:ext uri="{FF2B5EF4-FFF2-40B4-BE49-F238E27FC236}">
                  <a16:creationId xmlns:a16="http://schemas.microsoft.com/office/drawing/2014/main" id="{1106C855-B97A-8746-824E-5D250285DE81}"/>
                </a:ext>
              </a:extLst>
            </p:cNvPr>
            <p:cNvPicPr>
              <a:picLocks noChangeAspect="1"/>
            </p:cNvPicPr>
            <p:nvPr/>
          </p:nvPicPr>
          <p:blipFill>
            <a:blip r:embed="rId4" cstate="email">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a:ext>
              </a:extLst>
            </a:blip>
            <a:stretch>
              <a:fillRect/>
            </a:stretch>
          </p:blipFill>
          <p:spPr>
            <a:xfrm>
              <a:off x="5573358" y="4966226"/>
              <a:ext cx="89718" cy="114300"/>
            </a:xfrm>
            <a:prstGeom prst="rect">
              <a:avLst/>
            </a:prstGeom>
          </p:spPr>
        </p:pic>
        <p:sp>
          <p:nvSpPr>
            <p:cNvPr id="1276" name="Oval 1275">
              <a:extLst>
                <a:ext uri="{FF2B5EF4-FFF2-40B4-BE49-F238E27FC236}">
                  <a16:creationId xmlns:a16="http://schemas.microsoft.com/office/drawing/2014/main" id="{87FCECD4-07DC-8C13-72D1-D79DE877C356}"/>
                </a:ext>
              </a:extLst>
            </p:cNvPr>
            <p:cNvSpPr/>
            <p:nvPr/>
          </p:nvSpPr>
          <p:spPr>
            <a:xfrm>
              <a:off x="5539813" y="4858315"/>
              <a:ext cx="264913" cy="220889"/>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82" name="Rectangle: Rounded Corners 1281">
            <a:extLst>
              <a:ext uri="{FF2B5EF4-FFF2-40B4-BE49-F238E27FC236}">
                <a16:creationId xmlns:a16="http://schemas.microsoft.com/office/drawing/2014/main" id="{3F407AD5-8448-5D49-989C-6C9A4D491D4B}"/>
              </a:ext>
            </a:extLst>
          </p:cNvPr>
          <p:cNvSpPr/>
          <p:nvPr/>
        </p:nvSpPr>
        <p:spPr>
          <a:xfrm rot="19835550">
            <a:off x="8240105" y="590325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600" b="1" dirty="0">
                <a:solidFill>
                  <a:schemeClr val="tx1"/>
                </a:solidFill>
              </a:rPr>
              <a:t>H</a:t>
            </a:r>
          </a:p>
        </p:txBody>
      </p:sp>
      <p:sp>
        <p:nvSpPr>
          <p:cNvPr id="114" name="Freeform: Shape 113">
            <a:extLst>
              <a:ext uri="{FF2B5EF4-FFF2-40B4-BE49-F238E27FC236}">
                <a16:creationId xmlns:a16="http://schemas.microsoft.com/office/drawing/2014/main" id="{27695539-3637-C75F-5C93-345C08679CBF}"/>
              </a:ext>
            </a:extLst>
          </p:cNvPr>
          <p:cNvSpPr/>
          <p:nvPr/>
        </p:nvSpPr>
        <p:spPr>
          <a:xfrm rot="19805240">
            <a:off x="7719367" y="2072258"/>
            <a:ext cx="170023" cy="599774"/>
          </a:xfrm>
          <a:custGeom>
            <a:avLst/>
            <a:gdLst>
              <a:gd name="connsiteX0" fmla="*/ 287620 w 287620"/>
              <a:gd name="connsiteY0" fmla="*/ 0 h 682625"/>
              <a:gd name="connsiteX1" fmla="*/ 103470 w 287620"/>
              <a:gd name="connsiteY1" fmla="*/ 146050 h 682625"/>
              <a:gd name="connsiteX2" fmla="*/ 20920 w 287620"/>
              <a:gd name="connsiteY2" fmla="*/ 336550 h 682625"/>
              <a:gd name="connsiteX3" fmla="*/ 5045 w 287620"/>
              <a:gd name="connsiteY3" fmla="*/ 552450 h 682625"/>
              <a:gd name="connsiteX4" fmla="*/ 93945 w 287620"/>
              <a:gd name="connsiteY4" fmla="*/ 682625 h 682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20" h="682625">
                <a:moveTo>
                  <a:pt x="287620" y="0"/>
                </a:moveTo>
                <a:cubicBezTo>
                  <a:pt x="217770" y="44979"/>
                  <a:pt x="147920" y="89958"/>
                  <a:pt x="103470" y="146050"/>
                </a:cubicBezTo>
                <a:cubicBezTo>
                  <a:pt x="59020" y="202142"/>
                  <a:pt x="37324" y="268817"/>
                  <a:pt x="20920" y="336550"/>
                </a:cubicBezTo>
                <a:cubicBezTo>
                  <a:pt x="4516" y="404283"/>
                  <a:pt x="-7126" y="494771"/>
                  <a:pt x="5045" y="552450"/>
                </a:cubicBezTo>
                <a:cubicBezTo>
                  <a:pt x="17216" y="610129"/>
                  <a:pt x="55580" y="646377"/>
                  <a:pt x="93945" y="682625"/>
                </a:cubicBezTo>
              </a:path>
            </a:pathLst>
          </a:custGeom>
          <a:noFill/>
          <a:ln w="28575">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1" name="Group 120">
            <a:extLst>
              <a:ext uri="{FF2B5EF4-FFF2-40B4-BE49-F238E27FC236}">
                <a16:creationId xmlns:a16="http://schemas.microsoft.com/office/drawing/2014/main" id="{B676C1BD-FA02-1B0D-FE50-89BFCB1BC22F}"/>
              </a:ext>
            </a:extLst>
          </p:cNvPr>
          <p:cNvGrpSpPr/>
          <p:nvPr/>
        </p:nvGrpSpPr>
        <p:grpSpPr>
          <a:xfrm>
            <a:off x="4652174" y="1272710"/>
            <a:ext cx="7116068" cy="1018389"/>
            <a:chOff x="4652174" y="1272710"/>
            <a:chExt cx="7116068" cy="1018389"/>
          </a:xfrm>
        </p:grpSpPr>
        <p:sp>
          <p:nvSpPr>
            <p:cNvPr id="4" name="Freeform: Shape 3">
              <a:extLst>
                <a:ext uri="{FF2B5EF4-FFF2-40B4-BE49-F238E27FC236}">
                  <a16:creationId xmlns:a16="http://schemas.microsoft.com/office/drawing/2014/main" id="{2256A3AD-2607-56D3-D353-02D0CAF0E238}"/>
                </a:ext>
              </a:extLst>
            </p:cNvPr>
            <p:cNvSpPr/>
            <p:nvPr/>
          </p:nvSpPr>
          <p:spPr>
            <a:xfrm>
              <a:off x="4652174" y="1272710"/>
              <a:ext cx="6875875" cy="890651"/>
            </a:xfrm>
            <a:custGeom>
              <a:avLst/>
              <a:gdLst>
                <a:gd name="connsiteX0" fmla="*/ 0 w 6426847"/>
                <a:gd name="connsiteY0" fmla="*/ 0 h 769438"/>
                <a:gd name="connsiteX1" fmla="*/ 6426848 w 6426847"/>
                <a:gd name="connsiteY1" fmla="*/ 0 h 769438"/>
                <a:gd name="connsiteX2" fmla="*/ 6426848 w 6426847"/>
                <a:gd name="connsiteY2" fmla="*/ 769438 h 769438"/>
                <a:gd name="connsiteX3" fmla="*/ 0 w 6426847"/>
                <a:gd name="connsiteY3" fmla="*/ 769438 h 769438"/>
              </a:gdLst>
              <a:ahLst/>
              <a:cxnLst>
                <a:cxn ang="0">
                  <a:pos x="connsiteX0" y="connsiteY0"/>
                </a:cxn>
                <a:cxn ang="0">
                  <a:pos x="connsiteX1" y="connsiteY1"/>
                </a:cxn>
                <a:cxn ang="0">
                  <a:pos x="connsiteX2" y="connsiteY2"/>
                </a:cxn>
                <a:cxn ang="0">
                  <a:pos x="connsiteX3" y="connsiteY3"/>
                </a:cxn>
              </a:cxnLst>
              <a:rect l="l" t="t" r="r" b="b"/>
              <a:pathLst>
                <a:path w="6426847" h="769438">
                  <a:moveTo>
                    <a:pt x="0" y="0"/>
                  </a:moveTo>
                  <a:lnTo>
                    <a:pt x="6426848" y="0"/>
                  </a:lnTo>
                  <a:lnTo>
                    <a:pt x="6426848" y="769438"/>
                  </a:lnTo>
                  <a:lnTo>
                    <a:pt x="0" y="769438"/>
                  </a:lnTo>
                  <a:close/>
                </a:path>
              </a:pathLst>
            </a:custGeom>
            <a:gradFill flip="none" rotWithShape="1">
              <a:gsLst>
                <a:gs pos="98230">
                  <a:schemeClr val="accent5">
                    <a:lumMod val="60000"/>
                    <a:lumOff val="40000"/>
                  </a:schemeClr>
                </a:gs>
                <a:gs pos="0">
                  <a:schemeClr val="bg1">
                    <a:lumMod val="95000"/>
                  </a:schemeClr>
                </a:gs>
                <a:gs pos="87000">
                  <a:schemeClr val="accent5">
                    <a:lumMod val="60000"/>
                    <a:lumOff val="40000"/>
                  </a:schemeClr>
                </a:gs>
              </a:gsLst>
              <a:lin ang="5400000" scaled="1"/>
              <a:tileRect/>
            </a:gradFill>
            <a:ln w="12700" cap="flat">
              <a:noFill/>
              <a:prstDash val="solid"/>
              <a:miter/>
            </a:ln>
          </p:spPr>
          <p:txBody>
            <a:bodyPr rtlCol="0" anchor="ctr"/>
            <a:lstStyle/>
            <a:p>
              <a:endParaRPr lang="en-US" dirty="0"/>
            </a:p>
          </p:txBody>
        </p:sp>
        <p:sp>
          <p:nvSpPr>
            <p:cNvPr id="27" name="TextBox 26">
              <a:extLst>
                <a:ext uri="{FF2B5EF4-FFF2-40B4-BE49-F238E27FC236}">
                  <a16:creationId xmlns:a16="http://schemas.microsoft.com/office/drawing/2014/main" id="{AA0FA193-9358-FA01-8370-9E3D302000C6}"/>
                </a:ext>
              </a:extLst>
            </p:cNvPr>
            <p:cNvSpPr txBox="1"/>
            <p:nvPr/>
          </p:nvSpPr>
          <p:spPr>
            <a:xfrm>
              <a:off x="5879441" y="1340351"/>
              <a:ext cx="781941" cy="261610"/>
            </a:xfrm>
            <a:prstGeom prst="rect">
              <a:avLst/>
            </a:prstGeom>
            <a:noFill/>
          </p:spPr>
          <p:txBody>
            <a:bodyPr wrap="square">
              <a:spAutoFit/>
            </a:bodyPr>
            <a:lstStyle/>
            <a:p>
              <a:r>
                <a:rPr lang="en-US" sz="1100" b="1" dirty="0"/>
                <a:t>Cortisol</a:t>
              </a:r>
              <a:endParaRPr lang="en-US" sz="1100" b="1" dirty="0">
                <a:solidFill>
                  <a:schemeClr val="tx1"/>
                </a:solidFill>
              </a:endParaRPr>
            </a:p>
          </p:txBody>
        </p:sp>
        <p:sp>
          <p:nvSpPr>
            <p:cNvPr id="28" name="Freeform: Shape 27">
              <a:extLst>
                <a:ext uri="{FF2B5EF4-FFF2-40B4-BE49-F238E27FC236}">
                  <a16:creationId xmlns:a16="http://schemas.microsoft.com/office/drawing/2014/main" id="{DF91F8F5-D601-C5BE-7ADA-3B6739EF0F45}"/>
                </a:ext>
              </a:extLst>
            </p:cNvPr>
            <p:cNvSpPr/>
            <p:nvPr/>
          </p:nvSpPr>
          <p:spPr>
            <a:xfrm>
              <a:off x="4664386" y="2164279"/>
              <a:ext cx="6863664" cy="122957"/>
            </a:xfrm>
            <a:custGeom>
              <a:avLst/>
              <a:gdLst>
                <a:gd name="connsiteX0" fmla="*/ 0 w 6426847"/>
                <a:gd name="connsiteY0" fmla="*/ 0 h 102931"/>
                <a:gd name="connsiteX1" fmla="*/ 6426848 w 6426847"/>
                <a:gd name="connsiteY1" fmla="*/ 0 h 102931"/>
                <a:gd name="connsiteX2" fmla="*/ 6426848 w 6426847"/>
                <a:gd name="connsiteY2" fmla="*/ 102931 h 102931"/>
                <a:gd name="connsiteX3" fmla="*/ 0 w 6426847"/>
                <a:gd name="connsiteY3" fmla="*/ 102931 h 102931"/>
              </a:gdLst>
              <a:ahLst/>
              <a:cxnLst>
                <a:cxn ang="0">
                  <a:pos x="connsiteX0" y="connsiteY0"/>
                </a:cxn>
                <a:cxn ang="0">
                  <a:pos x="connsiteX1" y="connsiteY1"/>
                </a:cxn>
                <a:cxn ang="0">
                  <a:pos x="connsiteX2" y="connsiteY2"/>
                </a:cxn>
                <a:cxn ang="0">
                  <a:pos x="connsiteX3" y="connsiteY3"/>
                </a:cxn>
              </a:cxnLst>
              <a:rect l="l" t="t" r="r" b="b"/>
              <a:pathLst>
                <a:path w="6426847" h="102931">
                  <a:moveTo>
                    <a:pt x="0" y="0"/>
                  </a:moveTo>
                  <a:lnTo>
                    <a:pt x="6426848" y="0"/>
                  </a:lnTo>
                  <a:lnTo>
                    <a:pt x="6426848" y="102931"/>
                  </a:lnTo>
                  <a:lnTo>
                    <a:pt x="0" y="102931"/>
                  </a:lnTo>
                  <a:close/>
                </a:path>
              </a:pathLst>
            </a:custGeom>
            <a:solidFill>
              <a:schemeClr val="accent2">
                <a:lumMod val="60000"/>
                <a:lumOff val="40000"/>
              </a:schemeClr>
            </a:solidFill>
            <a:ln w="12700" cap="flat">
              <a:solidFill>
                <a:schemeClr val="accent5"/>
              </a:solid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C7D7D9F-7A67-92E4-A4D1-0FEFC56D299F}"/>
                </a:ext>
              </a:extLst>
            </p:cNvPr>
            <p:cNvSpPr/>
            <p:nvPr/>
          </p:nvSpPr>
          <p:spPr>
            <a:xfrm>
              <a:off x="519633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2D8FCF40-2CEA-52EF-3A94-610B6E610D46}"/>
                </a:ext>
              </a:extLst>
            </p:cNvPr>
            <p:cNvSpPr/>
            <p:nvPr/>
          </p:nvSpPr>
          <p:spPr>
            <a:xfrm>
              <a:off x="6219425"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72E54C07-4796-91C3-2A15-3A2C77E2B630}"/>
                </a:ext>
              </a:extLst>
            </p:cNvPr>
            <p:cNvSpPr/>
            <p:nvPr/>
          </p:nvSpPr>
          <p:spPr>
            <a:xfrm>
              <a:off x="4849412"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FDCF8BBD-ECB3-7D42-5F35-EED75569F15C}"/>
                </a:ext>
              </a:extLst>
            </p:cNvPr>
            <p:cNvSpPr/>
            <p:nvPr/>
          </p:nvSpPr>
          <p:spPr>
            <a:xfrm>
              <a:off x="6737770"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7264"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D103965E-E77C-4D8D-E964-1A4529F19CEF}"/>
                </a:ext>
              </a:extLst>
            </p:cNvPr>
            <p:cNvSpPr/>
            <p:nvPr/>
          </p:nvSpPr>
          <p:spPr>
            <a:xfrm>
              <a:off x="7581273"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6F76E1E7-941C-1F54-BB47-C365C4CB9AC7}"/>
                </a:ext>
              </a:extLst>
            </p:cNvPr>
            <p:cNvSpPr/>
            <p:nvPr/>
          </p:nvSpPr>
          <p:spPr>
            <a:xfrm>
              <a:off x="5692916"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855CC5C9-DA0F-97BA-36FC-BF6385FA6014}"/>
                </a:ext>
              </a:extLst>
            </p:cNvPr>
            <p:cNvSpPr/>
            <p:nvPr/>
          </p:nvSpPr>
          <p:spPr>
            <a:xfrm>
              <a:off x="8906389" y="2166788"/>
              <a:ext cx="141490" cy="123262"/>
            </a:xfrm>
            <a:custGeom>
              <a:avLst/>
              <a:gdLst>
                <a:gd name="connsiteX0" fmla="*/ -62 w 132485"/>
                <a:gd name="connsiteY0" fmla="*/ -163 h 103186"/>
                <a:gd name="connsiteX1" fmla="*/ 132424 w 132485"/>
                <a:gd name="connsiteY1" fmla="*/ 103024 h 103186"/>
              </a:gdLst>
              <a:ahLst/>
              <a:cxnLst>
                <a:cxn ang="0">
                  <a:pos x="connsiteX0" y="connsiteY0"/>
                </a:cxn>
                <a:cxn ang="0">
                  <a:pos x="connsiteX1" y="connsiteY1"/>
                </a:cxn>
              </a:cxnLst>
              <a:rect l="l" t="t" r="r" b="b"/>
              <a:pathLst>
                <a:path w="132485" h="103186">
                  <a:moveTo>
                    <a:pt x="-62" y="-163"/>
                  </a:moveTo>
                  <a:cubicBezTo>
                    <a:pt x="35607" y="17672"/>
                    <a:pt x="58538" y="103024"/>
                    <a:pt x="132424" y="103024"/>
                  </a:cubicBezTo>
                </a:path>
              </a:pathLst>
            </a:custGeom>
            <a:noFill/>
            <a:ln w="12700" cap="flat">
              <a:solidFill>
                <a:srgbClr val="7F2718"/>
              </a:solid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39ACCF06-8765-5855-3408-63FB94D0E237}"/>
                </a:ext>
              </a:extLst>
            </p:cNvPr>
            <p:cNvSpPr/>
            <p:nvPr/>
          </p:nvSpPr>
          <p:spPr>
            <a:xfrm>
              <a:off x="9749892" y="2166788"/>
              <a:ext cx="141490" cy="123262"/>
            </a:xfrm>
            <a:custGeom>
              <a:avLst/>
              <a:gdLst>
                <a:gd name="connsiteX0" fmla="*/ 132424 w 132485"/>
                <a:gd name="connsiteY0" fmla="*/ -163 h 103186"/>
                <a:gd name="connsiteX1" fmla="*/ -62 w 132485"/>
                <a:gd name="connsiteY1" fmla="*/ 103024 h 103186"/>
              </a:gdLst>
              <a:ahLst/>
              <a:cxnLst>
                <a:cxn ang="0">
                  <a:pos x="connsiteX0" y="connsiteY0"/>
                </a:cxn>
                <a:cxn ang="0">
                  <a:pos x="connsiteX1" y="connsiteY1"/>
                </a:cxn>
              </a:cxnLst>
              <a:rect l="l" t="t" r="r" b="b"/>
              <a:pathLst>
                <a:path w="132485" h="103186">
                  <a:moveTo>
                    <a:pt x="132424" y="-163"/>
                  </a:moveTo>
                  <a:cubicBezTo>
                    <a:pt x="96755" y="17672"/>
                    <a:pt x="75098" y="103024"/>
                    <a:pt x="-62" y="103024"/>
                  </a:cubicBezTo>
                </a:path>
              </a:pathLst>
            </a:custGeom>
            <a:noFill/>
            <a:ln w="12700" cap="flat">
              <a:solidFill>
                <a:srgbClr val="7F2718"/>
              </a:solidFill>
              <a:prstDash val="solid"/>
              <a:miter/>
            </a:ln>
          </p:spPr>
          <p:txBody>
            <a:bodyPr rtlCol="0" anchor="ctr"/>
            <a:lstStyle/>
            <a:p>
              <a:endParaRPr lang="en-US" dirty="0"/>
            </a:p>
          </p:txBody>
        </p:sp>
        <p:sp>
          <p:nvSpPr>
            <p:cNvPr id="37" name="Freeform: Shape 36">
              <a:extLst>
                <a:ext uri="{FF2B5EF4-FFF2-40B4-BE49-F238E27FC236}">
                  <a16:creationId xmlns:a16="http://schemas.microsoft.com/office/drawing/2014/main" id="{CF52F1AD-F269-BD80-E33F-13355E638FE1}"/>
                </a:ext>
              </a:extLst>
            </p:cNvPr>
            <p:cNvSpPr/>
            <p:nvPr/>
          </p:nvSpPr>
          <p:spPr>
            <a:xfrm>
              <a:off x="10725362" y="2167837"/>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4333" y="17672"/>
                    <a:pt x="57263"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38" name="Oval 37">
              <a:extLst>
                <a:ext uri="{FF2B5EF4-FFF2-40B4-BE49-F238E27FC236}">
                  <a16:creationId xmlns:a16="http://schemas.microsoft.com/office/drawing/2014/main" id="{557DE4CA-0247-7D69-0FD8-EC8B95720429}"/>
                </a:ext>
              </a:extLst>
            </p:cNvPr>
            <p:cNvSpPr/>
            <p:nvPr/>
          </p:nvSpPr>
          <p:spPr>
            <a:xfrm>
              <a:off x="6295487"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8F765CDC-404F-C051-6AEE-7507836A03DE}"/>
                </a:ext>
              </a:extLst>
            </p:cNvPr>
            <p:cNvSpPr/>
            <p:nvPr/>
          </p:nvSpPr>
          <p:spPr>
            <a:xfrm>
              <a:off x="4710929" y="188679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F18C7B43-7F28-A9BB-10AF-4B81D865ECBF}"/>
                </a:ext>
              </a:extLst>
            </p:cNvPr>
            <p:cNvSpPr/>
            <p:nvPr/>
          </p:nvSpPr>
          <p:spPr>
            <a:xfrm>
              <a:off x="9121953" y="19135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24989952-675C-8C8B-C845-D3BEBB7FCF5A}"/>
                </a:ext>
              </a:extLst>
            </p:cNvPr>
            <p:cNvSpPr/>
            <p:nvPr/>
          </p:nvSpPr>
          <p:spPr>
            <a:xfrm>
              <a:off x="10167096" y="188447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4C9B7230-0243-A959-EAAC-AC958B74C0D1}"/>
                </a:ext>
              </a:extLst>
            </p:cNvPr>
            <p:cNvSpPr/>
            <p:nvPr/>
          </p:nvSpPr>
          <p:spPr>
            <a:xfrm>
              <a:off x="7717614" y="1858457"/>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8EB4551A-F605-B5EF-9AA7-101DB4FB4AFA}"/>
                </a:ext>
              </a:extLst>
            </p:cNvPr>
            <p:cNvSpPr/>
            <p:nvPr/>
          </p:nvSpPr>
          <p:spPr>
            <a:xfrm>
              <a:off x="8915241" y="15394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6B51676C-F702-2AB9-7DEA-19356BB6F4EE}"/>
                </a:ext>
              </a:extLst>
            </p:cNvPr>
            <p:cNvSpPr txBox="1"/>
            <p:nvPr/>
          </p:nvSpPr>
          <p:spPr>
            <a:xfrm>
              <a:off x="9581359" y="1535781"/>
              <a:ext cx="661989" cy="346234"/>
            </a:xfrm>
            <a:prstGeom prst="ellipse">
              <a:avLst/>
            </a:prstGeom>
            <a:gradFill flip="none" rotWithShape="1">
              <a:gsLst>
                <a:gs pos="0">
                  <a:schemeClr val="bg1"/>
                </a:gs>
                <a:gs pos="100000">
                  <a:srgbClr val="FFC000"/>
                </a:gs>
              </a:gsLst>
              <a:path path="shape">
                <a:fillToRect l="50000" t="50000" r="50000" b="50000"/>
              </a:path>
              <a:tileRect/>
            </a:gradFill>
            <a:ln w="12700">
              <a:solidFill>
                <a:srgbClr val="FFC000"/>
              </a:solidFill>
            </a:ln>
          </p:spPr>
          <p:txBody>
            <a:bodyPr wrap="square" lIns="0" rIns="0">
              <a:spAutoFit/>
            </a:bodyPr>
            <a:lstStyle>
              <a:defPPr>
                <a:defRPr lang="en-US"/>
              </a:defPPr>
              <a:lvl1pPr algn="ctr">
                <a:defRPr sz="800" b="1"/>
              </a:lvl1pPr>
            </a:lstStyle>
            <a:p>
              <a:r>
                <a:rPr lang="en-US" sz="1000" dirty="0"/>
                <a:t>ALB</a:t>
              </a:r>
            </a:p>
          </p:txBody>
        </p:sp>
        <p:sp>
          <p:nvSpPr>
            <p:cNvPr id="54" name="Oval 53">
              <a:extLst>
                <a:ext uri="{FF2B5EF4-FFF2-40B4-BE49-F238E27FC236}">
                  <a16:creationId xmlns:a16="http://schemas.microsoft.com/office/drawing/2014/main" id="{5843ED8B-AB1A-0D33-17AC-BC6D0D066271}"/>
                </a:ext>
              </a:extLst>
            </p:cNvPr>
            <p:cNvSpPr/>
            <p:nvPr/>
          </p:nvSpPr>
          <p:spPr>
            <a:xfrm>
              <a:off x="7410394" y="1369555"/>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reeform: Shape 80">
              <a:extLst>
                <a:ext uri="{FF2B5EF4-FFF2-40B4-BE49-F238E27FC236}">
                  <a16:creationId xmlns:a16="http://schemas.microsoft.com/office/drawing/2014/main" id="{FC643C82-9784-BD7B-CBB1-8024E1627F70}"/>
                </a:ext>
              </a:extLst>
            </p:cNvPr>
            <p:cNvSpPr/>
            <p:nvPr/>
          </p:nvSpPr>
          <p:spPr>
            <a:xfrm>
              <a:off x="4669777"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9A3C33AE-AA69-6EC0-23C5-CD2B7CF8ACB8}"/>
                </a:ext>
              </a:extLst>
            </p:cNvPr>
            <p:cNvSpPr/>
            <p:nvPr/>
          </p:nvSpPr>
          <p:spPr>
            <a:xfrm>
              <a:off x="5513281"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FF5F8870-6A0D-9142-BCBF-E805230F475C}"/>
                </a:ext>
              </a:extLst>
            </p:cNvPr>
            <p:cNvSpPr/>
            <p:nvPr/>
          </p:nvSpPr>
          <p:spPr>
            <a:xfrm>
              <a:off x="6405911"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04A45E55-2467-3B4F-B765-A5954B788429}"/>
                </a:ext>
              </a:extLst>
            </p:cNvPr>
            <p:cNvSpPr/>
            <p:nvPr/>
          </p:nvSpPr>
          <p:spPr>
            <a:xfrm>
              <a:off x="7249415"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B44512D3-990F-444C-8A84-D26FCE3DC027}"/>
                </a:ext>
              </a:extLst>
            </p:cNvPr>
            <p:cNvSpPr/>
            <p:nvPr/>
          </p:nvSpPr>
          <p:spPr>
            <a:xfrm>
              <a:off x="8534335"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5A4548B3-D2FF-D38A-C682-0FFD0AFB8CFE}"/>
                </a:ext>
              </a:extLst>
            </p:cNvPr>
            <p:cNvSpPr/>
            <p:nvPr/>
          </p:nvSpPr>
          <p:spPr>
            <a:xfrm>
              <a:off x="9377839"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3AC46E2D-1976-15DE-ABEB-70B9D8C7EBD7}"/>
                </a:ext>
              </a:extLst>
            </p:cNvPr>
            <p:cNvSpPr/>
            <p:nvPr/>
          </p:nvSpPr>
          <p:spPr>
            <a:xfrm>
              <a:off x="10462503" y="2166788"/>
              <a:ext cx="140130" cy="123262"/>
            </a:xfrm>
            <a:custGeom>
              <a:avLst/>
              <a:gdLst>
                <a:gd name="connsiteX0" fmla="*/ -62 w 131212"/>
                <a:gd name="connsiteY0" fmla="*/ -163 h 103186"/>
                <a:gd name="connsiteX1" fmla="*/ 131150 w 131212"/>
                <a:gd name="connsiteY1" fmla="*/ 103024 h 103186"/>
              </a:gdLst>
              <a:ahLst/>
              <a:cxnLst>
                <a:cxn ang="0">
                  <a:pos x="connsiteX0" y="connsiteY0"/>
                </a:cxn>
                <a:cxn ang="0">
                  <a:pos x="connsiteX1" y="connsiteY1"/>
                </a:cxn>
              </a:cxnLst>
              <a:rect l="l" t="t" r="r" b="b"/>
              <a:pathLst>
                <a:path w="131212" h="103186">
                  <a:moveTo>
                    <a:pt x="-62" y="-163"/>
                  </a:moveTo>
                  <a:cubicBezTo>
                    <a:pt x="35607" y="17672"/>
                    <a:pt x="57264" y="103024"/>
                    <a:pt x="131150" y="103024"/>
                  </a:cubicBezTo>
                </a:path>
              </a:pathLst>
            </a:custGeom>
            <a:noFill/>
            <a:ln w="12700" cap="flat">
              <a:solidFill>
                <a:srgbClr val="7F2718"/>
              </a:solid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2A17C4AD-AA1A-F483-CB24-9767C94EDCFA}"/>
                </a:ext>
              </a:extLst>
            </p:cNvPr>
            <p:cNvSpPr/>
            <p:nvPr/>
          </p:nvSpPr>
          <p:spPr>
            <a:xfrm>
              <a:off x="11306007" y="2163361"/>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C3DEBCE9-817F-4FE0-34D7-315BF50DD391}"/>
                </a:ext>
              </a:extLst>
            </p:cNvPr>
            <p:cNvSpPr/>
            <p:nvPr/>
          </p:nvSpPr>
          <p:spPr>
            <a:xfrm>
              <a:off x="8030064" y="2166788"/>
              <a:ext cx="141491" cy="123262"/>
            </a:xfrm>
            <a:custGeom>
              <a:avLst/>
              <a:gdLst>
                <a:gd name="connsiteX0" fmla="*/ 132424 w 132486"/>
                <a:gd name="connsiteY0" fmla="*/ -163 h 103186"/>
                <a:gd name="connsiteX1" fmla="*/ -62 w 132486"/>
                <a:gd name="connsiteY1" fmla="*/ 103024 h 103186"/>
              </a:gdLst>
              <a:ahLst/>
              <a:cxnLst>
                <a:cxn ang="0">
                  <a:pos x="connsiteX0" y="connsiteY0"/>
                </a:cxn>
                <a:cxn ang="0">
                  <a:pos x="connsiteX1" y="connsiteY1"/>
                </a:cxn>
              </a:cxnLst>
              <a:rect l="l" t="t" r="r" b="b"/>
              <a:pathLst>
                <a:path w="132486" h="103186">
                  <a:moveTo>
                    <a:pt x="132424" y="-163"/>
                  </a:moveTo>
                  <a:cubicBezTo>
                    <a:pt x="96755" y="17672"/>
                    <a:pt x="73824" y="103024"/>
                    <a:pt x="-62" y="103024"/>
                  </a:cubicBezTo>
                </a:path>
              </a:pathLst>
            </a:custGeom>
            <a:noFill/>
            <a:ln w="12700" cap="flat">
              <a:solidFill>
                <a:srgbClr val="7F2718"/>
              </a:solid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AC0976C6-EBC8-6ED0-D24F-B8971F965431}"/>
                </a:ext>
              </a:extLst>
            </p:cNvPr>
            <p:cNvSpPr/>
            <p:nvPr/>
          </p:nvSpPr>
          <p:spPr>
            <a:xfrm>
              <a:off x="7284687"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52F719B9-8080-02D0-B152-6A964681470D}"/>
                </a:ext>
              </a:extLst>
            </p:cNvPr>
            <p:cNvSpPr/>
            <p:nvPr/>
          </p:nvSpPr>
          <p:spPr>
            <a:xfrm>
              <a:off x="8450626"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3A98382B-F2CA-54E7-B68E-EC6228B98883}"/>
                </a:ext>
              </a:extLst>
            </p:cNvPr>
            <p:cNvSpPr/>
            <p:nvPr/>
          </p:nvSpPr>
          <p:spPr>
            <a:xfrm>
              <a:off x="9445143" y="2178202"/>
              <a:ext cx="193189" cy="100435"/>
            </a:xfrm>
            <a:custGeom>
              <a:avLst/>
              <a:gdLst>
                <a:gd name="connsiteX0" fmla="*/ 180895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5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5" y="42039"/>
                  </a:moveTo>
                  <a:cubicBezTo>
                    <a:pt x="180895" y="65256"/>
                    <a:pt x="140400" y="84078"/>
                    <a:pt x="90447" y="84078"/>
                  </a:cubicBezTo>
                  <a:cubicBezTo>
                    <a:pt x="40494" y="84078"/>
                    <a:pt x="0" y="65256"/>
                    <a:pt x="0" y="42039"/>
                  </a:cubicBezTo>
                  <a:cubicBezTo>
                    <a:pt x="0" y="18821"/>
                    <a:pt x="40494" y="0"/>
                    <a:pt x="90447" y="0"/>
                  </a:cubicBezTo>
                  <a:cubicBezTo>
                    <a:pt x="140400" y="0"/>
                    <a:pt x="180895" y="18821"/>
                    <a:pt x="180895"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8BB37F5C-FF69-FA42-FC66-9171A1A85FCF}"/>
                </a:ext>
              </a:extLst>
            </p:cNvPr>
            <p:cNvSpPr/>
            <p:nvPr/>
          </p:nvSpPr>
          <p:spPr>
            <a:xfrm>
              <a:off x="10088654" y="2178202"/>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3FB87954-6D87-AE8F-E964-E3919B9DE896}"/>
                </a:ext>
              </a:extLst>
            </p:cNvPr>
            <p:cNvSpPr/>
            <p:nvPr/>
          </p:nvSpPr>
          <p:spPr>
            <a:xfrm>
              <a:off x="11156638" y="2178489"/>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4"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95" name="Oval 94">
              <a:extLst>
                <a:ext uri="{FF2B5EF4-FFF2-40B4-BE49-F238E27FC236}">
                  <a16:creationId xmlns:a16="http://schemas.microsoft.com/office/drawing/2014/main" id="{79680A38-C0D5-E90B-0480-3A8BF1DF692C}"/>
                </a:ext>
              </a:extLst>
            </p:cNvPr>
            <p:cNvSpPr/>
            <p:nvPr/>
          </p:nvSpPr>
          <p:spPr>
            <a:xfrm>
              <a:off x="9488521" y="1301794"/>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a:extLst>
                <a:ext uri="{FF2B5EF4-FFF2-40B4-BE49-F238E27FC236}">
                  <a16:creationId xmlns:a16="http://schemas.microsoft.com/office/drawing/2014/main" id="{FE140992-9726-7FA8-2630-1F9FFD5CBEA2}"/>
                </a:ext>
              </a:extLst>
            </p:cNvPr>
            <p:cNvSpPr/>
            <p:nvPr/>
          </p:nvSpPr>
          <p:spPr>
            <a:xfrm>
              <a:off x="6550383" y="1359781"/>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a:extLst>
                <a:ext uri="{FF2B5EF4-FFF2-40B4-BE49-F238E27FC236}">
                  <a16:creationId xmlns:a16="http://schemas.microsoft.com/office/drawing/2014/main" id="{EF819C22-3576-C788-8724-4384401181A8}"/>
                </a:ext>
              </a:extLst>
            </p:cNvPr>
            <p:cNvSpPr/>
            <p:nvPr/>
          </p:nvSpPr>
          <p:spPr>
            <a:xfrm>
              <a:off x="10489946" y="136621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TextBox 97">
              <a:extLst>
                <a:ext uri="{FF2B5EF4-FFF2-40B4-BE49-F238E27FC236}">
                  <a16:creationId xmlns:a16="http://schemas.microsoft.com/office/drawing/2014/main" id="{E4BC7E24-A5F9-1CBC-5CDC-DD1EF39F99B3}"/>
                </a:ext>
              </a:extLst>
            </p:cNvPr>
            <p:cNvSpPr txBox="1"/>
            <p:nvPr/>
          </p:nvSpPr>
          <p:spPr>
            <a:xfrm rot="5400000">
              <a:off x="11199305" y="1613271"/>
              <a:ext cx="876263" cy="261610"/>
            </a:xfrm>
            <a:prstGeom prst="rect">
              <a:avLst/>
            </a:prstGeom>
            <a:noFill/>
          </p:spPr>
          <p:txBody>
            <a:bodyPr wrap="square">
              <a:spAutoFit/>
            </a:bodyPr>
            <a:lstStyle/>
            <a:p>
              <a:pPr algn="ctr"/>
              <a:r>
                <a:rPr lang="en-US" sz="1100" b="1" dirty="0"/>
                <a:t>Blood</a:t>
              </a:r>
            </a:p>
          </p:txBody>
        </p:sp>
        <p:sp>
          <p:nvSpPr>
            <p:cNvPr id="99" name="Oval 98">
              <a:extLst>
                <a:ext uri="{FF2B5EF4-FFF2-40B4-BE49-F238E27FC236}">
                  <a16:creationId xmlns:a16="http://schemas.microsoft.com/office/drawing/2014/main" id="{12115CFB-6C44-A026-20B0-97CF3C6FECA9}"/>
                </a:ext>
              </a:extLst>
            </p:cNvPr>
            <p:cNvSpPr/>
            <p:nvPr/>
          </p:nvSpPr>
          <p:spPr>
            <a:xfrm>
              <a:off x="4799998" y="13459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Shape 99">
              <a:extLst>
                <a:ext uri="{FF2B5EF4-FFF2-40B4-BE49-F238E27FC236}">
                  <a16:creationId xmlns:a16="http://schemas.microsoft.com/office/drawing/2014/main" id="{2B2D5FF5-863F-B0B3-C474-8B5585A499A5}"/>
                </a:ext>
              </a:extLst>
            </p:cNvPr>
            <p:cNvSpPr/>
            <p:nvPr/>
          </p:nvSpPr>
          <p:spPr>
            <a:xfrm>
              <a:off x="6751376" y="2184877"/>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A544F14B-D129-283F-DD9E-C0542818A087}"/>
                </a:ext>
              </a:extLst>
            </p:cNvPr>
            <p:cNvSpPr/>
            <p:nvPr/>
          </p:nvSpPr>
          <p:spPr>
            <a:xfrm>
              <a:off x="9135672" y="2180521"/>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4"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894450AE-1833-9478-FAE3-439BAB9D291E}"/>
                </a:ext>
              </a:extLst>
            </p:cNvPr>
            <p:cNvSpPr/>
            <p:nvPr/>
          </p:nvSpPr>
          <p:spPr>
            <a:xfrm>
              <a:off x="4718909" y="2173180"/>
              <a:ext cx="193189" cy="100435"/>
            </a:xfrm>
            <a:custGeom>
              <a:avLst/>
              <a:gdLst>
                <a:gd name="connsiteX0" fmla="*/ 180894 w 180894"/>
                <a:gd name="connsiteY0" fmla="*/ 42039 h 84077"/>
                <a:gd name="connsiteX1" fmla="*/ 90447 w 180894"/>
                <a:gd name="connsiteY1" fmla="*/ 84078 h 84077"/>
                <a:gd name="connsiteX2" fmla="*/ 0 w 180894"/>
                <a:gd name="connsiteY2" fmla="*/ 42039 h 84077"/>
                <a:gd name="connsiteX3" fmla="*/ 90447 w 180894"/>
                <a:gd name="connsiteY3" fmla="*/ 0 h 84077"/>
                <a:gd name="connsiteX4" fmla="*/ 180894 w 180894"/>
                <a:gd name="connsiteY4" fmla="*/ 42039 h 84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94" h="84077">
                  <a:moveTo>
                    <a:pt x="180894" y="42039"/>
                  </a:moveTo>
                  <a:cubicBezTo>
                    <a:pt x="180894" y="65256"/>
                    <a:pt x="140400" y="84078"/>
                    <a:pt x="90447" y="84078"/>
                  </a:cubicBezTo>
                  <a:cubicBezTo>
                    <a:pt x="40495" y="84078"/>
                    <a:pt x="0" y="65256"/>
                    <a:pt x="0" y="42039"/>
                  </a:cubicBezTo>
                  <a:cubicBezTo>
                    <a:pt x="0" y="18821"/>
                    <a:pt x="40495" y="0"/>
                    <a:pt x="90447" y="0"/>
                  </a:cubicBezTo>
                  <a:cubicBezTo>
                    <a:pt x="140400" y="0"/>
                    <a:pt x="180894" y="18821"/>
                    <a:pt x="180894" y="42039"/>
                  </a:cubicBezTo>
                  <a:close/>
                </a:path>
              </a:pathLst>
            </a:custGeom>
            <a:solidFill>
              <a:schemeClr val="accent2">
                <a:lumMod val="75000"/>
              </a:schemeClr>
            </a:solidFill>
            <a:ln w="12700" cap="flat">
              <a:solidFill>
                <a:schemeClr val="bg1"/>
              </a:solidFill>
              <a:prstDash val="solid"/>
              <a:miter/>
            </a:ln>
          </p:spPr>
          <p:txBody>
            <a:bodyPr rtlCol="0" anchor="ctr"/>
            <a:lstStyle/>
            <a:p>
              <a:endParaRPr lang="en-US" dirty="0"/>
            </a:p>
          </p:txBody>
        </p:sp>
        <p:sp>
          <p:nvSpPr>
            <p:cNvPr id="14" name="TextBox 13">
              <a:extLst>
                <a:ext uri="{FF2B5EF4-FFF2-40B4-BE49-F238E27FC236}">
                  <a16:creationId xmlns:a16="http://schemas.microsoft.com/office/drawing/2014/main" id="{98ECA7D9-1341-479E-8EAF-83FA33852ADD}"/>
                </a:ext>
              </a:extLst>
            </p:cNvPr>
            <p:cNvSpPr txBox="1"/>
            <p:nvPr/>
          </p:nvSpPr>
          <p:spPr>
            <a:xfrm>
              <a:off x="10812100" y="163559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8" name="TextBox 17">
              <a:extLst>
                <a:ext uri="{FF2B5EF4-FFF2-40B4-BE49-F238E27FC236}">
                  <a16:creationId xmlns:a16="http://schemas.microsoft.com/office/drawing/2014/main" id="{29A2C989-264B-EA72-40E7-6801E199ECEE}"/>
                </a:ext>
              </a:extLst>
            </p:cNvPr>
            <p:cNvSpPr txBox="1"/>
            <p:nvPr/>
          </p:nvSpPr>
          <p:spPr>
            <a:xfrm>
              <a:off x="8089193" y="1601961"/>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19" name="TextBox 18">
              <a:extLst>
                <a:ext uri="{FF2B5EF4-FFF2-40B4-BE49-F238E27FC236}">
                  <a16:creationId xmlns:a16="http://schemas.microsoft.com/office/drawing/2014/main" id="{65901638-48DD-03C9-C02B-8FF835A3A220}"/>
                </a:ext>
              </a:extLst>
            </p:cNvPr>
            <p:cNvSpPr txBox="1"/>
            <p:nvPr/>
          </p:nvSpPr>
          <p:spPr>
            <a:xfrm>
              <a:off x="6678777" y="1745196"/>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21" name="Double Bracket 20">
              <a:extLst>
                <a:ext uri="{FF2B5EF4-FFF2-40B4-BE49-F238E27FC236}">
                  <a16:creationId xmlns:a16="http://schemas.microsoft.com/office/drawing/2014/main" id="{EF6AFCE0-EFA0-C122-6764-E5AE3092E6DD}"/>
                </a:ext>
              </a:extLst>
            </p:cNvPr>
            <p:cNvSpPr/>
            <p:nvPr/>
          </p:nvSpPr>
          <p:spPr>
            <a:xfrm>
              <a:off x="8017735" y="1397536"/>
              <a:ext cx="790940" cy="663289"/>
            </a:xfrm>
            <a:prstGeom prst="bracketPair">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Oval 52">
              <a:extLst>
                <a:ext uri="{FF2B5EF4-FFF2-40B4-BE49-F238E27FC236}">
                  <a16:creationId xmlns:a16="http://schemas.microsoft.com/office/drawing/2014/main" id="{67773862-20B5-7C0B-2694-CC929B88A32E}"/>
                </a:ext>
              </a:extLst>
            </p:cNvPr>
            <p:cNvSpPr/>
            <p:nvPr/>
          </p:nvSpPr>
          <p:spPr>
            <a:xfrm>
              <a:off x="7048314" y="1610310"/>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E4F860E0-F969-15E3-CBB1-4901033EB7AD}"/>
                </a:ext>
              </a:extLst>
            </p:cNvPr>
            <p:cNvSpPr/>
            <p:nvPr/>
          </p:nvSpPr>
          <p:spPr>
            <a:xfrm>
              <a:off x="10692621" y="1690148"/>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EF459612-C641-CA1A-D544-E50E639C248A}"/>
                </a:ext>
              </a:extLst>
            </p:cNvPr>
            <p:cNvSpPr/>
            <p:nvPr/>
          </p:nvSpPr>
          <p:spPr>
            <a:xfrm>
              <a:off x="8134974" y="1431779"/>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7B70E3D2-9831-6D6E-717F-06033BA9F627}"/>
                </a:ext>
              </a:extLst>
            </p:cNvPr>
            <p:cNvSpPr/>
            <p:nvPr/>
          </p:nvSpPr>
          <p:spPr>
            <a:xfrm>
              <a:off x="6115729" y="1577336"/>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A803FE9-F338-2CFF-3DAC-794E74C92C60}"/>
                </a:ext>
              </a:extLst>
            </p:cNvPr>
            <p:cNvSpPr txBox="1"/>
            <p:nvPr/>
          </p:nvSpPr>
          <p:spPr>
            <a:xfrm>
              <a:off x="5211134" y="1567202"/>
              <a:ext cx="661989" cy="346234"/>
            </a:xfrm>
            <a:prstGeom prst="ellipse">
              <a:avLst/>
            </a:prstGeom>
            <a:gradFill>
              <a:gsLst>
                <a:gs pos="0">
                  <a:schemeClr val="accent5"/>
                </a:gs>
                <a:gs pos="100000">
                  <a:schemeClr val="accent5">
                    <a:lumMod val="60000"/>
                    <a:lumOff val="40000"/>
                  </a:schemeClr>
                </a:gs>
              </a:gsLst>
              <a:path path="shape">
                <a:fillToRect l="50000" t="50000" r="50000" b="50000"/>
              </a:path>
            </a:gradFill>
            <a:ln w="12700">
              <a:solidFill>
                <a:schemeClr val="bg1"/>
              </a:solidFill>
            </a:ln>
          </p:spPr>
          <p:txBody>
            <a:bodyPr wrap="square" lIns="0" rIns="0">
              <a:spAutoFit/>
            </a:bodyPr>
            <a:lstStyle>
              <a:defPPr>
                <a:defRPr lang="en-US"/>
              </a:defPPr>
              <a:lvl1pPr algn="ctr">
                <a:defRPr sz="800" b="1"/>
              </a:lvl1pPr>
            </a:lstStyle>
            <a:p>
              <a:r>
                <a:rPr lang="en-US" sz="1000" dirty="0">
                  <a:solidFill>
                    <a:schemeClr val="bg1"/>
                  </a:solidFill>
                </a:rPr>
                <a:t>CBG</a:t>
              </a:r>
            </a:p>
          </p:txBody>
        </p:sp>
        <p:sp>
          <p:nvSpPr>
            <p:cNvPr id="52" name="Oval 51">
              <a:extLst>
                <a:ext uri="{FF2B5EF4-FFF2-40B4-BE49-F238E27FC236}">
                  <a16:creationId xmlns:a16="http://schemas.microsoft.com/office/drawing/2014/main" id="{18B8B042-D93E-2EA6-98B0-8DB2E37426F6}"/>
                </a:ext>
              </a:extLst>
            </p:cNvPr>
            <p:cNvSpPr/>
            <p:nvPr/>
          </p:nvSpPr>
          <p:spPr>
            <a:xfrm>
              <a:off x="5623154" y="1830472"/>
              <a:ext cx="238958" cy="237744"/>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2" name="Rectangle 121">
            <a:extLst>
              <a:ext uri="{FF2B5EF4-FFF2-40B4-BE49-F238E27FC236}">
                <a16:creationId xmlns:a16="http://schemas.microsoft.com/office/drawing/2014/main" id="{BFE36326-BEBF-D82A-45E7-04AA6FC384B7}"/>
              </a:ext>
            </a:extLst>
          </p:cNvPr>
          <p:cNvSpPr/>
          <p:nvPr/>
        </p:nvSpPr>
        <p:spPr>
          <a:xfrm>
            <a:off x="12226895" y="310241"/>
            <a:ext cx="1280949" cy="6159038"/>
          </a:xfrm>
          <a:prstGeom prst="rect">
            <a:avLst/>
          </a:prstGeom>
          <a:solidFill>
            <a:srgbClr val="ECEC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ntent Placeholder 1">
            <a:extLst>
              <a:ext uri="{FF2B5EF4-FFF2-40B4-BE49-F238E27FC236}">
                <a16:creationId xmlns:a16="http://schemas.microsoft.com/office/drawing/2014/main" id="{6CDC0901-C22A-53F7-4DAB-5271732CD32F}"/>
              </a:ext>
            </a:extLst>
          </p:cNvPr>
          <p:cNvSpPr txBox="1">
            <a:spLocks/>
          </p:cNvSpPr>
          <p:nvPr/>
        </p:nvSpPr>
        <p:spPr>
          <a:xfrm>
            <a:off x="220665" y="1812909"/>
            <a:ext cx="3307957" cy="7266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solidFill>
                  <a:schemeClr val="tx1">
                    <a:lumMod val="50000"/>
                    <a:lumOff val="50000"/>
                  </a:schemeClr>
                </a:solidFill>
              </a:rPr>
              <a:t>Cortisol is kept inactive in the plasma via binding to </a:t>
            </a:r>
            <a:r>
              <a:rPr lang="en-US" sz="1400" b="1" dirty="0">
                <a:solidFill>
                  <a:schemeClr val="tx1">
                    <a:lumMod val="50000"/>
                    <a:lumOff val="50000"/>
                  </a:schemeClr>
                </a:solidFill>
              </a:rPr>
              <a:t>corticosteroid-binding globulin </a:t>
            </a:r>
            <a:r>
              <a:rPr lang="en-US" sz="1400" dirty="0">
                <a:solidFill>
                  <a:schemeClr val="tx1">
                    <a:lumMod val="50000"/>
                    <a:lumOff val="50000"/>
                  </a:schemeClr>
                </a:solidFill>
              </a:rPr>
              <a:t>(CBG)</a:t>
            </a:r>
          </a:p>
        </p:txBody>
      </p:sp>
      <p:sp>
        <p:nvSpPr>
          <p:cNvPr id="24" name="Content Placeholder 1">
            <a:extLst>
              <a:ext uri="{FF2B5EF4-FFF2-40B4-BE49-F238E27FC236}">
                <a16:creationId xmlns:a16="http://schemas.microsoft.com/office/drawing/2014/main" id="{25BA8DC6-FCC7-4453-D304-B2032BAFE166}"/>
              </a:ext>
            </a:extLst>
          </p:cNvPr>
          <p:cNvSpPr txBox="1">
            <a:spLocks/>
          </p:cNvSpPr>
          <p:nvPr/>
        </p:nvSpPr>
        <p:spPr>
          <a:xfrm>
            <a:off x="220664" y="1558712"/>
            <a:ext cx="1669781" cy="340938"/>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solidFill>
                  <a:schemeClr val="tx1">
                    <a:lumMod val="65000"/>
                    <a:lumOff val="35000"/>
                  </a:schemeClr>
                </a:solidFill>
              </a:rPr>
              <a:t>Bloodstream</a:t>
            </a:r>
          </a:p>
        </p:txBody>
      </p:sp>
      <p:sp>
        <p:nvSpPr>
          <p:cNvPr id="5" name="Content Placeholder 1">
            <a:extLst>
              <a:ext uri="{FF2B5EF4-FFF2-40B4-BE49-F238E27FC236}">
                <a16:creationId xmlns:a16="http://schemas.microsoft.com/office/drawing/2014/main" id="{6A29EEA6-059C-27ED-FBBD-BC87F0C62220}"/>
              </a:ext>
            </a:extLst>
          </p:cNvPr>
          <p:cNvSpPr txBox="1">
            <a:spLocks/>
          </p:cNvSpPr>
          <p:nvPr/>
        </p:nvSpPr>
        <p:spPr>
          <a:xfrm>
            <a:off x="220664" y="2982783"/>
            <a:ext cx="3919879" cy="57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solidFill>
                  <a:schemeClr val="tx1">
                    <a:lumMod val="50000"/>
                    <a:lumOff val="50000"/>
                  </a:schemeClr>
                </a:solidFill>
              </a:rPr>
              <a:t>Activation and deactivation of cortisol is regulated by the </a:t>
            </a:r>
            <a:r>
              <a:rPr lang="el-GR" sz="1400" b="1" dirty="0">
                <a:solidFill>
                  <a:schemeClr val="tx1">
                    <a:lumMod val="50000"/>
                    <a:lumOff val="50000"/>
                  </a:schemeClr>
                </a:solidFill>
              </a:rPr>
              <a:t>11β-</a:t>
            </a:r>
            <a:r>
              <a:rPr lang="en-US" sz="1400" b="1" dirty="0">
                <a:solidFill>
                  <a:schemeClr val="tx1">
                    <a:lumMod val="50000"/>
                    <a:lumOff val="50000"/>
                  </a:schemeClr>
                </a:solidFill>
              </a:rPr>
              <a:t>HSD1/2</a:t>
            </a:r>
            <a:r>
              <a:rPr lang="en-US" sz="1400" dirty="0">
                <a:solidFill>
                  <a:schemeClr val="tx1">
                    <a:lumMod val="50000"/>
                    <a:lumOff val="50000"/>
                  </a:schemeClr>
                </a:solidFill>
              </a:rPr>
              <a:t> enzymes</a:t>
            </a:r>
          </a:p>
          <a:p>
            <a:pPr marL="0" indent="0">
              <a:buFont typeface="Arial" panose="020B0604020202020204" pitchFamily="34" charset="0"/>
              <a:buNone/>
            </a:pPr>
            <a:endParaRPr lang="en-US" sz="1400" dirty="0">
              <a:solidFill>
                <a:schemeClr val="tx1">
                  <a:lumMod val="50000"/>
                  <a:lumOff val="50000"/>
                </a:schemeClr>
              </a:solidFill>
            </a:endParaRPr>
          </a:p>
        </p:txBody>
      </p:sp>
      <p:sp>
        <p:nvSpPr>
          <p:cNvPr id="15" name="Content Placeholder 1">
            <a:extLst>
              <a:ext uri="{FF2B5EF4-FFF2-40B4-BE49-F238E27FC236}">
                <a16:creationId xmlns:a16="http://schemas.microsoft.com/office/drawing/2014/main" id="{CFB76A68-8208-CE07-7160-5C05123979DB}"/>
              </a:ext>
            </a:extLst>
          </p:cNvPr>
          <p:cNvSpPr txBox="1">
            <a:spLocks/>
          </p:cNvSpPr>
          <p:nvPr/>
        </p:nvSpPr>
        <p:spPr>
          <a:xfrm>
            <a:off x="229613" y="2682012"/>
            <a:ext cx="1419352" cy="340938"/>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solidFill>
                  <a:schemeClr val="tx1">
                    <a:lumMod val="65000"/>
                    <a:lumOff val="35000"/>
                  </a:schemeClr>
                </a:solidFill>
              </a:rPr>
              <a:t>Cytoplasm</a:t>
            </a:r>
          </a:p>
        </p:txBody>
      </p:sp>
      <p:sp>
        <p:nvSpPr>
          <p:cNvPr id="1221" name="Content Placeholder 1">
            <a:extLst>
              <a:ext uri="{FF2B5EF4-FFF2-40B4-BE49-F238E27FC236}">
                <a16:creationId xmlns:a16="http://schemas.microsoft.com/office/drawing/2014/main" id="{6A2C47CB-9449-C296-D449-49F0A6A2BAE6}"/>
              </a:ext>
            </a:extLst>
          </p:cNvPr>
          <p:cNvSpPr txBox="1">
            <a:spLocks/>
          </p:cNvSpPr>
          <p:nvPr/>
        </p:nvSpPr>
        <p:spPr>
          <a:xfrm>
            <a:off x="183302" y="3875063"/>
            <a:ext cx="3067945" cy="274025"/>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solidFill>
                  <a:srgbClr val="A71919"/>
                </a:solidFill>
              </a:rPr>
              <a:t>Cortisol-GR complex </a:t>
            </a:r>
            <a:br>
              <a:rPr lang="en-US" sz="1600" b="1" dirty="0">
                <a:solidFill>
                  <a:srgbClr val="A71919"/>
                </a:solidFill>
              </a:rPr>
            </a:br>
            <a:r>
              <a:rPr lang="en-US" sz="1600" b="1" dirty="0">
                <a:solidFill>
                  <a:srgbClr val="A71919"/>
                </a:solidFill>
              </a:rPr>
              <a:t>binding to DNA</a:t>
            </a:r>
          </a:p>
        </p:txBody>
      </p:sp>
      <p:sp>
        <p:nvSpPr>
          <p:cNvPr id="1262" name="Content Placeholder 1">
            <a:extLst>
              <a:ext uri="{FF2B5EF4-FFF2-40B4-BE49-F238E27FC236}">
                <a16:creationId xmlns:a16="http://schemas.microsoft.com/office/drawing/2014/main" id="{113BBC98-37B0-0A89-AC1F-77096AE81ED0}"/>
              </a:ext>
            </a:extLst>
          </p:cNvPr>
          <p:cNvSpPr txBox="1">
            <a:spLocks/>
          </p:cNvSpPr>
          <p:nvPr/>
        </p:nvSpPr>
        <p:spPr>
          <a:xfrm>
            <a:off x="184435" y="4351787"/>
            <a:ext cx="4260565" cy="10873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dirty="0">
                <a:solidFill>
                  <a:schemeClr val="accent1"/>
                </a:solidFill>
              </a:rPr>
              <a:t>It can mediate the </a:t>
            </a:r>
            <a:r>
              <a:rPr lang="en-US" sz="1400" b="1" dirty="0">
                <a:solidFill>
                  <a:schemeClr val="accent1"/>
                </a:solidFill>
              </a:rPr>
              <a:t>upregulation</a:t>
            </a:r>
            <a:r>
              <a:rPr lang="en-US" sz="1400" dirty="0">
                <a:solidFill>
                  <a:schemeClr val="accent1"/>
                </a:solidFill>
              </a:rPr>
              <a:t> (transactivation) or </a:t>
            </a:r>
            <a:r>
              <a:rPr lang="en-US" sz="1400" b="1" dirty="0">
                <a:solidFill>
                  <a:schemeClr val="accent1"/>
                </a:solidFill>
              </a:rPr>
              <a:t>downregulation</a:t>
            </a:r>
            <a:r>
              <a:rPr lang="en-US" sz="1400" dirty="0">
                <a:solidFill>
                  <a:schemeClr val="accent1"/>
                </a:solidFill>
              </a:rPr>
              <a:t> (</a:t>
            </a:r>
            <a:r>
              <a:rPr lang="en-US" sz="1400" dirty="0" err="1">
                <a:solidFill>
                  <a:schemeClr val="accent1"/>
                </a:solidFill>
              </a:rPr>
              <a:t>transrepression</a:t>
            </a:r>
            <a:r>
              <a:rPr lang="en-US" sz="1400" dirty="0">
                <a:solidFill>
                  <a:schemeClr val="accent1"/>
                </a:solidFill>
              </a:rPr>
              <a:t>) of numerous genes</a:t>
            </a:r>
          </a:p>
        </p:txBody>
      </p:sp>
    </p:spTree>
    <p:extLst>
      <p:ext uri="{BB962C8B-B14F-4D97-AF65-F5344CB8AC3E}">
        <p14:creationId xmlns:p14="http://schemas.microsoft.com/office/powerpoint/2010/main" val="385743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9757-9429-0302-5226-D31D6D577299}"/>
              </a:ext>
            </a:extLst>
          </p:cNvPr>
          <p:cNvSpPr>
            <a:spLocks noGrp="1"/>
          </p:cNvSpPr>
          <p:nvPr>
            <p:ph type="title"/>
          </p:nvPr>
        </p:nvSpPr>
        <p:spPr>
          <a:xfrm>
            <a:off x="447472" y="85041"/>
            <a:ext cx="11458016" cy="973481"/>
          </a:xfrm>
        </p:spPr>
        <p:txBody>
          <a:bodyPr/>
          <a:lstStyle/>
          <a:p>
            <a:r>
              <a:rPr lang="en-US" sz="2800" dirty="0"/>
              <a:t>Cortisol activity is influenced by GR sensitivity</a:t>
            </a:r>
          </a:p>
        </p:txBody>
      </p:sp>
      <p:sp>
        <p:nvSpPr>
          <p:cNvPr id="3" name="Slide Number Placeholder 2">
            <a:extLst>
              <a:ext uri="{FF2B5EF4-FFF2-40B4-BE49-F238E27FC236}">
                <a16:creationId xmlns:a16="http://schemas.microsoft.com/office/drawing/2014/main" id="{265E7E42-C7F3-5454-F71E-5DECF682904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132B9F77-B711-6F14-80CB-0918C32EA62A}"/>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Timmermans S, et al. </a:t>
            </a:r>
            <a:r>
              <a:rPr kumimoji="0" lang="fr-F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Front </a:t>
            </a:r>
            <a:r>
              <a:rPr kumimoji="0" lang="fr-F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Immunol</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2019;10:1545. doi:10.3389/fimmu.2019.0154 2. </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Vandevyver S, et al. </a:t>
            </a:r>
            <a:r>
              <a:rPr kumimoji="0" lang="da-DK"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Endocr Rev</a:t>
            </a:r>
            <a:r>
              <a:rPr kumimoji="0" lang="da-DK"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2014;35:671-693.</a:t>
            </a:r>
            <a:r>
              <a:rPr kumimoji="0" lang="fr-F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a:t>
            </a:r>
            <a:endParaRPr kumimoji="0" lang="en-GB" sz="9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grpSp>
        <p:nvGrpSpPr>
          <p:cNvPr id="26" name="Group 25">
            <a:extLst>
              <a:ext uri="{FF2B5EF4-FFF2-40B4-BE49-F238E27FC236}">
                <a16:creationId xmlns:a16="http://schemas.microsoft.com/office/drawing/2014/main" id="{00B835E1-9129-0E62-484B-B454CD5B5E72}"/>
              </a:ext>
            </a:extLst>
          </p:cNvPr>
          <p:cNvGrpSpPr/>
          <p:nvPr/>
        </p:nvGrpSpPr>
        <p:grpSpPr>
          <a:xfrm>
            <a:off x="4502287" y="1758155"/>
            <a:ext cx="3203537" cy="4268333"/>
            <a:chOff x="7016559" y="1758155"/>
            <a:chExt cx="3203537" cy="4268333"/>
          </a:xfrm>
        </p:grpSpPr>
        <p:grpSp>
          <p:nvGrpSpPr>
            <p:cNvPr id="21" name="Group 20">
              <a:extLst>
                <a:ext uri="{FF2B5EF4-FFF2-40B4-BE49-F238E27FC236}">
                  <a16:creationId xmlns:a16="http://schemas.microsoft.com/office/drawing/2014/main" id="{425176DF-E495-56F7-4BDF-3BC8136BD340}"/>
                </a:ext>
              </a:extLst>
            </p:cNvPr>
            <p:cNvGrpSpPr/>
            <p:nvPr/>
          </p:nvGrpSpPr>
          <p:grpSpPr>
            <a:xfrm>
              <a:off x="7016559" y="1758155"/>
              <a:ext cx="3203537" cy="4242221"/>
              <a:chOff x="447472" y="1735318"/>
              <a:chExt cx="10850280" cy="4475737"/>
            </a:xfrm>
            <a:effectLst>
              <a:outerShdw blurRad="419100" algn="ctr" rotWithShape="0">
                <a:schemeClr val="accent1">
                  <a:alpha val="40000"/>
                </a:schemeClr>
              </a:outerShdw>
            </a:effectLst>
          </p:grpSpPr>
          <p:sp>
            <p:nvSpPr>
              <p:cNvPr id="22" name="Snip Diagonal Corner Rectangle 5">
                <a:extLst>
                  <a:ext uri="{FF2B5EF4-FFF2-40B4-BE49-F238E27FC236}">
                    <a16:creationId xmlns:a16="http://schemas.microsoft.com/office/drawing/2014/main" id="{7EC20234-AB7A-0692-748E-7A6DEB324F3A}"/>
                  </a:ext>
                </a:extLst>
              </p:cNvPr>
              <p:cNvSpPr/>
              <p:nvPr/>
            </p:nvSpPr>
            <p:spPr>
              <a:xfrm>
                <a:off x="447472" y="1735318"/>
                <a:ext cx="10850280" cy="4475737"/>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A98134B5-CE0E-750B-408A-506A22792C4B}"/>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4" name="TextBox 23">
              <a:extLst>
                <a:ext uri="{FF2B5EF4-FFF2-40B4-BE49-F238E27FC236}">
                  <a16:creationId xmlns:a16="http://schemas.microsoft.com/office/drawing/2014/main" id="{E3C0067E-F1E9-238E-4AA7-AF5B72CD1D8E}"/>
                </a:ext>
              </a:extLst>
            </p:cNvPr>
            <p:cNvSpPr txBox="1"/>
            <p:nvPr/>
          </p:nvSpPr>
          <p:spPr>
            <a:xfrm>
              <a:off x="7057573" y="1817317"/>
              <a:ext cx="3094540" cy="2677656"/>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GR sensitivity</a:t>
              </a:r>
              <a:r>
                <a:rPr lang="en-US" b="1" baseline="30000" dirty="0">
                  <a:solidFill>
                    <a:srgbClr val="FFFFFF"/>
                  </a:solidFill>
                  <a:latin typeface="Arial"/>
                </a:rPr>
                <a:t>1,2</a:t>
              </a: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233363" marR="0" lvl="0" indent="-233363"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mutations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isoforms/variants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r>
                <a:rPr kumimoji="0" lang="en-US" sz="1800" b="1" i="0" u="none" strike="noStrike" kern="1200" cap="none" spc="0" normalizeH="0" baseline="0" noProof="0" dirty="0">
                  <a:ln>
                    <a:noFill/>
                  </a:ln>
                  <a:solidFill>
                    <a:srgbClr val="1880A6"/>
                  </a:solidFill>
                  <a:effectLst/>
                  <a:uLnTx/>
                  <a:uFillTx/>
                  <a:latin typeface="Arial"/>
                  <a:ea typeface="+mn-ea"/>
                  <a:cs typeface="+mn-cs"/>
                </a:rPr>
                <a:t>GR post-translational modifications</a:t>
              </a:r>
            </a:p>
            <a:p>
              <a:pPr marL="233363" marR="0" lvl="0" indent="-233363" algn="l" defTabSz="914400" rtl="0" eaLnBrk="1" fontAlgn="auto" latinLnBrk="0" hangingPunct="1">
                <a:lnSpc>
                  <a:spcPct val="100000"/>
                </a:lnSpc>
                <a:spcBef>
                  <a:spcPts val="1800"/>
                </a:spcBef>
                <a:spcAft>
                  <a:spcPts val="0"/>
                </a:spcAft>
                <a:buClr>
                  <a:srgbClr val="A71919"/>
                </a:buClr>
                <a:buSzTx/>
                <a:buFont typeface="Arial" panose="020B0604020202020204" pitchFamily="34" charset="0"/>
                <a:buChar char="•"/>
                <a:tabLst/>
                <a:defRPr/>
              </a:pPr>
              <a:endParaRPr kumimoji="0" lang="en-US" sz="1800" b="1" i="0" u="none" strike="noStrike" kern="1200" cap="none" spc="0" normalizeH="0" baseline="0" noProof="0" dirty="0">
                <a:ln>
                  <a:noFill/>
                </a:ln>
                <a:solidFill>
                  <a:srgbClr val="A71919"/>
                </a:solidFill>
                <a:effectLst/>
                <a:uLnTx/>
                <a:uFillTx/>
                <a:latin typeface="Arial"/>
                <a:ea typeface="+mn-ea"/>
                <a:cs typeface="+mn-cs"/>
              </a:endParaRPr>
            </a:p>
          </p:txBody>
        </p:sp>
        <p:sp>
          <p:nvSpPr>
            <p:cNvPr id="25" name="Hexagon 24">
              <a:extLst>
                <a:ext uri="{FF2B5EF4-FFF2-40B4-BE49-F238E27FC236}">
                  <a16:creationId xmlns:a16="http://schemas.microsoft.com/office/drawing/2014/main" id="{2A2657BA-91EF-EB05-0142-4B5383216421}"/>
                </a:ext>
              </a:extLst>
            </p:cNvPr>
            <p:cNvSpPr/>
            <p:nvPr/>
          </p:nvSpPr>
          <p:spPr>
            <a:xfrm>
              <a:off x="7717214" y="4206687"/>
              <a:ext cx="1775258" cy="1530395"/>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35" name="Group 34">
              <a:extLst>
                <a:ext uri="{FF2B5EF4-FFF2-40B4-BE49-F238E27FC236}">
                  <a16:creationId xmlns:a16="http://schemas.microsoft.com/office/drawing/2014/main" id="{2B1ACE5C-9DCB-3799-6AD4-F860516EFC70}"/>
                </a:ext>
              </a:extLst>
            </p:cNvPr>
            <p:cNvGrpSpPr/>
            <p:nvPr/>
          </p:nvGrpSpPr>
          <p:grpSpPr>
            <a:xfrm>
              <a:off x="8169828" y="4573568"/>
              <a:ext cx="870029" cy="796631"/>
              <a:chOff x="5230351" y="3048935"/>
              <a:chExt cx="1314140" cy="1203276"/>
            </a:xfrm>
          </p:grpSpPr>
          <p:grpSp>
            <p:nvGrpSpPr>
              <p:cNvPr id="36" name="Group 35">
                <a:extLst>
                  <a:ext uri="{FF2B5EF4-FFF2-40B4-BE49-F238E27FC236}">
                    <a16:creationId xmlns:a16="http://schemas.microsoft.com/office/drawing/2014/main" id="{FC99D726-E50C-D356-1523-0781FFF9B176}"/>
                  </a:ext>
                </a:extLst>
              </p:cNvPr>
              <p:cNvGrpSpPr/>
              <p:nvPr/>
            </p:nvGrpSpPr>
            <p:grpSpPr>
              <a:xfrm>
                <a:off x="5284294" y="3048935"/>
                <a:ext cx="1260197" cy="1203276"/>
                <a:chOff x="795262" y="3078473"/>
                <a:chExt cx="908565" cy="867525"/>
              </a:xfrm>
            </p:grpSpPr>
            <p:sp>
              <p:nvSpPr>
                <p:cNvPr id="38" name="Freeform: Shape 37">
                  <a:extLst>
                    <a:ext uri="{FF2B5EF4-FFF2-40B4-BE49-F238E27FC236}">
                      <a16:creationId xmlns:a16="http://schemas.microsoft.com/office/drawing/2014/main" id="{FCF8D6E5-C98E-2102-3672-FBB85F553BE7}"/>
                    </a:ext>
                  </a:extLst>
                </p:cNvPr>
                <p:cNvSpPr/>
                <p:nvPr/>
              </p:nvSpPr>
              <p:spPr>
                <a:xfrm>
                  <a:off x="973246" y="3582999"/>
                  <a:ext cx="86164" cy="24200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A80C9176-6359-5C4A-76B4-0481F94DE297}"/>
                    </a:ext>
                  </a:extLst>
                </p:cNvPr>
                <p:cNvSpPr/>
                <p:nvPr/>
              </p:nvSpPr>
              <p:spPr>
                <a:xfrm rot="707490" flipH="1">
                  <a:off x="1415857" y="3572358"/>
                  <a:ext cx="116428" cy="26161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FFFFF"/>
                    </a:solidFill>
                    <a:effectLst/>
                    <a:uLnTx/>
                    <a:uFillTx/>
                    <a:latin typeface="Arial"/>
                    <a:ea typeface="+mn-ea"/>
                    <a:cs typeface="+mn-cs"/>
                  </a:endParaRPr>
                </a:p>
              </p:txBody>
            </p:sp>
            <p:sp>
              <p:nvSpPr>
                <p:cNvPr id="40" name="Oval 39">
                  <a:extLst>
                    <a:ext uri="{FF2B5EF4-FFF2-40B4-BE49-F238E27FC236}">
                      <a16:creationId xmlns:a16="http://schemas.microsoft.com/office/drawing/2014/main" id="{6B4C9D76-3426-E31D-B460-AF692088E0BF}"/>
                    </a:ext>
                  </a:extLst>
                </p:cNvPr>
                <p:cNvSpPr/>
                <p:nvPr/>
              </p:nvSpPr>
              <p:spPr>
                <a:xfrm>
                  <a:off x="1196201" y="3078473"/>
                  <a:ext cx="507626" cy="504866"/>
                </a:xfrm>
                <a:prstGeom prst="ellipse">
                  <a:avLst/>
                </a:prstGeom>
                <a:gradFill>
                  <a:gsLst>
                    <a:gs pos="95575">
                      <a:schemeClr val="accent6"/>
                    </a:gs>
                    <a:gs pos="0">
                      <a:schemeClr val="accent6">
                        <a:lumMod val="40000"/>
                        <a:lumOff val="60000"/>
                      </a:schemeClr>
                    </a:gs>
                  </a:gsLst>
                  <a:path path="circle">
                    <a:fillToRect l="50000" t="50000" r="50000" b="50000"/>
                  </a:path>
                </a:gra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LBD</a:t>
                  </a:r>
                </a:p>
              </p:txBody>
            </p:sp>
            <p:sp>
              <p:nvSpPr>
                <p:cNvPr id="41" name="TextBox 40">
                  <a:extLst>
                    <a:ext uri="{FF2B5EF4-FFF2-40B4-BE49-F238E27FC236}">
                      <a16:creationId xmlns:a16="http://schemas.microsoft.com/office/drawing/2014/main" id="{0D6EB241-CCB1-2313-EB81-7ECC730D6DD1}"/>
                    </a:ext>
                  </a:extLst>
                </p:cNvPr>
                <p:cNvSpPr txBox="1"/>
                <p:nvPr/>
              </p:nvSpPr>
              <p:spPr>
                <a:xfrm>
                  <a:off x="795262" y="3329640"/>
                  <a:ext cx="342812" cy="342812"/>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12700">
                  <a:solidFill>
                    <a:schemeClr val="accent5">
                      <a:lumMod val="40000"/>
                      <a:lumOff val="60000"/>
                    </a:schemeClr>
                  </a:solidFill>
                </a:ln>
              </p:spPr>
              <p:txBody>
                <a:bodyPr wrap="square" lIns="0" r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Arial"/>
                    <a:ea typeface="+mn-ea"/>
                    <a:cs typeface="+mn-cs"/>
                  </a:endParaRPr>
                </a:p>
              </p:txBody>
            </p:sp>
            <p:sp>
              <p:nvSpPr>
                <p:cNvPr id="42" name="Rectangle: Rounded Corners 41">
                  <a:extLst>
                    <a:ext uri="{FF2B5EF4-FFF2-40B4-BE49-F238E27FC236}">
                      <a16:creationId xmlns:a16="http://schemas.microsoft.com/office/drawing/2014/main" id="{EABF70E7-5D4F-4560-A2DE-D2CA0C8AE52D}"/>
                    </a:ext>
                  </a:extLst>
                </p:cNvPr>
                <p:cNvSpPr/>
                <p:nvPr/>
              </p:nvSpPr>
              <p:spPr>
                <a:xfrm>
                  <a:off x="1037010" y="3693206"/>
                  <a:ext cx="400901" cy="252792"/>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DBD</a:t>
                  </a:r>
                </a:p>
              </p:txBody>
            </p:sp>
            <p:sp>
              <p:nvSpPr>
                <p:cNvPr id="43" name="Rectangle: Rounded Corners 42">
                  <a:extLst>
                    <a:ext uri="{FF2B5EF4-FFF2-40B4-BE49-F238E27FC236}">
                      <a16:creationId xmlns:a16="http://schemas.microsoft.com/office/drawing/2014/main" id="{22FB2B3D-5D72-A35C-A8B9-0EAC982D0B0F}"/>
                    </a:ext>
                  </a:extLst>
                </p:cNvPr>
                <p:cNvSpPr/>
                <p:nvPr/>
              </p:nvSpPr>
              <p:spPr>
                <a:xfrm rot="19835550">
                  <a:off x="1467516" y="36450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a:ea typeface="+mn-ea"/>
                      <a:cs typeface="+mn-cs"/>
                    </a:rPr>
                    <a:t>H</a:t>
                  </a:r>
                </a:p>
              </p:txBody>
            </p:sp>
          </p:grpSp>
          <p:sp>
            <p:nvSpPr>
              <p:cNvPr id="37" name="TextBox 36">
                <a:extLst>
                  <a:ext uri="{FF2B5EF4-FFF2-40B4-BE49-F238E27FC236}">
                    <a16:creationId xmlns:a16="http://schemas.microsoft.com/office/drawing/2014/main" id="{A4D81D7E-5162-C903-072C-60EAF2573113}"/>
                  </a:ext>
                </a:extLst>
              </p:cNvPr>
              <p:cNvSpPr txBox="1"/>
              <p:nvPr/>
            </p:nvSpPr>
            <p:spPr>
              <a:xfrm>
                <a:off x="5230351" y="3487686"/>
                <a:ext cx="596116" cy="3254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0000"/>
                    </a:solidFill>
                    <a:effectLst/>
                    <a:uLnTx/>
                    <a:uFillTx/>
                    <a:latin typeface="Arial"/>
                    <a:ea typeface="+mn-ea"/>
                    <a:cs typeface="+mn-cs"/>
                  </a:rPr>
                  <a:t>NTD</a:t>
                </a:r>
              </a:p>
            </p:txBody>
          </p:sp>
        </p:grpSp>
        <p:sp>
          <p:nvSpPr>
            <p:cNvPr id="10" name="TextBox 9">
              <a:extLst>
                <a:ext uri="{FF2B5EF4-FFF2-40B4-BE49-F238E27FC236}">
                  <a16:creationId xmlns:a16="http://schemas.microsoft.com/office/drawing/2014/main" id="{17378BF5-A89C-5F9D-FCAA-C138221F1951}"/>
                </a:ext>
              </a:extLst>
            </p:cNvPr>
            <p:cNvSpPr txBox="1"/>
            <p:nvPr/>
          </p:nvSpPr>
          <p:spPr>
            <a:xfrm>
              <a:off x="8391342" y="5718711"/>
              <a:ext cx="453970" cy="307777"/>
            </a:xfrm>
            <a:prstGeom prst="rect">
              <a:avLst/>
            </a:prstGeom>
            <a:noFill/>
          </p:spPr>
          <p:txBody>
            <a:bodyPr wrap="none" rtlCol="0">
              <a:spAutoFit/>
            </a:bodyPr>
            <a:lstStyle/>
            <a:p>
              <a:r>
                <a:rPr lang="en-US" sz="1400" dirty="0">
                  <a:solidFill>
                    <a:schemeClr val="tx2"/>
                  </a:solidFill>
                </a:rPr>
                <a:t>GR</a:t>
              </a:r>
            </a:p>
          </p:txBody>
        </p:sp>
      </p:grpSp>
      <p:sp>
        <p:nvSpPr>
          <p:cNvPr id="27" name="Arrow: Right 26">
            <a:extLst>
              <a:ext uri="{FF2B5EF4-FFF2-40B4-BE49-F238E27FC236}">
                <a16:creationId xmlns:a16="http://schemas.microsoft.com/office/drawing/2014/main" id="{F2FC99C6-8F8B-B9FD-DAF9-1614BBAD58BB}"/>
              </a:ext>
            </a:extLst>
          </p:cNvPr>
          <p:cNvSpPr/>
          <p:nvPr/>
        </p:nvSpPr>
        <p:spPr>
          <a:xfrm>
            <a:off x="3991069" y="2247060"/>
            <a:ext cx="578498" cy="407352"/>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1616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A3B65AB1-4225-BB16-2AB3-D332958F3C6B}"/>
              </a:ext>
            </a:extLst>
          </p:cNvPr>
          <p:cNvGrpSpPr/>
          <p:nvPr/>
        </p:nvGrpSpPr>
        <p:grpSpPr>
          <a:xfrm>
            <a:off x="685280" y="1426604"/>
            <a:ext cx="10850280" cy="4567796"/>
            <a:chOff x="447472" y="1735318"/>
            <a:chExt cx="10850280" cy="4567796"/>
          </a:xfrm>
          <a:effectLst>
            <a:outerShdw blurRad="558800" algn="ctr" rotWithShape="0">
              <a:schemeClr val="accent1">
                <a:alpha val="40000"/>
              </a:schemeClr>
            </a:outerShdw>
          </a:effectLst>
        </p:grpSpPr>
        <p:sp>
          <p:nvSpPr>
            <p:cNvPr id="13" name="Snip Diagonal Corner Rectangle 144">
              <a:extLst>
                <a:ext uri="{FF2B5EF4-FFF2-40B4-BE49-F238E27FC236}">
                  <a16:creationId xmlns:a16="http://schemas.microsoft.com/office/drawing/2014/main" id="{5FD4096F-EAAF-8C59-5F26-BFF775EC97DC}"/>
                </a:ext>
              </a:extLst>
            </p:cNvPr>
            <p:cNvSpPr/>
            <p:nvPr/>
          </p:nvSpPr>
          <p:spPr>
            <a:xfrm>
              <a:off x="447472" y="1735318"/>
              <a:ext cx="10850280" cy="4567796"/>
            </a:xfrm>
            <a:prstGeom prst="snip2DiagRect">
              <a:avLst>
                <a:gd name="adj1" fmla="val 9320"/>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69EEBB6-219A-426B-9773-7DEF630808E2}"/>
                </a:ext>
              </a:extLst>
            </p:cNvPr>
            <p:cNvSpPr/>
            <p:nvPr/>
          </p:nvSpPr>
          <p:spPr>
            <a:xfrm>
              <a:off x="447472" y="1735318"/>
              <a:ext cx="10850280" cy="4533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3" name="TextBox 162">
            <a:extLst>
              <a:ext uri="{FF2B5EF4-FFF2-40B4-BE49-F238E27FC236}">
                <a16:creationId xmlns:a16="http://schemas.microsoft.com/office/drawing/2014/main" id="{33E500B4-02F5-EAC8-3EF3-C1F97EC05047}"/>
              </a:ext>
            </a:extLst>
          </p:cNvPr>
          <p:cNvSpPr txBox="1"/>
          <p:nvPr/>
        </p:nvSpPr>
        <p:spPr>
          <a:xfrm>
            <a:off x="4436560" y="4937581"/>
            <a:ext cx="6780078" cy="731520"/>
          </a:xfrm>
          <a:prstGeom prst="rect">
            <a:avLst/>
          </a:prstGeom>
          <a:solidFill>
            <a:schemeClr val="bg1"/>
          </a:solidFill>
          <a:ln>
            <a:noFill/>
          </a:ln>
          <a:effectLst>
            <a:outerShdw blurRad="279400" algn="ctr" rotWithShape="0">
              <a:schemeClr val="accent1">
                <a:alpha val="40000"/>
              </a:schemeClr>
            </a:outerShdw>
          </a:effectLst>
        </p:spPr>
        <p:txBody>
          <a:bodyPr wrap="square" rtlCol="0">
            <a:spAutoFit/>
          </a:bodyPr>
          <a:lstStyle/>
          <a:p>
            <a:pPr algn="ctr"/>
            <a:endParaRPr lang="en-US" b="1" dirty="0"/>
          </a:p>
        </p:txBody>
      </p:sp>
      <p:sp>
        <p:nvSpPr>
          <p:cNvPr id="161" name="TextBox 160">
            <a:extLst>
              <a:ext uri="{FF2B5EF4-FFF2-40B4-BE49-F238E27FC236}">
                <a16:creationId xmlns:a16="http://schemas.microsoft.com/office/drawing/2014/main" id="{87866110-7C1A-8231-0262-0A2C6FB57F06}"/>
              </a:ext>
            </a:extLst>
          </p:cNvPr>
          <p:cNvSpPr txBox="1"/>
          <p:nvPr/>
        </p:nvSpPr>
        <p:spPr>
          <a:xfrm>
            <a:off x="4436560" y="2963182"/>
            <a:ext cx="6780078" cy="731520"/>
          </a:xfrm>
          <a:prstGeom prst="rect">
            <a:avLst/>
          </a:prstGeom>
          <a:solidFill>
            <a:schemeClr val="bg1"/>
          </a:solidFill>
          <a:ln>
            <a:noFill/>
          </a:ln>
          <a:effectLst>
            <a:outerShdw blurRad="279400" algn="ctr" rotWithShape="0">
              <a:schemeClr val="accent1">
                <a:alpha val="40000"/>
              </a:schemeClr>
            </a:outerShdw>
          </a:effectLst>
        </p:spPr>
        <p:txBody>
          <a:bodyPr wrap="square" rtlCol="0">
            <a:spAutoFit/>
          </a:bodyPr>
          <a:lstStyle/>
          <a:p>
            <a:pPr algn="ctr"/>
            <a:endParaRPr lang="en-US" b="1" dirty="0"/>
          </a:p>
        </p:txBody>
      </p:sp>
      <p:sp>
        <p:nvSpPr>
          <p:cNvPr id="160" name="TextBox 159">
            <a:extLst>
              <a:ext uri="{FF2B5EF4-FFF2-40B4-BE49-F238E27FC236}">
                <a16:creationId xmlns:a16="http://schemas.microsoft.com/office/drawing/2014/main" id="{E96D6FB2-AA9C-36FE-C033-62B21FDB326A}"/>
              </a:ext>
            </a:extLst>
          </p:cNvPr>
          <p:cNvSpPr txBox="1"/>
          <p:nvPr/>
        </p:nvSpPr>
        <p:spPr>
          <a:xfrm>
            <a:off x="4436560" y="2047307"/>
            <a:ext cx="6780078" cy="649853"/>
          </a:xfrm>
          <a:prstGeom prst="rect">
            <a:avLst/>
          </a:prstGeom>
          <a:solidFill>
            <a:schemeClr val="bg1"/>
          </a:solidFill>
          <a:ln>
            <a:noFill/>
          </a:ln>
          <a:effectLst>
            <a:outerShdw blurRad="279400" algn="ctr" rotWithShape="0">
              <a:schemeClr val="accent1">
                <a:alpha val="40000"/>
              </a:schemeClr>
            </a:outerShdw>
          </a:effectLst>
        </p:spPr>
        <p:txBody>
          <a:bodyPr wrap="square" rtlCol="0">
            <a:spAutoFit/>
          </a:bodyPr>
          <a:lstStyle/>
          <a:p>
            <a:pPr algn="ctr"/>
            <a:endParaRPr lang="en-US" b="1" dirty="0"/>
          </a:p>
        </p:txBody>
      </p:sp>
      <p:sp>
        <p:nvSpPr>
          <p:cNvPr id="132" name="TextBox 131">
            <a:extLst>
              <a:ext uri="{FF2B5EF4-FFF2-40B4-BE49-F238E27FC236}">
                <a16:creationId xmlns:a16="http://schemas.microsoft.com/office/drawing/2014/main" id="{3FC8CC4E-60F6-4E09-81F5-DC5FA90CAEE4}"/>
              </a:ext>
            </a:extLst>
          </p:cNvPr>
          <p:cNvSpPr txBox="1"/>
          <p:nvPr/>
        </p:nvSpPr>
        <p:spPr>
          <a:xfrm>
            <a:off x="4436560" y="2047307"/>
            <a:ext cx="96486" cy="649853"/>
          </a:xfrm>
          <a:prstGeom prst="rect">
            <a:avLst/>
          </a:prstGeom>
          <a:solidFill>
            <a:schemeClr val="accent5">
              <a:lumMod val="40000"/>
              <a:lumOff val="60000"/>
            </a:schemeClr>
          </a:solidFill>
          <a:ln>
            <a:noFill/>
          </a:ln>
        </p:spPr>
        <p:txBody>
          <a:bodyPr wrap="square" rtlCol="0">
            <a:spAutoFit/>
          </a:bodyPr>
          <a:lstStyle/>
          <a:p>
            <a:pPr algn="ctr"/>
            <a:endParaRPr lang="en-US" b="1" dirty="0"/>
          </a:p>
        </p:txBody>
      </p:sp>
      <p:sp>
        <p:nvSpPr>
          <p:cNvPr id="55" name="TextBox 54">
            <a:extLst>
              <a:ext uri="{FF2B5EF4-FFF2-40B4-BE49-F238E27FC236}">
                <a16:creationId xmlns:a16="http://schemas.microsoft.com/office/drawing/2014/main" id="{31BA023A-F8E3-4357-A393-4790B9C69585}"/>
              </a:ext>
            </a:extLst>
          </p:cNvPr>
          <p:cNvSpPr txBox="1"/>
          <p:nvPr/>
        </p:nvSpPr>
        <p:spPr>
          <a:xfrm>
            <a:off x="7295479" y="3056989"/>
            <a:ext cx="3992879" cy="523220"/>
          </a:xfrm>
          <a:prstGeom prst="rect">
            <a:avLst/>
          </a:prstGeom>
          <a:noFill/>
        </p:spPr>
        <p:txBody>
          <a:bodyPr wrap="square" rtlCol="0">
            <a:spAutoFit/>
          </a:bodyPr>
          <a:lstStyle/>
          <a:p>
            <a:pPr>
              <a:buClr>
                <a:srgbClr val="A71919"/>
              </a:buClr>
            </a:pPr>
            <a:r>
              <a:rPr lang="en-US" sz="1400" dirty="0">
                <a:solidFill>
                  <a:schemeClr val="accent1"/>
                </a:solidFill>
              </a:rPr>
              <a:t>Impairments in ligand binding, nuclear translocation, and co-regulator binding</a:t>
            </a:r>
          </a:p>
        </p:txBody>
      </p:sp>
      <p:sp>
        <p:nvSpPr>
          <p:cNvPr id="56" name="TextBox 55">
            <a:extLst>
              <a:ext uri="{FF2B5EF4-FFF2-40B4-BE49-F238E27FC236}">
                <a16:creationId xmlns:a16="http://schemas.microsoft.com/office/drawing/2014/main" id="{9B0EA5D6-8AF6-461D-A97B-85CE458DD915}"/>
              </a:ext>
            </a:extLst>
          </p:cNvPr>
          <p:cNvSpPr txBox="1"/>
          <p:nvPr/>
        </p:nvSpPr>
        <p:spPr>
          <a:xfrm>
            <a:off x="4436559" y="2963182"/>
            <a:ext cx="96487" cy="731520"/>
          </a:xfrm>
          <a:prstGeom prst="rect">
            <a:avLst/>
          </a:prstGeom>
          <a:solidFill>
            <a:schemeClr val="accent6"/>
          </a:solidFill>
          <a:ln>
            <a:solidFill>
              <a:schemeClr val="accent6"/>
            </a:solidFill>
          </a:ln>
        </p:spPr>
        <p:txBody>
          <a:bodyPr wrap="square" rtlCol="0">
            <a:spAutoFit/>
          </a:bodyPr>
          <a:lstStyle/>
          <a:p>
            <a:pPr algn="ctr"/>
            <a:endParaRPr lang="en-US" b="1" dirty="0"/>
          </a:p>
        </p:txBody>
      </p:sp>
      <p:sp>
        <p:nvSpPr>
          <p:cNvPr id="131" name="TextBox 130">
            <a:extLst>
              <a:ext uri="{FF2B5EF4-FFF2-40B4-BE49-F238E27FC236}">
                <a16:creationId xmlns:a16="http://schemas.microsoft.com/office/drawing/2014/main" id="{ECD710D6-F772-4E24-881C-A2537B7D2045}"/>
              </a:ext>
            </a:extLst>
          </p:cNvPr>
          <p:cNvSpPr txBox="1"/>
          <p:nvPr/>
        </p:nvSpPr>
        <p:spPr>
          <a:xfrm>
            <a:off x="7295480" y="2108907"/>
            <a:ext cx="3919015" cy="523220"/>
          </a:xfrm>
          <a:prstGeom prst="rect">
            <a:avLst/>
          </a:prstGeom>
          <a:noFill/>
        </p:spPr>
        <p:txBody>
          <a:bodyPr wrap="square" rtlCol="0">
            <a:spAutoFit/>
          </a:bodyPr>
          <a:lstStyle/>
          <a:p>
            <a:pPr>
              <a:buClr>
                <a:srgbClr val="A71919"/>
              </a:buClr>
            </a:pPr>
            <a:r>
              <a:rPr lang="en-US" sz="1400" dirty="0">
                <a:solidFill>
                  <a:schemeClr val="accent1"/>
                </a:solidFill>
              </a:rPr>
              <a:t>Variations in mRNA levels and </a:t>
            </a:r>
          </a:p>
          <a:p>
            <a:pPr>
              <a:buClr>
                <a:srgbClr val="A71919"/>
              </a:buClr>
            </a:pPr>
            <a:r>
              <a:rPr lang="en-US" sz="1400" dirty="0">
                <a:solidFill>
                  <a:schemeClr val="accent1"/>
                </a:solidFill>
              </a:rPr>
              <a:t>transcriptional activity</a:t>
            </a:r>
          </a:p>
        </p:txBody>
      </p:sp>
      <p:sp>
        <p:nvSpPr>
          <p:cNvPr id="136" name="TextBox 135">
            <a:extLst>
              <a:ext uri="{FF2B5EF4-FFF2-40B4-BE49-F238E27FC236}">
                <a16:creationId xmlns:a16="http://schemas.microsoft.com/office/drawing/2014/main" id="{31DD35F3-A184-41D5-BF0A-20D568FD5261}"/>
              </a:ext>
            </a:extLst>
          </p:cNvPr>
          <p:cNvSpPr txBox="1"/>
          <p:nvPr/>
        </p:nvSpPr>
        <p:spPr>
          <a:xfrm>
            <a:off x="7295480" y="5041731"/>
            <a:ext cx="3992878" cy="523220"/>
          </a:xfrm>
          <a:prstGeom prst="rect">
            <a:avLst/>
          </a:prstGeom>
          <a:noFill/>
        </p:spPr>
        <p:txBody>
          <a:bodyPr wrap="square" rtlCol="0">
            <a:spAutoFit/>
          </a:bodyPr>
          <a:lstStyle/>
          <a:p>
            <a:pPr>
              <a:buClr>
                <a:srgbClr val="A71919"/>
              </a:buClr>
            </a:pPr>
            <a:r>
              <a:rPr lang="en-US" sz="1400" dirty="0">
                <a:solidFill>
                  <a:schemeClr val="accent1"/>
                </a:solidFill>
              </a:rPr>
              <a:t>Impairments in GR nuclear transport and binding to target GRE</a:t>
            </a:r>
          </a:p>
        </p:txBody>
      </p:sp>
      <p:sp>
        <p:nvSpPr>
          <p:cNvPr id="137" name="TextBox 136">
            <a:extLst>
              <a:ext uri="{FF2B5EF4-FFF2-40B4-BE49-F238E27FC236}">
                <a16:creationId xmlns:a16="http://schemas.microsoft.com/office/drawing/2014/main" id="{2FDD1C1B-3B68-4C09-AEB3-89B265005F82}"/>
              </a:ext>
            </a:extLst>
          </p:cNvPr>
          <p:cNvSpPr txBox="1"/>
          <p:nvPr/>
        </p:nvSpPr>
        <p:spPr>
          <a:xfrm>
            <a:off x="4436558" y="4937581"/>
            <a:ext cx="96487" cy="731520"/>
          </a:xfrm>
          <a:prstGeom prst="rect">
            <a:avLst/>
          </a:prstGeom>
          <a:solidFill>
            <a:schemeClr val="accent5"/>
          </a:solidFill>
          <a:ln>
            <a:noFill/>
          </a:ln>
        </p:spPr>
        <p:txBody>
          <a:bodyPr wrap="square" rtlCol="0">
            <a:spAutoFit/>
          </a:bodyPr>
          <a:lstStyle/>
          <a:p>
            <a:pPr algn="ctr"/>
            <a:endParaRPr lang="en-US" b="1" dirty="0">
              <a:solidFill>
                <a:schemeClr val="accent5"/>
              </a:solidFill>
            </a:endParaRPr>
          </a:p>
        </p:txBody>
      </p:sp>
      <p:sp>
        <p:nvSpPr>
          <p:cNvPr id="77" name="Title 2">
            <a:extLst>
              <a:ext uri="{FF2B5EF4-FFF2-40B4-BE49-F238E27FC236}">
                <a16:creationId xmlns:a16="http://schemas.microsoft.com/office/drawing/2014/main" id="{8AD08542-B5E6-4215-B42F-31E9D3F2816E}"/>
              </a:ext>
            </a:extLst>
          </p:cNvPr>
          <p:cNvSpPr txBox="1">
            <a:spLocks/>
          </p:cNvSpPr>
          <p:nvPr/>
        </p:nvSpPr>
        <p:spPr>
          <a:xfrm>
            <a:off x="958442" y="-3623"/>
            <a:ext cx="11219142" cy="973481"/>
          </a:xfrm>
          <a:prstGeom prst="rect">
            <a:avLst/>
          </a:prstGeom>
        </p:spPr>
        <p:txBody>
          <a:bodyPr vert="horz" lIns="91440" tIns="45720" rIns="91440" bIns="45720" rtlCol="0" anchor="b" anchorCtr="0">
            <a:noAutofit/>
          </a:bodyPr>
          <a:lst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a:lstStyle>
          <a:p>
            <a:endParaRPr lang="en-US" sz="2800" dirty="0">
              <a:solidFill>
                <a:schemeClr val="bg1"/>
              </a:solidFill>
            </a:endParaRPr>
          </a:p>
        </p:txBody>
      </p:sp>
      <p:sp>
        <p:nvSpPr>
          <p:cNvPr id="3" name="Title 2">
            <a:extLst>
              <a:ext uri="{FF2B5EF4-FFF2-40B4-BE49-F238E27FC236}">
                <a16:creationId xmlns:a16="http://schemas.microsoft.com/office/drawing/2014/main" id="{F893EC41-02F6-2EDB-D432-4F1B34B7F595}"/>
              </a:ext>
            </a:extLst>
          </p:cNvPr>
          <p:cNvSpPr>
            <a:spLocks noGrp="1"/>
          </p:cNvSpPr>
          <p:nvPr>
            <p:ph type="title"/>
          </p:nvPr>
        </p:nvSpPr>
        <p:spPr/>
        <p:txBody>
          <a:bodyPr>
            <a:noAutofit/>
          </a:bodyPr>
          <a:lstStyle/>
          <a:p>
            <a:r>
              <a:rPr lang="en-US" sz="2800" dirty="0">
                <a:solidFill>
                  <a:schemeClr val="bg1"/>
                </a:solidFill>
              </a:rPr>
              <a:t>Mutations in the GR gene can alter receptor function and sensitivity to cortisol</a:t>
            </a:r>
            <a:endParaRPr lang="en-US" sz="2800" dirty="0"/>
          </a:p>
        </p:txBody>
      </p:sp>
      <p:sp>
        <p:nvSpPr>
          <p:cNvPr id="4" name="Footer Placeholder 3">
            <a:extLst>
              <a:ext uri="{FF2B5EF4-FFF2-40B4-BE49-F238E27FC236}">
                <a16:creationId xmlns:a16="http://schemas.microsoft.com/office/drawing/2014/main" id="{EBBC7C9C-3DD5-37AA-C4AB-56CE6818E250}"/>
              </a:ext>
            </a:extLst>
          </p:cNvPr>
          <p:cNvSpPr>
            <a:spLocks noGrp="1"/>
          </p:cNvSpPr>
          <p:nvPr>
            <p:ph type="ftr" sz="quarter" idx="3"/>
          </p:nvPr>
        </p:nvSpPr>
        <p:spPr>
          <a:xfrm>
            <a:off x="512172" y="6215530"/>
            <a:ext cx="10094867" cy="521493"/>
          </a:xfrm>
        </p:spPr>
        <p:txBody>
          <a:bodyPr/>
          <a:lstStyle/>
          <a:p>
            <a:r>
              <a:rPr lang="da-DK" sz="900" dirty="0"/>
              <a:t>GRE=glucocorticoid response element; mRNA=messenger ribonucleic acid.</a:t>
            </a:r>
          </a:p>
          <a:p>
            <a:r>
              <a:rPr lang="da-DK" sz="900" dirty="0"/>
              <a:t>Vandevyver S, et al. </a:t>
            </a:r>
            <a:r>
              <a:rPr lang="da-DK" sz="900" i="1" dirty="0"/>
              <a:t>Endocr Rev</a:t>
            </a:r>
            <a:r>
              <a:rPr lang="da-DK" sz="900" dirty="0"/>
              <a:t>. 2014;35:671-693.</a:t>
            </a:r>
          </a:p>
        </p:txBody>
      </p:sp>
      <p:grpSp>
        <p:nvGrpSpPr>
          <p:cNvPr id="12" name="Group 11">
            <a:extLst>
              <a:ext uri="{FF2B5EF4-FFF2-40B4-BE49-F238E27FC236}">
                <a16:creationId xmlns:a16="http://schemas.microsoft.com/office/drawing/2014/main" id="{46803255-1834-AFA2-5A25-CD7B0C045260}"/>
              </a:ext>
            </a:extLst>
          </p:cNvPr>
          <p:cNvGrpSpPr/>
          <p:nvPr/>
        </p:nvGrpSpPr>
        <p:grpSpPr>
          <a:xfrm>
            <a:off x="1207792" y="2583817"/>
            <a:ext cx="2446174" cy="2335684"/>
            <a:chOff x="5284294" y="3048935"/>
            <a:chExt cx="1260197" cy="1203276"/>
          </a:xfrm>
        </p:grpSpPr>
        <p:grpSp>
          <p:nvGrpSpPr>
            <p:cNvPr id="2" name="Group 1">
              <a:extLst>
                <a:ext uri="{FF2B5EF4-FFF2-40B4-BE49-F238E27FC236}">
                  <a16:creationId xmlns:a16="http://schemas.microsoft.com/office/drawing/2014/main" id="{4243CB6B-3A41-68BA-9C08-3EEBDD11CDE4}"/>
                </a:ext>
              </a:extLst>
            </p:cNvPr>
            <p:cNvGrpSpPr/>
            <p:nvPr/>
          </p:nvGrpSpPr>
          <p:grpSpPr>
            <a:xfrm>
              <a:off x="5284294" y="3048935"/>
              <a:ext cx="1260197" cy="1203276"/>
              <a:chOff x="795262" y="3078473"/>
              <a:chExt cx="908565" cy="867525"/>
            </a:xfrm>
          </p:grpSpPr>
          <p:sp>
            <p:nvSpPr>
              <p:cNvPr id="5" name="Freeform: Shape 4">
                <a:extLst>
                  <a:ext uri="{FF2B5EF4-FFF2-40B4-BE49-F238E27FC236}">
                    <a16:creationId xmlns:a16="http://schemas.microsoft.com/office/drawing/2014/main" id="{3A09058E-2B09-4A48-B9C7-080FB8A5E24D}"/>
                  </a:ext>
                </a:extLst>
              </p:cNvPr>
              <p:cNvSpPr/>
              <p:nvPr/>
            </p:nvSpPr>
            <p:spPr>
              <a:xfrm>
                <a:off x="973246" y="3582999"/>
                <a:ext cx="86164" cy="24200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Lst>
                <a:ahLst/>
                <a:cxnLst>
                  <a:cxn ang="0">
                    <a:pos x="connsiteX0" y="connsiteY0"/>
                  </a:cxn>
                  <a:cxn ang="0">
                    <a:pos x="connsiteX1" y="connsiteY1"/>
                  </a:cxn>
                </a:cxnLst>
                <a:rect l="l" t="t" r="r" b="b"/>
                <a:pathLst>
                  <a:path w="115663" h="324852">
                    <a:moveTo>
                      <a:pt x="23421" y="0"/>
                    </a:moveTo>
                    <a:cubicBezTo>
                      <a:pt x="-13894" y="134917"/>
                      <a:pt x="-21616" y="269834"/>
                      <a:pt x="115663" y="324852"/>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 name="Freeform: Shape 5">
                <a:extLst>
                  <a:ext uri="{FF2B5EF4-FFF2-40B4-BE49-F238E27FC236}">
                    <a16:creationId xmlns:a16="http://schemas.microsoft.com/office/drawing/2014/main" id="{90EADDDB-6D82-45DA-99FD-61F3618673A1}"/>
                  </a:ext>
                </a:extLst>
              </p:cNvPr>
              <p:cNvSpPr/>
              <p:nvPr/>
            </p:nvSpPr>
            <p:spPr>
              <a:xfrm rot="707490" flipH="1">
                <a:off x="1415857" y="3572358"/>
                <a:ext cx="116428" cy="261610"/>
              </a:xfrm>
              <a:custGeom>
                <a:avLst/>
                <a:gdLst>
                  <a:gd name="connsiteX0" fmla="*/ 0 w 92242"/>
                  <a:gd name="connsiteY0" fmla="*/ 0 h 324852"/>
                  <a:gd name="connsiteX1" fmla="*/ 92242 w 92242"/>
                  <a:gd name="connsiteY1" fmla="*/ 324852 h 324852"/>
                  <a:gd name="connsiteX0" fmla="*/ 0 w 92242"/>
                  <a:gd name="connsiteY0" fmla="*/ 0 h 324852"/>
                  <a:gd name="connsiteX1" fmla="*/ 92242 w 92242"/>
                  <a:gd name="connsiteY1" fmla="*/ 324852 h 324852"/>
                  <a:gd name="connsiteX0" fmla="*/ 23421 w 115663"/>
                  <a:gd name="connsiteY0" fmla="*/ 0 h 324852"/>
                  <a:gd name="connsiteX1" fmla="*/ 115663 w 115663"/>
                  <a:gd name="connsiteY1" fmla="*/ 324852 h 324852"/>
                  <a:gd name="connsiteX0" fmla="*/ 86490 w 86490"/>
                  <a:gd name="connsiteY0" fmla="*/ 0 h 345566"/>
                  <a:gd name="connsiteX1" fmla="*/ 63323 w 86490"/>
                  <a:gd name="connsiteY1" fmla="*/ 345566 h 345566"/>
                  <a:gd name="connsiteX0" fmla="*/ 135902 w 135902"/>
                  <a:gd name="connsiteY0" fmla="*/ 0 h 345566"/>
                  <a:gd name="connsiteX1" fmla="*/ 112735 w 135902"/>
                  <a:gd name="connsiteY1" fmla="*/ 345566 h 345566"/>
                  <a:gd name="connsiteX0" fmla="*/ 156289 w 156289"/>
                  <a:gd name="connsiteY0" fmla="*/ 0 h 345566"/>
                  <a:gd name="connsiteX1" fmla="*/ 133122 w 156289"/>
                  <a:gd name="connsiteY1" fmla="*/ 345566 h 345566"/>
                </a:gdLst>
                <a:ahLst/>
                <a:cxnLst>
                  <a:cxn ang="0">
                    <a:pos x="connsiteX0" y="connsiteY0"/>
                  </a:cxn>
                  <a:cxn ang="0">
                    <a:pos x="connsiteX1" y="connsiteY1"/>
                  </a:cxn>
                </a:cxnLst>
                <a:rect l="l" t="t" r="r" b="b"/>
                <a:pathLst>
                  <a:path w="156289" h="345566">
                    <a:moveTo>
                      <a:pt x="156289" y="0"/>
                    </a:moveTo>
                    <a:cubicBezTo>
                      <a:pt x="-37865" y="256245"/>
                      <a:pt x="-57423" y="331977"/>
                      <a:pt x="133122" y="345566"/>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8" name="Oval 7">
                <a:extLst>
                  <a:ext uri="{FF2B5EF4-FFF2-40B4-BE49-F238E27FC236}">
                    <a16:creationId xmlns:a16="http://schemas.microsoft.com/office/drawing/2014/main" id="{4172CDDB-85BA-4923-8E9A-FF1114F844D1}"/>
                  </a:ext>
                </a:extLst>
              </p:cNvPr>
              <p:cNvSpPr/>
              <p:nvPr/>
            </p:nvSpPr>
            <p:spPr>
              <a:xfrm>
                <a:off x="1196201" y="3078473"/>
                <a:ext cx="507626" cy="504866"/>
              </a:xfrm>
              <a:prstGeom prst="ellipse">
                <a:avLst/>
              </a:prstGeom>
              <a:gradFill>
                <a:gsLst>
                  <a:gs pos="95575">
                    <a:schemeClr val="accent6"/>
                  </a:gs>
                  <a:gs pos="0">
                    <a:schemeClr val="accent6">
                      <a:lumMod val="40000"/>
                      <a:lumOff val="60000"/>
                    </a:schemeClr>
                  </a:gs>
                </a:gsLst>
                <a:path path="circle">
                  <a:fillToRect l="50000" t="50000" r="50000" b="50000"/>
                </a:path>
              </a:gra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600" b="1" dirty="0">
                    <a:solidFill>
                      <a:schemeClr val="tx1"/>
                    </a:solidFill>
                  </a:rPr>
                  <a:t>LBD</a:t>
                </a:r>
              </a:p>
            </p:txBody>
          </p:sp>
          <p:sp>
            <p:nvSpPr>
              <p:cNvPr id="9" name="TextBox 8">
                <a:extLst>
                  <a:ext uri="{FF2B5EF4-FFF2-40B4-BE49-F238E27FC236}">
                    <a16:creationId xmlns:a16="http://schemas.microsoft.com/office/drawing/2014/main" id="{1E68EA5B-C52A-4715-A818-4021F38A4C28}"/>
                  </a:ext>
                </a:extLst>
              </p:cNvPr>
              <p:cNvSpPr txBox="1"/>
              <p:nvPr/>
            </p:nvSpPr>
            <p:spPr>
              <a:xfrm>
                <a:off x="795262" y="3329640"/>
                <a:ext cx="342812" cy="305422"/>
              </a:xfrm>
              <a:prstGeom prst="ellipse">
                <a:avLst/>
              </a:prstGeom>
              <a:gradFill>
                <a:gsLst>
                  <a:gs pos="0">
                    <a:schemeClr val="accent5">
                      <a:lumMod val="20000"/>
                      <a:lumOff val="80000"/>
                    </a:schemeClr>
                  </a:gs>
                  <a:gs pos="100000">
                    <a:schemeClr val="accent5">
                      <a:lumMod val="40000"/>
                      <a:lumOff val="60000"/>
                    </a:schemeClr>
                  </a:gs>
                </a:gsLst>
                <a:path path="circle">
                  <a:fillToRect l="50000" t="50000" r="50000" b="50000"/>
                </a:path>
              </a:gradFill>
              <a:ln w="25400">
                <a:solidFill>
                  <a:schemeClr val="accent5">
                    <a:lumMod val="40000"/>
                    <a:lumOff val="60000"/>
                  </a:schemeClr>
                </a:solidFill>
              </a:ln>
            </p:spPr>
            <p:txBody>
              <a:bodyPr wrap="square" lIns="0" rIns="0">
                <a:spAutoFit/>
              </a:bodyPr>
              <a:lstStyle/>
              <a:p>
                <a:pPr algn="ctr"/>
                <a:endParaRPr lang="en-US" sz="1600" b="1" dirty="0">
                  <a:solidFill>
                    <a:schemeClr val="tx1"/>
                  </a:solidFill>
                </a:endParaRPr>
              </a:p>
              <a:p>
                <a:pPr algn="ctr"/>
                <a:endParaRPr lang="en-US" sz="1600" b="1" dirty="0">
                  <a:solidFill>
                    <a:schemeClr val="tx1"/>
                  </a:solidFill>
                </a:endParaRPr>
              </a:p>
            </p:txBody>
          </p:sp>
          <p:sp>
            <p:nvSpPr>
              <p:cNvPr id="10" name="Rectangle: Rounded Corners 9">
                <a:extLst>
                  <a:ext uri="{FF2B5EF4-FFF2-40B4-BE49-F238E27FC236}">
                    <a16:creationId xmlns:a16="http://schemas.microsoft.com/office/drawing/2014/main" id="{DFCB0317-DABA-44C5-8755-2D2EE39DD3D2}"/>
                  </a:ext>
                </a:extLst>
              </p:cNvPr>
              <p:cNvSpPr/>
              <p:nvPr/>
            </p:nvSpPr>
            <p:spPr>
              <a:xfrm>
                <a:off x="1037010" y="3693206"/>
                <a:ext cx="400901" cy="252792"/>
              </a:xfrm>
              <a:prstGeom prst="roundRect">
                <a:avLst/>
              </a:prstGeom>
              <a:gradFill>
                <a:gsLst>
                  <a:gs pos="100000">
                    <a:schemeClr val="accent5">
                      <a:lumMod val="60000"/>
                      <a:lumOff val="40000"/>
                    </a:schemeClr>
                  </a:gs>
                  <a:gs pos="0">
                    <a:schemeClr val="accent5">
                      <a:lumMod val="40000"/>
                      <a:lumOff val="60000"/>
                    </a:schemeClr>
                  </a:gs>
                </a:gsLst>
                <a:path path="circle">
                  <a:fillToRect l="50000" t="50000" r="50000" b="50000"/>
                </a:path>
              </a:gra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600" b="1" dirty="0">
                    <a:solidFill>
                      <a:schemeClr val="tx1"/>
                    </a:solidFill>
                  </a:rPr>
                  <a:t>DBD</a:t>
                </a:r>
              </a:p>
            </p:txBody>
          </p:sp>
          <p:sp>
            <p:nvSpPr>
              <p:cNvPr id="72" name="Rectangle: Rounded Corners 71">
                <a:extLst>
                  <a:ext uri="{FF2B5EF4-FFF2-40B4-BE49-F238E27FC236}">
                    <a16:creationId xmlns:a16="http://schemas.microsoft.com/office/drawing/2014/main" id="{04CB51CE-532A-4F0C-9111-DA22B1D476B7}"/>
                  </a:ext>
                </a:extLst>
              </p:cNvPr>
              <p:cNvSpPr/>
              <p:nvPr/>
            </p:nvSpPr>
            <p:spPr>
              <a:xfrm rot="19835550">
                <a:off x="1467516" y="3645066"/>
                <a:ext cx="72985" cy="97978"/>
              </a:xfrm>
              <a:prstGeom prst="roundRect">
                <a:avLst/>
              </a:prstGeom>
              <a:solidFill>
                <a:srgbClr val="2FB780"/>
              </a:solidFill>
              <a:ln w="19050">
                <a:solidFill>
                  <a:srgbClr val="1F775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600" b="1" dirty="0">
                    <a:solidFill>
                      <a:schemeClr val="tx1"/>
                    </a:solidFill>
                  </a:rPr>
                  <a:t>H</a:t>
                </a:r>
              </a:p>
            </p:txBody>
          </p:sp>
        </p:grpSp>
        <p:sp>
          <p:nvSpPr>
            <p:cNvPr id="7" name="TextBox 6">
              <a:extLst>
                <a:ext uri="{FF2B5EF4-FFF2-40B4-BE49-F238E27FC236}">
                  <a16:creationId xmlns:a16="http://schemas.microsoft.com/office/drawing/2014/main" id="{D00411ED-CB10-7924-4DDA-9D53C56CACAF}"/>
                </a:ext>
              </a:extLst>
            </p:cNvPr>
            <p:cNvSpPr txBox="1"/>
            <p:nvPr/>
          </p:nvSpPr>
          <p:spPr>
            <a:xfrm>
              <a:off x="5356837" y="3530231"/>
              <a:ext cx="311499" cy="174413"/>
            </a:xfrm>
            <a:prstGeom prst="rect">
              <a:avLst/>
            </a:prstGeom>
            <a:noFill/>
          </p:spPr>
          <p:txBody>
            <a:bodyPr wrap="none" rtlCol="0">
              <a:spAutoFit/>
            </a:bodyPr>
            <a:lstStyle/>
            <a:p>
              <a:pPr algn="ctr"/>
              <a:r>
                <a:rPr lang="en-US" sz="1600" b="1" dirty="0"/>
                <a:t>NTD</a:t>
              </a:r>
            </a:p>
          </p:txBody>
        </p:sp>
      </p:grpSp>
      <p:sp>
        <p:nvSpPr>
          <p:cNvPr id="22" name="TextBox 21">
            <a:extLst>
              <a:ext uri="{FF2B5EF4-FFF2-40B4-BE49-F238E27FC236}">
                <a16:creationId xmlns:a16="http://schemas.microsoft.com/office/drawing/2014/main" id="{397A5358-66E8-A037-B642-E5280BF4E568}"/>
              </a:ext>
            </a:extLst>
          </p:cNvPr>
          <p:cNvSpPr txBox="1"/>
          <p:nvPr/>
        </p:nvSpPr>
        <p:spPr>
          <a:xfrm>
            <a:off x="4571117" y="1467643"/>
            <a:ext cx="1031051" cy="369332"/>
          </a:xfrm>
          <a:prstGeom prst="rect">
            <a:avLst/>
          </a:prstGeom>
          <a:noFill/>
        </p:spPr>
        <p:txBody>
          <a:bodyPr wrap="square" rtlCol="0">
            <a:spAutoFit/>
          </a:bodyPr>
          <a:lstStyle/>
          <a:p>
            <a:r>
              <a:rPr lang="en-US" b="1" dirty="0">
                <a:solidFill>
                  <a:schemeClr val="bg1"/>
                </a:solidFill>
              </a:rPr>
              <a:t>Domain</a:t>
            </a:r>
          </a:p>
        </p:txBody>
      </p:sp>
      <p:sp>
        <p:nvSpPr>
          <p:cNvPr id="27" name="TextBox 26">
            <a:extLst>
              <a:ext uri="{FF2B5EF4-FFF2-40B4-BE49-F238E27FC236}">
                <a16:creationId xmlns:a16="http://schemas.microsoft.com/office/drawing/2014/main" id="{582F7B26-E899-2770-0067-8A0AF6196E90}"/>
              </a:ext>
            </a:extLst>
          </p:cNvPr>
          <p:cNvSpPr txBox="1"/>
          <p:nvPr/>
        </p:nvSpPr>
        <p:spPr>
          <a:xfrm>
            <a:off x="7295479" y="1467643"/>
            <a:ext cx="2274982" cy="369332"/>
          </a:xfrm>
          <a:prstGeom prst="rect">
            <a:avLst/>
          </a:prstGeom>
          <a:noFill/>
        </p:spPr>
        <p:txBody>
          <a:bodyPr wrap="none" rtlCol="0">
            <a:spAutoFit/>
          </a:bodyPr>
          <a:lstStyle/>
          <a:p>
            <a:r>
              <a:rPr lang="en-US" b="1" dirty="0">
                <a:solidFill>
                  <a:schemeClr val="bg1"/>
                </a:solidFill>
              </a:rPr>
              <a:t>Effect of mutations</a:t>
            </a:r>
          </a:p>
        </p:txBody>
      </p:sp>
      <p:sp>
        <p:nvSpPr>
          <p:cNvPr id="150" name="TextBox 149">
            <a:extLst>
              <a:ext uri="{FF2B5EF4-FFF2-40B4-BE49-F238E27FC236}">
                <a16:creationId xmlns:a16="http://schemas.microsoft.com/office/drawing/2014/main" id="{F555FBF4-86F6-7BC7-CC86-FE8E11EFD475}"/>
              </a:ext>
            </a:extLst>
          </p:cNvPr>
          <p:cNvSpPr txBox="1"/>
          <p:nvPr/>
        </p:nvSpPr>
        <p:spPr>
          <a:xfrm>
            <a:off x="4573752" y="3135160"/>
            <a:ext cx="2721727" cy="369332"/>
          </a:xfrm>
          <a:prstGeom prst="rect">
            <a:avLst/>
          </a:prstGeom>
          <a:noFill/>
          <a:ln>
            <a:noFill/>
          </a:ln>
        </p:spPr>
        <p:txBody>
          <a:bodyPr wrap="square" rtlCol="0">
            <a:spAutoFit/>
          </a:bodyPr>
          <a:lstStyle/>
          <a:p>
            <a:pPr algn="ctr"/>
            <a:r>
              <a:rPr lang="en-US" b="1" dirty="0">
                <a:solidFill>
                  <a:schemeClr val="accent4"/>
                </a:solidFill>
              </a:rPr>
              <a:t>Ligand-binding domain</a:t>
            </a:r>
          </a:p>
        </p:txBody>
      </p:sp>
      <p:sp>
        <p:nvSpPr>
          <p:cNvPr id="151" name="TextBox 150">
            <a:extLst>
              <a:ext uri="{FF2B5EF4-FFF2-40B4-BE49-F238E27FC236}">
                <a16:creationId xmlns:a16="http://schemas.microsoft.com/office/drawing/2014/main" id="{EBD05323-5637-51DC-387F-8C58DDFD9256}"/>
              </a:ext>
            </a:extLst>
          </p:cNvPr>
          <p:cNvSpPr txBox="1"/>
          <p:nvPr/>
        </p:nvSpPr>
        <p:spPr>
          <a:xfrm>
            <a:off x="4573752" y="2185851"/>
            <a:ext cx="2303298" cy="369332"/>
          </a:xfrm>
          <a:prstGeom prst="rect">
            <a:avLst/>
          </a:prstGeom>
          <a:noFill/>
          <a:ln>
            <a:noFill/>
          </a:ln>
        </p:spPr>
        <p:txBody>
          <a:bodyPr wrap="square" rtlCol="0">
            <a:spAutoFit/>
          </a:bodyPr>
          <a:lstStyle/>
          <a:p>
            <a:pPr algn="ctr"/>
            <a:r>
              <a:rPr lang="en-US" b="1" dirty="0">
                <a:solidFill>
                  <a:schemeClr val="accent5">
                    <a:lumMod val="40000"/>
                    <a:lumOff val="60000"/>
                  </a:schemeClr>
                </a:solidFill>
              </a:rPr>
              <a:t>N-terminal domain</a:t>
            </a:r>
          </a:p>
        </p:txBody>
      </p:sp>
      <p:sp>
        <p:nvSpPr>
          <p:cNvPr id="152" name="TextBox 151">
            <a:extLst>
              <a:ext uri="{FF2B5EF4-FFF2-40B4-BE49-F238E27FC236}">
                <a16:creationId xmlns:a16="http://schemas.microsoft.com/office/drawing/2014/main" id="{F2999C34-D60D-5DE0-132E-F72D84B978E9}"/>
              </a:ext>
            </a:extLst>
          </p:cNvPr>
          <p:cNvSpPr txBox="1"/>
          <p:nvPr/>
        </p:nvSpPr>
        <p:spPr>
          <a:xfrm>
            <a:off x="4573752" y="5120209"/>
            <a:ext cx="2474527" cy="369332"/>
          </a:xfrm>
          <a:prstGeom prst="rect">
            <a:avLst/>
          </a:prstGeom>
          <a:noFill/>
          <a:ln>
            <a:noFill/>
          </a:ln>
        </p:spPr>
        <p:txBody>
          <a:bodyPr wrap="square" rtlCol="0">
            <a:spAutoFit/>
          </a:bodyPr>
          <a:lstStyle/>
          <a:p>
            <a:pPr algn="ctr"/>
            <a:r>
              <a:rPr lang="en-US" b="1" dirty="0">
                <a:solidFill>
                  <a:schemeClr val="accent5"/>
                </a:solidFill>
              </a:rPr>
              <a:t>DNA-binding domain</a:t>
            </a:r>
          </a:p>
        </p:txBody>
      </p:sp>
      <p:sp>
        <p:nvSpPr>
          <p:cNvPr id="156" name="Freeform 155">
            <a:extLst>
              <a:ext uri="{FF2B5EF4-FFF2-40B4-BE49-F238E27FC236}">
                <a16:creationId xmlns:a16="http://schemas.microsoft.com/office/drawing/2014/main" id="{8CB773F0-293A-2203-B2A1-4E9E7BB7D778}"/>
              </a:ext>
            </a:extLst>
          </p:cNvPr>
          <p:cNvSpPr/>
          <p:nvPr/>
        </p:nvSpPr>
        <p:spPr>
          <a:xfrm>
            <a:off x="3665220" y="3147390"/>
            <a:ext cx="769620" cy="190500"/>
          </a:xfrm>
          <a:custGeom>
            <a:avLst/>
            <a:gdLst>
              <a:gd name="connsiteX0" fmla="*/ 769620 w 769620"/>
              <a:gd name="connsiteY0" fmla="*/ 190500 h 190500"/>
              <a:gd name="connsiteX1" fmla="*/ 335280 w 769620"/>
              <a:gd name="connsiteY1" fmla="*/ 190500 h 190500"/>
              <a:gd name="connsiteX2" fmla="*/ 0 w 769620"/>
              <a:gd name="connsiteY2" fmla="*/ 0 h 190500"/>
            </a:gdLst>
            <a:ahLst/>
            <a:cxnLst>
              <a:cxn ang="0">
                <a:pos x="connsiteX0" y="connsiteY0"/>
              </a:cxn>
              <a:cxn ang="0">
                <a:pos x="connsiteX1" y="connsiteY1"/>
              </a:cxn>
              <a:cxn ang="0">
                <a:pos x="connsiteX2" y="connsiteY2"/>
              </a:cxn>
            </a:cxnLst>
            <a:rect l="l" t="t" r="r" b="b"/>
            <a:pathLst>
              <a:path w="769620" h="190500">
                <a:moveTo>
                  <a:pt x="769620" y="190500"/>
                </a:moveTo>
                <a:lnTo>
                  <a:pt x="335280" y="190500"/>
                </a:lnTo>
                <a:lnTo>
                  <a:pt x="0" y="0"/>
                </a:lnTo>
              </a:path>
            </a:pathLst>
          </a:cu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Freeform 157">
            <a:extLst>
              <a:ext uri="{FF2B5EF4-FFF2-40B4-BE49-F238E27FC236}">
                <a16:creationId xmlns:a16="http://schemas.microsoft.com/office/drawing/2014/main" id="{A9307C21-8972-F2F9-9029-A84FFC34B9C6}"/>
              </a:ext>
            </a:extLst>
          </p:cNvPr>
          <p:cNvSpPr/>
          <p:nvPr/>
        </p:nvSpPr>
        <p:spPr>
          <a:xfrm>
            <a:off x="2560320" y="4938275"/>
            <a:ext cx="1874520" cy="342715"/>
          </a:xfrm>
          <a:custGeom>
            <a:avLst/>
            <a:gdLst>
              <a:gd name="connsiteX0" fmla="*/ 1874520 w 1874520"/>
              <a:gd name="connsiteY0" fmla="*/ 327660 h 327660"/>
              <a:gd name="connsiteX1" fmla="*/ 160020 w 1874520"/>
              <a:gd name="connsiteY1" fmla="*/ 327660 h 327660"/>
              <a:gd name="connsiteX2" fmla="*/ 0 w 1874520"/>
              <a:gd name="connsiteY2" fmla="*/ 0 h 327660"/>
            </a:gdLst>
            <a:ahLst/>
            <a:cxnLst>
              <a:cxn ang="0">
                <a:pos x="connsiteX0" y="connsiteY0"/>
              </a:cxn>
              <a:cxn ang="0">
                <a:pos x="connsiteX1" y="connsiteY1"/>
              </a:cxn>
              <a:cxn ang="0">
                <a:pos x="connsiteX2" y="connsiteY2"/>
              </a:cxn>
            </a:cxnLst>
            <a:rect l="l" t="t" r="r" b="b"/>
            <a:pathLst>
              <a:path w="1874520" h="327660">
                <a:moveTo>
                  <a:pt x="1874520" y="327660"/>
                </a:moveTo>
                <a:lnTo>
                  <a:pt x="160020" y="327660"/>
                </a:lnTo>
                <a:lnTo>
                  <a:pt x="0" y="0"/>
                </a:lnTo>
              </a:path>
            </a:pathLst>
          </a:cu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Freeform 158">
            <a:extLst>
              <a:ext uri="{FF2B5EF4-FFF2-40B4-BE49-F238E27FC236}">
                <a16:creationId xmlns:a16="http://schemas.microsoft.com/office/drawing/2014/main" id="{1D10ED0F-52FE-3FE6-940B-BC97DC4A901A}"/>
              </a:ext>
            </a:extLst>
          </p:cNvPr>
          <p:cNvSpPr/>
          <p:nvPr/>
        </p:nvSpPr>
        <p:spPr>
          <a:xfrm>
            <a:off x="1798320" y="2370150"/>
            <a:ext cx="2628900" cy="914400"/>
          </a:xfrm>
          <a:custGeom>
            <a:avLst/>
            <a:gdLst>
              <a:gd name="connsiteX0" fmla="*/ 2628900 w 2628900"/>
              <a:gd name="connsiteY0" fmla="*/ 0 h 914400"/>
              <a:gd name="connsiteX1" fmla="*/ 502920 w 2628900"/>
              <a:gd name="connsiteY1" fmla="*/ 0 h 914400"/>
              <a:gd name="connsiteX2" fmla="*/ 0 w 2628900"/>
              <a:gd name="connsiteY2" fmla="*/ 914400 h 914400"/>
            </a:gdLst>
            <a:ahLst/>
            <a:cxnLst>
              <a:cxn ang="0">
                <a:pos x="connsiteX0" y="connsiteY0"/>
              </a:cxn>
              <a:cxn ang="0">
                <a:pos x="connsiteX1" y="connsiteY1"/>
              </a:cxn>
              <a:cxn ang="0">
                <a:pos x="connsiteX2" y="connsiteY2"/>
              </a:cxn>
            </a:cxnLst>
            <a:rect l="l" t="t" r="r" b="b"/>
            <a:pathLst>
              <a:path w="2628900" h="914400">
                <a:moveTo>
                  <a:pt x="2628900" y="0"/>
                </a:moveTo>
                <a:lnTo>
                  <a:pt x="502920" y="0"/>
                </a:lnTo>
                <a:lnTo>
                  <a:pt x="0" y="914400"/>
                </a:lnTo>
              </a:path>
            </a:pathLst>
          </a:custGeom>
          <a:noFill/>
          <a:ln>
            <a:solidFill>
              <a:schemeClr val="accent5">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2">
            <a:extLst>
              <a:ext uri="{FF2B5EF4-FFF2-40B4-BE49-F238E27FC236}">
                <a16:creationId xmlns:a16="http://schemas.microsoft.com/office/drawing/2014/main" id="{78FB6763-B336-319F-487F-BAF5E2256E89}"/>
              </a:ext>
            </a:extLst>
          </p:cNvPr>
          <p:cNvSpPr>
            <a:spLocks noGrp="1"/>
          </p:cNvSpPr>
          <p:nvPr>
            <p:ph type="sldNum" sz="quarter" idx="4"/>
          </p:nvPr>
        </p:nvSpPr>
        <p:spPr>
          <a:xfrm>
            <a:off x="9727" y="6478706"/>
            <a:ext cx="362146" cy="365125"/>
          </a:xfrm>
        </p:spPr>
        <p:txBody>
          <a:bodyPr/>
          <a:lstStyle/>
          <a:p>
            <a:fld id="{26C7E364-F216-45CA-BEA7-E5358E0A659A}" type="slidenum">
              <a:rPr lang="en-US" smtClean="0"/>
              <a:pPr/>
              <a:t>9</a:t>
            </a:fld>
            <a:endParaRPr lang="en-US" dirty="0"/>
          </a:p>
        </p:txBody>
      </p:sp>
    </p:spTree>
    <p:extLst>
      <p:ext uri="{BB962C8B-B14F-4D97-AF65-F5344CB8AC3E}">
        <p14:creationId xmlns:p14="http://schemas.microsoft.com/office/powerpoint/2010/main" val="1807673867"/>
      </p:ext>
    </p:extLst>
  </p:cSld>
  <p:clrMapOvr>
    <a:masterClrMapping/>
  </p:clrMapOvr>
</p:sld>
</file>

<file path=ppt/theme/theme1.xml><?xml version="1.0" encoding="utf-8"?>
<a:theme xmlns:a="http://schemas.openxmlformats.org/drawingml/2006/main" name="6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 dockstate="right" visibility="0" width="350" row="8">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59F82CB8-1913-1B43-831A-91E99C59B911}">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DB6D0660-2049-4F3F-AF2F-0F0994AC0E25}">
  <we:reference id="wa104051163" version="1.2.0.3" store="en-US" storeType="OMEX"/>
  <we:alternateReferences>
    <we:reference id="wa104051163" version="1.2.0.3" store="wa1040511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81206</TotalTime>
  <Words>2921</Words>
  <Application>Microsoft Office PowerPoint</Application>
  <PresentationFormat>Widescreen</PresentationFormat>
  <Paragraphs>411</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Courier New</vt:lpstr>
      <vt:lpstr>Wingdings</vt:lpstr>
      <vt:lpstr>6_Office Theme</vt:lpstr>
      <vt:lpstr>2_Office Theme</vt:lpstr>
      <vt:lpstr>Understanding Cortisol– Glucocorticoid Receptor Signaling</vt:lpstr>
      <vt:lpstr>Cortisol activity is influenced by cortisol levels and GR sensitivity</vt:lpstr>
      <vt:lpstr>Cortisol activity is influenced by cortisol levels</vt:lpstr>
      <vt:lpstr>Cortisol is kept inactivated in the plasma via binding to CBG  </vt:lpstr>
      <vt:lpstr>Cortisol activity is influenced by cortisol levels</vt:lpstr>
      <vt:lpstr>Cortisol activity is highly regulated1,2</vt:lpstr>
      <vt:lpstr>Cortisol activity is highly regulated (cont.)1,2</vt:lpstr>
      <vt:lpstr>Cortisol activity is influenced by GR sensitivity</vt:lpstr>
      <vt:lpstr>Mutations in the GR gene can alter receptor function and sensitivity to cortisol</vt:lpstr>
      <vt:lpstr>Cortisol activity is influenced by GR sensitivity</vt:lpstr>
      <vt:lpstr>Tissue- and cell-specific distribution of GR variants influences cortisol-GR signaling</vt:lpstr>
      <vt:lpstr>Cortisol activity is influenced by GR sensitivity</vt:lpstr>
      <vt:lpstr>Post-translational modifications of the GR protein  can modulate the functionality of GR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Tina Grafstein</dc:creator>
  <cp:lastModifiedBy>Julianne Lawless</cp:lastModifiedBy>
  <cp:revision>809</cp:revision>
  <cp:lastPrinted>2024-07-01T16:53:27Z</cp:lastPrinted>
  <dcterms:created xsi:type="dcterms:W3CDTF">2020-06-24T12:57:39Z</dcterms:created>
  <dcterms:modified xsi:type="dcterms:W3CDTF">2024-09-27T13:36:38Z</dcterms:modified>
</cp:coreProperties>
</file>