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8"/>
  </p:notesMasterIdLst>
  <p:sldIdLst>
    <p:sldId id="283" r:id="rId2"/>
    <p:sldId id="306" r:id="rId3"/>
    <p:sldId id="338" r:id="rId4"/>
    <p:sldId id="395" r:id="rId5"/>
    <p:sldId id="342" r:id="rId6"/>
    <p:sldId id="2147481774" r:id="rId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C56CD2A-56F0-EE19-4B7E-198BDDE30C21}" name="Arnav Choksi" initials="AC" userId="S::AChoski@pvaluecomm.com::4cfa6439-6108-4ce2-bfd1-0caebef24bc1" providerId="AD"/>
  <p188:author id="{ADED392E-E742-997F-49BB-5677E43E048F}" name="Dat Nguyen" initials="DN" userId="S::dnguyen@corcept.com::5b8d79cf-b26c-4e19-8f5a-c40b0b6417b9" providerId="AD"/>
  <p188:author id="{6A290B33-3821-6A1D-2EE8-80E441FD99B1}" name="Arnav Choksi" initials="AC" userId="S::AChoksi@pvaluecomm.com::4cfa6439-6108-4ce2-bfd1-0caebef24bc1" providerId="AD"/>
  <p188:author id="{0F387055-7F3A-9B71-0266-5DDEB265881E}" name="Jessica D'Amico" initials="JD" userId="S::JDamico@pvaluecomm.com::33a1a6fe-a80d-47fa-80a8-c032ff7cc7ed" providerId="AD"/>
  <p188:author id="{EA7EF662-4144-CA93-D9EB-64BE52AEE30D}" name="Brittany  Stuart" initials="BS" userId="S::bstuart@pvaluecomm.com::ddef87b4-5d2e-4790-ba21-6cdf23e96ef0" providerId="AD"/>
  <p188:author id="{35860B64-E792-8AE6-638C-656CAAC14D65}" name="Erin Blain" initials="EB" userId="S::EBlain@pvaluegroup.com::006da94b-132e-4713-b5de-6064eaecaf02" providerId="AD"/>
  <p188:author id="{3A72D082-F06F-A535-3C6D-BD47E7BEF869}" name="Aleah Mobley" initials="AM" userId="S::amobley@pvaluecomm.com::3beb8fe7-1628-4cc7-9eea-e09f45618a79" providerId="AD"/>
  <p188:author id="{0C83F4B7-292E-06DC-8B61-A6D056DDC0CE}" name="Jeff Kennigseder" initials="JK" userId="S::JKennigseder@pvaluegroup.com::2b1098f2-03b8-4099-bfc2-58b3ae153d16" providerId="AD"/>
  <p188:author id="{C7F6CFF4-C2DC-58FE-57B8-EE516652230E}" name="Julianne Lawless" initials="JL" userId="S::JLawless@pvaluecomm.com::64f2f5c8-f6ab-4a97-8f64-98f989e40cb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Arnav Choksi" initials="AC" lastIdx="13" clrIdx="6">
    <p:extLst>
      <p:ext uri="{19B8F6BF-5375-455C-9EA6-DF929625EA0E}">
        <p15:presenceInfo xmlns:p15="http://schemas.microsoft.com/office/powerpoint/2012/main" userId="S::AChoksi@pvaluecomm.com::4cfa6439-6108-4ce2-bfd1-0caebef24bc1" providerId="AD"/>
      </p:ext>
    </p:extLst>
  </p:cmAuthor>
  <p:cmAuthor id="1" name="Author" initials="A" lastIdx="37" clrIdx="0">
    <p:extLst>
      <p:ext uri="{19B8F6BF-5375-455C-9EA6-DF929625EA0E}">
        <p15:presenceInfo xmlns:p15="http://schemas.microsoft.com/office/powerpoint/2012/main" userId="Author" providerId="None"/>
      </p:ext>
    </p:extLst>
  </p:cmAuthor>
  <p:cmAuthor id="2" name="John Capozucca" initials="JC" lastIdx="14" clrIdx="1">
    <p:extLst>
      <p:ext uri="{19B8F6BF-5375-455C-9EA6-DF929625EA0E}">
        <p15:presenceInfo xmlns:p15="http://schemas.microsoft.com/office/powerpoint/2012/main" userId="S::jcapozucca@pvaluecomm.com::569d7ef4-0a2d-4e88-b34b-a8ce53bba55a" providerId="AD"/>
      </p:ext>
    </p:extLst>
  </p:cmAuthor>
  <p:cmAuthor id="3" name="Emily Palmer" initials="EP" lastIdx="3" clrIdx="2">
    <p:extLst>
      <p:ext uri="{19B8F6BF-5375-455C-9EA6-DF929625EA0E}">
        <p15:presenceInfo xmlns:p15="http://schemas.microsoft.com/office/powerpoint/2012/main" userId="S::epalmer@pvaluecomm.com::91e8208b-c53d-406b-aba1-b2755268a925" providerId="AD"/>
      </p:ext>
    </p:extLst>
  </p:cmAuthor>
  <p:cmAuthor id="4" name="Dat Nguyen" initials="DN" lastIdx="17" clrIdx="3">
    <p:extLst>
      <p:ext uri="{19B8F6BF-5375-455C-9EA6-DF929625EA0E}">
        <p15:presenceInfo xmlns:p15="http://schemas.microsoft.com/office/powerpoint/2012/main" userId="S::dnguyen@corcept.com::5b8d79cf-b26c-4e19-8f5a-c40b0b6417b9" providerId="AD"/>
      </p:ext>
    </p:extLst>
  </p:cmAuthor>
  <p:cmAuthor id="5" name="Apoorva Halikere" initials="AH" lastIdx="30" clrIdx="4">
    <p:extLst>
      <p:ext uri="{19B8F6BF-5375-455C-9EA6-DF929625EA0E}">
        <p15:presenceInfo xmlns:p15="http://schemas.microsoft.com/office/powerpoint/2012/main" userId="S::ahalikere@pvaluecomm.com::8d9cd60f-b882-48e7-855f-b02f73542ffb" providerId="AD"/>
      </p:ext>
    </p:extLst>
  </p:cmAuthor>
  <p:cmAuthor id="6" name="Brian Scaglione" initials="BS" lastIdx="5" clrIdx="5">
    <p:extLst>
      <p:ext uri="{19B8F6BF-5375-455C-9EA6-DF929625EA0E}">
        <p15:presenceInfo xmlns:p15="http://schemas.microsoft.com/office/powerpoint/2012/main" userId="S::bscaglione@pvaluegroup.com::79b8b01a-f4ac-4f39-b8c0-91fb756b6f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A71919"/>
    <a:srgbClr val="E5E9EF"/>
    <a:srgbClr val="A12137"/>
    <a:srgbClr val="FFFFFF"/>
    <a:srgbClr val="F5F8FD"/>
    <a:srgbClr val="FBFAFF"/>
    <a:srgbClr val="F6F5FB"/>
    <a:srgbClr val="7A8FAA"/>
    <a:srgbClr val="2AA2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705" autoAdjust="0"/>
    <p:restoredTop sz="65199" autoAdjust="0"/>
  </p:normalViewPr>
  <p:slideViewPr>
    <p:cSldViewPr snapToGrid="0">
      <p:cViewPr varScale="1">
        <p:scale>
          <a:sx n="63" d="100"/>
          <a:sy n="63" d="100"/>
        </p:scale>
        <p:origin x="468" y="52"/>
      </p:cViewPr>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386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CS</c:v>
                </c:pt>
              </c:strCache>
            </c:strRef>
          </c:tx>
          <c:spPr>
            <a:solidFill>
              <a:schemeClr val="bg1"/>
            </a:solidFill>
            <a:ln>
              <a:noFill/>
            </a:ln>
            <a:effectLst/>
          </c:spPr>
          <c:invertIfNegative val="0"/>
          <c:cat>
            <c:strRef>
              <c:f>Sheet1!$A$2:$A$3</c:f>
              <c:strCache>
                <c:ptCount val="2"/>
                <c:pt idx="0">
                  <c:v>CVD</c:v>
                </c:pt>
                <c:pt idx="1">
                  <c:v>Infection</c:v>
                </c:pt>
              </c:strCache>
            </c:strRef>
          </c:cat>
          <c:val>
            <c:numRef>
              <c:f>Sheet1!$B$2:$B$3</c:f>
              <c:numCache>
                <c:formatCode>General</c:formatCode>
                <c:ptCount val="2"/>
                <c:pt idx="0">
                  <c:v>43.4</c:v>
                </c:pt>
                <c:pt idx="1">
                  <c:v>12.7</c:v>
                </c:pt>
              </c:numCache>
            </c:numRef>
          </c:val>
          <c:extLst>
            <c:ext xmlns:c16="http://schemas.microsoft.com/office/drawing/2014/chart" uri="{C3380CC4-5D6E-409C-BE32-E72D297353CC}">
              <c16:uniqueId val="{00000000-B208-4E02-9F2A-642DAAF45DA2}"/>
            </c:ext>
          </c:extLst>
        </c:ser>
        <c:ser>
          <c:idx val="1"/>
          <c:order val="1"/>
          <c:tx>
            <c:strRef>
              <c:f>Sheet1!$C$1</c:f>
              <c:strCache>
                <c:ptCount val="1"/>
                <c:pt idx="0">
                  <c:v>CD</c:v>
                </c:pt>
              </c:strCache>
            </c:strRef>
          </c:tx>
          <c:spPr>
            <a:solidFill>
              <a:schemeClr val="bg1"/>
            </a:solidFill>
            <a:ln>
              <a:noFill/>
            </a:ln>
            <a:effectLst/>
          </c:spPr>
          <c:invertIfNegative val="0"/>
          <c:cat>
            <c:strRef>
              <c:f>Sheet1!$A$2:$A$3</c:f>
              <c:strCache>
                <c:ptCount val="2"/>
                <c:pt idx="0">
                  <c:v>CVD</c:v>
                </c:pt>
                <c:pt idx="1">
                  <c:v>Infection</c:v>
                </c:pt>
              </c:strCache>
            </c:strRef>
          </c:cat>
          <c:val>
            <c:numRef>
              <c:f>Sheet1!$C$2:$C$3</c:f>
              <c:numCache>
                <c:formatCode>General</c:formatCode>
                <c:ptCount val="2"/>
                <c:pt idx="0">
                  <c:v>43.7</c:v>
                </c:pt>
                <c:pt idx="1">
                  <c:v>11.5</c:v>
                </c:pt>
              </c:numCache>
            </c:numRef>
          </c:val>
          <c:extLst>
            <c:ext xmlns:c16="http://schemas.microsoft.com/office/drawing/2014/chart" uri="{C3380CC4-5D6E-409C-BE32-E72D297353CC}">
              <c16:uniqueId val="{00000000-E797-43F3-9916-94708F298F96}"/>
            </c:ext>
          </c:extLst>
        </c:ser>
        <c:ser>
          <c:idx val="2"/>
          <c:order val="2"/>
          <c:tx>
            <c:strRef>
              <c:f>Sheet1!$D$1</c:f>
              <c:strCache>
                <c:ptCount val="1"/>
                <c:pt idx="0">
                  <c:v>ACS</c:v>
                </c:pt>
              </c:strCache>
            </c:strRef>
          </c:tx>
          <c:spPr>
            <a:solidFill>
              <a:schemeClr val="bg1"/>
            </a:solidFill>
            <a:ln>
              <a:noFill/>
            </a:ln>
            <a:effectLst/>
          </c:spPr>
          <c:invertIfNegative val="0"/>
          <c:cat>
            <c:strRef>
              <c:f>Sheet1!$A$2:$A$3</c:f>
              <c:strCache>
                <c:ptCount val="2"/>
                <c:pt idx="0">
                  <c:v>CVD</c:v>
                </c:pt>
                <c:pt idx="1">
                  <c:v>Infection</c:v>
                </c:pt>
              </c:strCache>
            </c:strRef>
          </c:cat>
          <c:val>
            <c:numRef>
              <c:f>Sheet1!$D$2:$D$3</c:f>
              <c:numCache>
                <c:formatCode>General</c:formatCode>
                <c:ptCount val="2"/>
                <c:pt idx="0">
                  <c:v>38.6</c:v>
                </c:pt>
                <c:pt idx="1">
                  <c:v>15.9</c:v>
                </c:pt>
              </c:numCache>
            </c:numRef>
          </c:val>
          <c:extLst>
            <c:ext xmlns:c16="http://schemas.microsoft.com/office/drawing/2014/chart" uri="{C3380CC4-5D6E-409C-BE32-E72D297353CC}">
              <c16:uniqueId val="{00000001-E797-43F3-9916-94708F298F96}"/>
            </c:ext>
          </c:extLst>
        </c:ser>
        <c:dLbls>
          <c:showLegendKey val="0"/>
          <c:showVal val="0"/>
          <c:showCatName val="0"/>
          <c:showSerName val="0"/>
          <c:showPercent val="0"/>
          <c:showBubbleSize val="0"/>
        </c:dLbls>
        <c:gapWidth val="147"/>
        <c:overlap val="-27"/>
        <c:axId val="1738860496"/>
        <c:axId val="218268047"/>
      </c:barChart>
      <c:catAx>
        <c:axId val="173886049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1" i="0" u="none" strike="noStrike" kern="1200" baseline="0">
                <a:solidFill>
                  <a:schemeClr val="accent1"/>
                </a:solidFill>
                <a:latin typeface="+mn-lt"/>
                <a:ea typeface="+mn-ea"/>
                <a:cs typeface="+mn-cs"/>
              </a:defRPr>
            </a:pPr>
            <a:endParaRPr lang="en-US"/>
          </a:p>
        </c:txPr>
        <c:crossAx val="218268047"/>
        <c:crosses val="autoZero"/>
        <c:auto val="1"/>
        <c:lblAlgn val="ctr"/>
        <c:lblOffset val="100"/>
        <c:noMultiLvlLbl val="0"/>
      </c:catAx>
      <c:valAx>
        <c:axId val="218268047"/>
        <c:scaling>
          <c:orientation val="minMax"/>
          <c:max val="50"/>
        </c:scaling>
        <c:delete val="0"/>
        <c:axPos val="l"/>
        <c:title>
          <c:tx>
            <c:rich>
              <a:bodyPr rot="-5400000" spcFirstLastPara="1" vertOverflow="ellipsis" vert="horz" wrap="square" anchor="ctr" anchorCtr="1"/>
              <a:lstStyle/>
              <a:p>
                <a:pPr>
                  <a:defRPr sz="1330" b="0" i="0" u="none" strike="noStrike" kern="1200" baseline="0">
                    <a:solidFill>
                      <a:schemeClr val="accent1"/>
                    </a:solidFill>
                    <a:latin typeface="+mn-lt"/>
                    <a:ea typeface="+mn-ea"/>
                    <a:cs typeface="+mn-cs"/>
                  </a:defRPr>
                </a:pPr>
                <a:r>
                  <a:rPr lang="en-US" dirty="0">
                    <a:solidFill>
                      <a:schemeClr val="accent1"/>
                    </a:solidFill>
                  </a:rPr>
                  <a:t>Percentage</a:t>
                </a:r>
                <a:r>
                  <a:rPr lang="en-US" baseline="0" dirty="0">
                    <a:solidFill>
                      <a:schemeClr val="accent1"/>
                    </a:solidFill>
                  </a:rPr>
                  <a:t> of deaths</a:t>
                </a:r>
                <a:endParaRPr lang="en-US" dirty="0">
                  <a:solidFill>
                    <a:schemeClr val="accent1"/>
                  </a:solidFill>
                </a:endParaRPr>
              </a:p>
            </c:rich>
          </c:tx>
          <c:layout>
            <c:manualLayout>
              <c:xMode val="edge"/>
              <c:yMode val="edge"/>
              <c:x val="0"/>
              <c:y val="0.21365034036123329"/>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accent1"/>
                  </a:solidFill>
                  <a:latin typeface="+mn-lt"/>
                  <a:ea typeface="+mn-ea"/>
                  <a:cs typeface="+mn-cs"/>
                </a:defRPr>
              </a:pPr>
              <a:endParaRPr lang="en-US"/>
            </a:p>
          </c:txPr>
        </c:title>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accent1"/>
                </a:solidFill>
                <a:latin typeface="+mn-lt"/>
                <a:ea typeface="+mn-ea"/>
                <a:cs typeface="+mn-cs"/>
              </a:defRPr>
            </a:pPr>
            <a:endParaRPr lang="en-US"/>
          </a:p>
        </c:txPr>
        <c:crossAx val="1738860496"/>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70CFA0A4-36EA-45B4-BEE3-A303DC1FC7AB}" type="datetimeFigureOut">
              <a:rPr lang="en-US" smtClean="0"/>
              <a:t>9/27/2024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7F1F593B-988D-4922-9439-02DDFC92771E}" type="slidenum">
              <a:rPr lang="en-US" smtClean="0"/>
              <a:t>‹#›</a:t>
            </a:fld>
            <a:endParaRPr lang="en-US"/>
          </a:p>
        </p:txBody>
      </p:sp>
    </p:spTree>
    <p:extLst>
      <p:ext uri="{BB962C8B-B14F-4D97-AF65-F5344CB8AC3E}">
        <p14:creationId xmlns:p14="http://schemas.microsoft.com/office/powerpoint/2010/main" val="3358458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TextBox 4">
            <a:extLst>
              <a:ext uri="{FF2B5EF4-FFF2-40B4-BE49-F238E27FC236}">
                <a16:creationId xmlns:a16="http://schemas.microsoft.com/office/drawing/2014/main" id="{599139A9-F602-B3E2-406F-78869281A24F}"/>
              </a:ext>
            </a:extLst>
          </p:cNvPr>
          <p:cNvSpPr txBox="1"/>
          <p:nvPr/>
        </p:nvSpPr>
        <p:spPr>
          <a:xfrm>
            <a:off x="3271118" y="9230956"/>
            <a:ext cx="4428769" cy="251494"/>
          </a:xfrm>
          <a:prstGeom prst="rect">
            <a:avLst/>
          </a:prstGeom>
          <a:noFill/>
        </p:spPr>
        <p:txBody>
          <a:bodyPr wrap="square" lIns="96661" tIns="48331" rIns="96661" bIns="48331">
            <a:spAutoFit/>
          </a:bodyPr>
          <a:lstStyle/>
          <a:p>
            <a:r>
              <a:rPr lang="en-US" sz="1000" dirty="0"/>
              <a:t>© 2023 Corcept Therapeutics. All rights reserved. MA-FLD-00101 MAY 2023</a:t>
            </a:r>
          </a:p>
        </p:txBody>
      </p:sp>
    </p:spTree>
    <p:extLst>
      <p:ext uri="{BB962C8B-B14F-4D97-AF65-F5344CB8AC3E}">
        <p14:creationId xmlns:p14="http://schemas.microsoft.com/office/powerpoint/2010/main" val="3404378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396875"/>
            <a:ext cx="5759450" cy="3240088"/>
          </a:xfrm>
        </p:spPr>
      </p:sp>
      <p:sp>
        <p:nvSpPr>
          <p:cNvPr id="3" name="Notes Placeholder 2"/>
          <p:cNvSpPr>
            <a:spLocks noGrp="1"/>
          </p:cNvSpPr>
          <p:nvPr>
            <p:ph type="body" idx="1"/>
          </p:nvPr>
        </p:nvSpPr>
        <p:spPr>
          <a:xfrm>
            <a:off x="731520" y="3846097"/>
            <a:ext cx="5852160" cy="5435063"/>
          </a:xfrm>
        </p:spPr>
        <p:txBody>
          <a:bodyPr/>
          <a:lstStyle/>
          <a:p>
            <a:pPr marL="362480" indent="-362480">
              <a:lnSpc>
                <a:spcPct val="107000"/>
              </a:lnSpc>
              <a:buFont typeface="Symbol" panose="05050102010706020507" pitchFamily="18" charset="2"/>
              <a:buChar char=""/>
            </a:pPr>
            <a:r>
              <a:rPr lang="en-US" b="1" dirty="0">
                <a:solidFill>
                  <a:srgbClr val="000000"/>
                </a:solidFill>
                <a:ea typeface="Calibri" panose="020F0502020204030204" pitchFamily="34" charset="0"/>
                <a:cs typeface="Calibri" panose="020F0502020204030204" pitchFamily="34" charset="0"/>
              </a:rPr>
              <a:t>Key takeaway: Excess cortisol can affect multiple systems—in particular, cardiovascular disease is a common clinical consequence of hypercortisolism, and is commonly reported as the main cause of death in patients with hypercortisolism</a:t>
            </a:r>
            <a:r>
              <a:rPr lang="en-US" baseline="30000" dirty="0">
                <a:solidFill>
                  <a:srgbClr val="000000"/>
                </a:solidFill>
                <a:ea typeface="Calibri" panose="020F0502020204030204" pitchFamily="34" charset="0"/>
                <a:cs typeface="Calibri" panose="020F0502020204030204" pitchFamily="34" charset="0"/>
              </a:rPr>
              <a:t>1</a:t>
            </a:r>
            <a:endParaRPr lang="en-US" baseline="30000" dirty="0">
              <a:solidFill>
                <a:srgbClr val="000000"/>
              </a:solidFill>
              <a:ea typeface="Calibri" panose="020F0502020204030204" pitchFamily="34" charset="0"/>
              <a:cs typeface="Times New Roman" panose="02020603050405020304" pitchFamily="18" charset="0"/>
            </a:endParaRPr>
          </a:p>
          <a:p>
            <a:pPr marL="362480" indent="-362480">
              <a:lnSpc>
                <a:spcPct val="107000"/>
              </a:lnSpc>
              <a:buFont typeface="Symbol" panose="05050102010706020507" pitchFamily="18" charset="2"/>
              <a:buChar char=""/>
            </a:pPr>
            <a:r>
              <a:rPr lang="en-US" dirty="0">
                <a:solidFill>
                  <a:srgbClr val="000000"/>
                </a:solidFill>
                <a:ea typeface="Calibri" panose="020F0502020204030204" pitchFamily="34" charset="0"/>
                <a:cs typeface="Calibri" panose="020F0502020204030204" pitchFamily="34" charset="0"/>
              </a:rPr>
              <a:t>A review of published literature up to 2018 showed cardiovascular-related mortality rates range between 19% and 100%, depending on etiology (higher in ectopic source), vs a rate of 31% of all global deaths in the general population</a:t>
            </a:r>
            <a:r>
              <a:rPr lang="en-US" baseline="30000" dirty="0">
                <a:solidFill>
                  <a:srgbClr val="000000"/>
                </a:solidFill>
                <a:ea typeface="Calibri" panose="020F0502020204030204" pitchFamily="34" charset="0"/>
                <a:cs typeface="Calibri" panose="020F0502020204030204" pitchFamily="34" charset="0"/>
              </a:rPr>
              <a:t>2,3</a:t>
            </a:r>
            <a:endParaRPr lang="en-US" baseline="30000" dirty="0">
              <a:solidFill>
                <a:srgbClr val="000000"/>
              </a:solidFill>
              <a:ea typeface="Calibri" panose="020F0502020204030204" pitchFamily="34" charset="0"/>
              <a:cs typeface="Times New Roman" panose="02020603050405020304" pitchFamily="18" charset="0"/>
            </a:endParaRPr>
          </a:p>
          <a:p>
            <a:pPr marL="362480" indent="-362480">
              <a:lnSpc>
                <a:spcPct val="107000"/>
              </a:lnSpc>
              <a:buFont typeface="Symbol" panose="05050102010706020507" pitchFamily="18" charset="2"/>
              <a:buChar char=""/>
            </a:pPr>
            <a:r>
              <a:rPr lang="en-US" dirty="0">
                <a:solidFill>
                  <a:srgbClr val="000000"/>
                </a:solidFill>
                <a:ea typeface="Calibri" panose="020F0502020204030204" pitchFamily="34" charset="0"/>
                <a:cs typeface="Calibri" panose="020F0502020204030204" pitchFamily="34" charset="0"/>
              </a:rPr>
              <a:t>Specifically, hypercortisolism predisposes patients to a 2-fold and a 6-fold increased risk of myocardial infarction and cardiac failure, respectively</a:t>
            </a:r>
            <a:r>
              <a:rPr lang="en-US" baseline="30000" dirty="0">
                <a:solidFill>
                  <a:srgbClr val="000000"/>
                </a:solidFill>
                <a:ea typeface="Calibri" panose="020F0502020204030204" pitchFamily="34" charset="0"/>
                <a:cs typeface="Calibri" panose="020F0502020204030204" pitchFamily="34" charset="0"/>
              </a:rPr>
              <a:t>1</a:t>
            </a:r>
            <a:endParaRPr lang="en-US" baseline="30000" dirty="0">
              <a:solidFill>
                <a:srgbClr val="000000"/>
              </a:solidFill>
              <a:ea typeface="Calibri" panose="020F0502020204030204" pitchFamily="34" charset="0"/>
              <a:cs typeface="Times New Roman" panose="02020603050405020304" pitchFamily="18" charset="0"/>
            </a:endParaRPr>
          </a:p>
          <a:p>
            <a:pPr marL="362480" indent="-362480">
              <a:lnSpc>
                <a:spcPct val="107000"/>
              </a:lnSpc>
              <a:buFont typeface="Symbol" panose="05050102010706020507" pitchFamily="18" charset="2"/>
              <a:buChar char=""/>
            </a:pPr>
            <a:r>
              <a:rPr lang="en-US" dirty="0">
                <a:solidFill>
                  <a:srgbClr val="000000"/>
                </a:solidFill>
                <a:ea typeface="Calibri" panose="020F0502020204030204" pitchFamily="34" charset="0"/>
                <a:cs typeface="Calibri" panose="020F0502020204030204" pitchFamily="34" charset="0"/>
              </a:rPr>
              <a:t>Hypertension, the main cardiovascular risk factor, is commonly reported with hypercortisolism—up to 85% of patients</a:t>
            </a:r>
            <a:r>
              <a:rPr lang="en-US" baseline="30000" dirty="0">
                <a:solidFill>
                  <a:srgbClr val="000000"/>
                </a:solidFill>
                <a:ea typeface="Calibri" panose="020F0502020204030204" pitchFamily="34" charset="0"/>
                <a:cs typeface="Calibri" panose="020F0502020204030204" pitchFamily="34" charset="0"/>
              </a:rPr>
              <a:t>4,5</a:t>
            </a:r>
          </a:p>
          <a:p>
            <a:pPr>
              <a:lnSpc>
                <a:spcPct val="107000"/>
              </a:lnSpc>
            </a:pPr>
            <a:endParaRPr lang="en-US" b="1" dirty="0">
              <a:solidFill>
                <a:srgbClr val="000000"/>
              </a:solidFill>
              <a:ea typeface="Calibri" panose="020F0502020204030204" pitchFamily="34" charset="0"/>
            </a:endParaRPr>
          </a:p>
          <a:p>
            <a:pPr>
              <a:lnSpc>
                <a:spcPct val="107000"/>
              </a:lnSpc>
            </a:pPr>
            <a:r>
              <a:rPr lang="en-US" b="1" dirty="0">
                <a:solidFill>
                  <a:srgbClr val="000000"/>
                </a:solidFill>
                <a:ea typeface="Calibri" panose="020F0502020204030204" pitchFamily="34" charset="0"/>
              </a:rPr>
              <a:t>References</a:t>
            </a:r>
          </a:p>
          <a:p>
            <a:pPr marL="362480" indent="-362480">
              <a:lnSpc>
                <a:spcPct val="107000"/>
              </a:lnSpc>
              <a:buFont typeface="Symbol" panose="05050102010706020507" pitchFamily="18" charset="2"/>
              <a:buAutoNum type="arabicPeriod"/>
            </a:pPr>
            <a:r>
              <a:rPr lang="en-US" dirty="0">
                <a:solidFill>
                  <a:srgbClr val="000000"/>
                </a:solidFill>
                <a:ea typeface="Calibri" panose="020F0502020204030204" pitchFamily="34" charset="0"/>
              </a:rPr>
              <a:t>Pivonello R, et al. </a:t>
            </a:r>
            <a:r>
              <a:rPr lang="en-US" i="1" dirty="0">
                <a:solidFill>
                  <a:srgbClr val="000000"/>
                </a:solidFill>
                <a:ea typeface="Calibri" panose="020F0502020204030204" pitchFamily="34" charset="0"/>
              </a:rPr>
              <a:t>Lancet Diabetes Endocrinol. </a:t>
            </a:r>
            <a:r>
              <a:rPr lang="en-US" dirty="0">
                <a:solidFill>
                  <a:srgbClr val="000000"/>
                </a:solidFill>
                <a:ea typeface="Calibri" panose="020F0502020204030204" pitchFamily="34" charset="0"/>
              </a:rPr>
              <a:t>2016;4:611-629.</a:t>
            </a:r>
          </a:p>
          <a:p>
            <a:pPr marL="362480" indent="-362480">
              <a:lnSpc>
                <a:spcPct val="107000"/>
              </a:lnSpc>
              <a:buFont typeface="Symbol" panose="05050102010706020507" pitchFamily="18" charset="2"/>
              <a:buAutoNum type="arabicPeriod"/>
            </a:pPr>
            <a:r>
              <a:rPr lang="en-US" dirty="0">
                <a:solidFill>
                  <a:srgbClr val="000000"/>
                </a:solidFill>
                <a:ea typeface="Calibri" panose="020F0502020204030204" pitchFamily="34" charset="0"/>
              </a:rPr>
              <a:t>Javanmard P, et al. </a:t>
            </a:r>
            <a:r>
              <a:rPr lang="en-US" i="1" dirty="0">
                <a:solidFill>
                  <a:srgbClr val="000000"/>
                </a:solidFill>
                <a:ea typeface="Calibri" panose="020F0502020204030204" pitchFamily="34" charset="0"/>
              </a:rPr>
              <a:t>Endocrinol Metab Clin N Am. </a:t>
            </a:r>
            <a:r>
              <a:rPr lang="en-US" dirty="0">
                <a:solidFill>
                  <a:srgbClr val="000000"/>
                </a:solidFill>
                <a:ea typeface="Calibri" panose="020F0502020204030204" pitchFamily="34" charset="0"/>
              </a:rPr>
              <a:t>2018;47:313-333.</a:t>
            </a:r>
          </a:p>
          <a:p>
            <a:pPr marL="362480" indent="-362480">
              <a:lnSpc>
                <a:spcPct val="107000"/>
              </a:lnSpc>
              <a:buFont typeface="Symbol" panose="05050102010706020507" pitchFamily="18" charset="2"/>
              <a:buAutoNum type="arabicPeriod"/>
            </a:pPr>
            <a:r>
              <a:rPr lang="en-US" dirty="0">
                <a:solidFill>
                  <a:srgbClr val="000000"/>
                </a:solidFill>
                <a:ea typeface="Calibri" panose="020F0502020204030204" pitchFamily="34" charset="0"/>
              </a:rPr>
              <a:t>Cardiovascular diseases factsheet. World Health Organization. Updated June 11, 2021. Accessed July 9, 2024. https://www.who.int/en/news-room/fact-sheets/detail/cardiovascular-diseases-(cvds)</a:t>
            </a:r>
          </a:p>
          <a:p>
            <a:pPr marL="362480" indent="-362480">
              <a:lnSpc>
                <a:spcPct val="107000"/>
              </a:lnSpc>
              <a:buFont typeface="Symbol" panose="05050102010706020507" pitchFamily="18" charset="2"/>
              <a:buAutoNum type="arabicPeriod"/>
            </a:pPr>
            <a:r>
              <a:rPr lang="en-US" dirty="0">
                <a:solidFill>
                  <a:srgbClr val="000000"/>
                </a:solidFill>
                <a:ea typeface="Calibri" panose="020F0502020204030204" pitchFamily="34" charset="0"/>
              </a:rPr>
              <a:t>Braun LT, et al. </a:t>
            </a:r>
            <a:r>
              <a:rPr lang="en-US" i="1" dirty="0">
                <a:solidFill>
                  <a:srgbClr val="000000"/>
                </a:solidFill>
                <a:ea typeface="Calibri" panose="020F0502020204030204" pitchFamily="34" charset="0"/>
              </a:rPr>
              <a:t>Front Endocrinol (Lausanne)</a:t>
            </a:r>
            <a:r>
              <a:rPr lang="en-US" dirty="0">
                <a:solidFill>
                  <a:srgbClr val="000000"/>
                </a:solidFill>
                <a:ea typeface="Calibri" panose="020F0502020204030204" pitchFamily="34" charset="0"/>
              </a:rPr>
              <a:t>. 2019;10:766.</a:t>
            </a:r>
          </a:p>
          <a:p>
            <a:pPr marL="362480" indent="-362480">
              <a:lnSpc>
                <a:spcPct val="107000"/>
              </a:lnSpc>
              <a:buFont typeface="Symbol" panose="05050102010706020507" pitchFamily="18" charset="2"/>
              <a:buAutoNum type="arabicPeriod"/>
            </a:pPr>
            <a:r>
              <a:rPr lang="en-GB" dirty="0"/>
              <a:t>Prete A, et al. </a:t>
            </a:r>
            <a:r>
              <a:rPr lang="en-GB" i="1" dirty="0"/>
              <a:t>Ann Intern </a:t>
            </a:r>
            <a:r>
              <a:rPr lang="en-GB" dirty="0"/>
              <a:t>Med. 2022;175(3):325-334. </a:t>
            </a:r>
          </a:p>
        </p:txBody>
      </p:sp>
    </p:spTree>
    <p:extLst>
      <p:ext uri="{BB962C8B-B14F-4D97-AF65-F5344CB8AC3E}">
        <p14:creationId xmlns:p14="http://schemas.microsoft.com/office/powerpoint/2010/main" val="1974286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396875"/>
            <a:ext cx="5759450" cy="3240088"/>
          </a:xfrm>
        </p:spPr>
      </p:sp>
      <p:sp>
        <p:nvSpPr>
          <p:cNvPr id="3" name="Notes Placeholder 2"/>
          <p:cNvSpPr>
            <a:spLocks noGrp="1"/>
          </p:cNvSpPr>
          <p:nvPr>
            <p:ph type="body" idx="1"/>
          </p:nvPr>
        </p:nvSpPr>
        <p:spPr>
          <a:xfrm>
            <a:off x="731520" y="3896104"/>
            <a:ext cx="5852160" cy="5435063"/>
          </a:xfrm>
        </p:spPr>
        <p:txBody>
          <a:bodyPr/>
          <a:lstStyle/>
          <a:p>
            <a:pPr marL="362480" indent="-362480">
              <a:lnSpc>
                <a:spcPct val="107000"/>
              </a:lnSpc>
              <a:buFont typeface="Symbol" panose="05050102010706020507" pitchFamily="18" charset="2"/>
              <a:buChar char=""/>
            </a:pPr>
            <a:r>
              <a:rPr lang="en-US" b="1" dirty="0">
                <a:solidFill>
                  <a:srgbClr val="000000"/>
                </a:solidFill>
                <a:ea typeface="Calibri" panose="020F0502020204030204" pitchFamily="34" charset="0"/>
                <a:cs typeface="Calibri" panose="020F0502020204030204" pitchFamily="34" charset="0"/>
              </a:rPr>
              <a:t>Key takeaway: Excess cortisol can have multiple impacts on the cardiovascular system, increasing the risk of cardiovascular disease and death</a:t>
            </a:r>
            <a:endParaRPr lang="en-US" b="1" dirty="0">
              <a:solidFill>
                <a:srgbClr val="000000"/>
              </a:solidFill>
              <a:ea typeface="Calibri" panose="020F0502020204030204" pitchFamily="34" charset="0"/>
              <a:cs typeface="Times New Roman" panose="02020603050405020304" pitchFamily="18" charset="0"/>
            </a:endParaRPr>
          </a:p>
          <a:p>
            <a:pPr marL="362480" indent="-362480">
              <a:lnSpc>
                <a:spcPct val="107000"/>
              </a:lnSpc>
              <a:buFont typeface="Symbol" panose="05050102010706020507" pitchFamily="18" charset="2"/>
              <a:buChar char=""/>
            </a:pPr>
            <a:r>
              <a:rPr lang="en-US" dirty="0">
                <a:solidFill>
                  <a:srgbClr val="000000"/>
                </a:solidFill>
                <a:ea typeface="Calibri" panose="020F0502020204030204" pitchFamily="34" charset="0"/>
                <a:cs typeface="Calibri" panose="020F0502020204030204" pitchFamily="34" charset="0"/>
              </a:rPr>
              <a:t>Hypertension is very common in hypercortisolism; the associated mechanisms include changes in the renin-angiotensin system and </a:t>
            </a:r>
            <a:r>
              <a:rPr lang="en-US" dirty="0">
                <a:ea typeface="Calibri" panose="020F0502020204030204" pitchFamily="34" charset="0"/>
                <a:cs typeface="Calibri" panose="020F0502020204030204" pitchFamily="34" charset="0"/>
              </a:rPr>
              <a:t>the sensitivity of </a:t>
            </a:r>
            <a:r>
              <a:rPr lang="en-US" dirty="0">
                <a:solidFill>
                  <a:srgbClr val="000000"/>
                </a:solidFill>
                <a:ea typeface="Calibri" panose="020F0502020204030204" pitchFamily="34" charset="0"/>
                <a:cs typeface="Calibri" panose="020F0502020204030204" pitchFamily="34" charset="0"/>
              </a:rPr>
              <a:t>sympathetic nervous system </a:t>
            </a:r>
            <a:endParaRPr lang="en-US" dirty="0">
              <a:solidFill>
                <a:srgbClr val="000000"/>
              </a:solidFill>
              <a:ea typeface="Calibri" panose="020F0502020204030204" pitchFamily="34" charset="0"/>
              <a:cs typeface="Times New Roman" panose="02020603050405020304" pitchFamily="18" charset="0"/>
            </a:endParaRPr>
          </a:p>
          <a:p>
            <a:pPr marL="362480" indent="-362480">
              <a:lnSpc>
                <a:spcPct val="107000"/>
              </a:lnSpc>
              <a:buFont typeface="Symbol" panose="05050102010706020507" pitchFamily="18" charset="2"/>
              <a:buChar char=""/>
            </a:pPr>
            <a:r>
              <a:rPr lang="en-US" dirty="0">
                <a:solidFill>
                  <a:srgbClr val="000000"/>
                </a:solidFill>
                <a:ea typeface="Calibri" panose="020F0502020204030204" pitchFamily="34" charset="0"/>
                <a:cs typeface="Calibri" panose="020F0502020204030204" pitchFamily="34" charset="0"/>
              </a:rPr>
              <a:t>Cardiac and vascular damages have also been reported</a:t>
            </a:r>
            <a:endParaRPr lang="en-US" dirty="0">
              <a:solidFill>
                <a:srgbClr val="000000"/>
              </a:solidFill>
              <a:ea typeface="Calibri" panose="020F0502020204030204" pitchFamily="34" charset="0"/>
              <a:cs typeface="Times New Roman" panose="02020603050405020304" pitchFamily="18" charset="0"/>
            </a:endParaRPr>
          </a:p>
          <a:p>
            <a:pPr marL="362480" indent="-362480">
              <a:lnSpc>
                <a:spcPct val="107000"/>
              </a:lnSpc>
              <a:buFont typeface="Symbol" panose="05050102010706020507" pitchFamily="18" charset="2"/>
              <a:buChar char=""/>
            </a:pPr>
            <a:r>
              <a:rPr lang="en-US" dirty="0">
                <a:solidFill>
                  <a:srgbClr val="000000"/>
                </a:solidFill>
                <a:ea typeface="Calibri" panose="020F0502020204030204" pitchFamily="34" charset="0"/>
                <a:cs typeface="Calibri" panose="020F0502020204030204" pitchFamily="34" charset="0"/>
              </a:rPr>
              <a:t>Atherosclerosis is a common feature of hypercortisolism, which may be attributed to several factors, including insulin resistance, cortisol-induced endothelial dysfunction, and thrombosis diathesis. Vascular damage may further contribute to the incidence of stroke, another complication observed with hypercortisolism</a:t>
            </a:r>
          </a:p>
          <a:p>
            <a:pPr marL="362480" indent="-362480">
              <a:lnSpc>
                <a:spcPct val="107000"/>
              </a:lnSpc>
              <a:buFont typeface="Symbol" panose="05050102010706020507" pitchFamily="18" charset="2"/>
              <a:buChar char=""/>
            </a:pPr>
            <a:r>
              <a:rPr lang="en-US" dirty="0">
                <a:solidFill>
                  <a:srgbClr val="000000"/>
                </a:solidFill>
                <a:ea typeface="Calibri" panose="020F0502020204030204" pitchFamily="34" charset="0"/>
              </a:rPr>
              <a:t>Cardiac damage as a complication of hypercortisolism can include cardiac hypertrophy, myocardial fibrosis, infarction, and cardiac failure</a:t>
            </a:r>
          </a:p>
          <a:p>
            <a:pPr marL="362480" indent="-362480">
              <a:lnSpc>
                <a:spcPct val="107000"/>
              </a:lnSpc>
              <a:buFont typeface="Symbol" panose="05050102010706020507" pitchFamily="18" charset="2"/>
              <a:buChar char=""/>
            </a:pPr>
            <a:endParaRPr lang="en-US" b="1" dirty="0">
              <a:solidFill>
                <a:srgbClr val="000000"/>
              </a:solidFill>
            </a:endParaRPr>
          </a:p>
          <a:p>
            <a:pPr>
              <a:lnSpc>
                <a:spcPct val="107000"/>
              </a:lnSpc>
            </a:pPr>
            <a:r>
              <a:rPr lang="en-US" b="1" dirty="0">
                <a:solidFill>
                  <a:srgbClr val="000000"/>
                </a:solidFill>
              </a:rPr>
              <a:t>Reference</a:t>
            </a:r>
          </a:p>
          <a:p>
            <a:pPr>
              <a:lnSpc>
                <a:spcPct val="107000"/>
              </a:lnSpc>
            </a:pPr>
            <a:r>
              <a:rPr lang="en-US" dirty="0">
                <a:solidFill>
                  <a:srgbClr val="000000"/>
                </a:solidFill>
              </a:rPr>
              <a:t>Pivonello R, et al. </a:t>
            </a:r>
            <a:r>
              <a:rPr lang="en-US" i="1" dirty="0">
                <a:solidFill>
                  <a:srgbClr val="000000"/>
                </a:solidFill>
              </a:rPr>
              <a:t>Lancet Diabetes Endocrinol. </a:t>
            </a:r>
            <a:r>
              <a:rPr lang="en-US" dirty="0">
                <a:solidFill>
                  <a:srgbClr val="000000"/>
                </a:solidFill>
              </a:rPr>
              <a:t>2016;4:611-629.</a:t>
            </a:r>
          </a:p>
        </p:txBody>
      </p:sp>
    </p:spTree>
    <p:extLst>
      <p:ext uri="{BB962C8B-B14F-4D97-AF65-F5344CB8AC3E}">
        <p14:creationId xmlns:p14="http://schemas.microsoft.com/office/powerpoint/2010/main" val="2523215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7"/>
            <a:ext cx="5980430" cy="4777423"/>
          </a:xfrm>
        </p:spPr>
        <p:txBody>
          <a:bodyPr/>
          <a:lstStyle/>
          <a:p>
            <a:pPr marL="342900" marR="0" lvl="0" indent="-342900">
              <a:lnSpc>
                <a:spcPct val="107000"/>
              </a:lnSpc>
              <a:spcBef>
                <a:spcPts val="0"/>
              </a:spcBef>
              <a:spcAft>
                <a:spcPts val="0"/>
              </a:spcAft>
              <a:buFont typeface="Symbol" panose="05050102010706020507" pitchFamily="18" charset="2"/>
              <a:buChar char=""/>
            </a:pPr>
            <a:r>
              <a:rPr lang="en-US" sz="900" b="1" dirty="0">
                <a:effectLst/>
                <a:ea typeface="Calibri" panose="020F0502020204030204" pitchFamily="34" charset="0"/>
                <a:cs typeface="Calibri" panose="020F0502020204030204" pitchFamily="34" charset="0"/>
              </a:rPr>
              <a:t>Key takeaway: Excess cortisol can contribute to increased fatty acid accumulation—a key pathomechanism for the development of atherosclerosis</a:t>
            </a:r>
            <a:r>
              <a:rPr lang="en-US" sz="900" b="1" baseline="30000" dirty="0">
                <a:effectLst/>
                <a:ea typeface="Calibri" panose="020F0502020204030204" pitchFamily="34" charset="0"/>
                <a:cs typeface="Calibri" panose="020F0502020204030204" pitchFamily="34" charset="0"/>
              </a:rPr>
              <a:t>1,2</a:t>
            </a:r>
            <a:endParaRPr lang="en-US" sz="900" b="1" baseline="300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900" dirty="0">
                <a:effectLst/>
                <a:ea typeface="Calibri" panose="020F0502020204030204" pitchFamily="34" charset="0"/>
                <a:cs typeface="Calibri" panose="020F0502020204030204" pitchFamily="34" charset="0"/>
              </a:rPr>
              <a:t>The fatty streak phase of atherosclerosis begins with dysfunctional endothelial cells as well as the retention of lipids, such as low-density lipoprotein and </a:t>
            </a:r>
            <a:r>
              <a:rPr lang="en-US" sz="900" dirty="0"/>
              <a:t>very low-density lipoprotein (</a:t>
            </a:r>
            <a:r>
              <a:rPr lang="en-US" sz="900" dirty="0">
                <a:effectLst/>
                <a:ea typeface="Calibri" panose="020F0502020204030204" pitchFamily="34" charset="0"/>
                <a:cs typeface="Calibri" panose="020F0502020204030204" pitchFamily="34" charset="0"/>
              </a:rPr>
              <a:t>VLDL)</a:t>
            </a:r>
            <a:r>
              <a:rPr lang="en-US" sz="900" baseline="30000" dirty="0">
                <a:effectLst/>
                <a:ea typeface="Calibri" panose="020F0502020204030204" pitchFamily="34" charset="0"/>
                <a:cs typeface="Calibri" panose="020F0502020204030204" pitchFamily="34" charset="0"/>
              </a:rPr>
              <a:t>2,3</a:t>
            </a:r>
            <a:endParaRPr lang="en-US" sz="900" baseline="300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900" dirty="0">
                <a:effectLst/>
                <a:ea typeface="Calibri" panose="020F0502020204030204" pitchFamily="34" charset="0"/>
                <a:cs typeface="Calibri" panose="020F0502020204030204" pitchFamily="34" charset="0"/>
              </a:rPr>
              <a:t>Excess cortisol plays an important role in the development of endothelial dysfunction, and patients with CS exhibit several humoral markers of endothelial dysfunction</a:t>
            </a:r>
            <a:r>
              <a:rPr lang="en-US" sz="900" baseline="30000" dirty="0">
                <a:effectLst/>
                <a:ea typeface="Calibri" panose="020F0502020204030204" pitchFamily="34" charset="0"/>
                <a:cs typeface="Calibri" panose="020F0502020204030204" pitchFamily="34" charset="0"/>
              </a:rPr>
              <a:t>4</a:t>
            </a:r>
            <a:endParaRPr lang="en-US" sz="900" dirty="0">
              <a:effectLst/>
              <a:ea typeface="Calibri" panose="020F0502020204030204" pitchFamily="34" charset="0"/>
              <a:cs typeface="Calibri" panose="020F050202020403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900" dirty="0">
                <a:effectLst/>
                <a:ea typeface="Calibri" panose="020F0502020204030204" pitchFamily="34" charset="0"/>
                <a:cs typeface="Calibri" panose="020F0502020204030204" pitchFamily="34" charset="0"/>
              </a:rPr>
              <a:t>These lipoproteins promote activation of endothelial cells, which leads to recruitment of immune cells</a:t>
            </a:r>
            <a:r>
              <a:rPr lang="en-US" sz="900" baseline="30000" dirty="0">
                <a:effectLst/>
                <a:ea typeface="Calibri" panose="020F0502020204030204" pitchFamily="34" charset="0"/>
                <a:cs typeface="Calibri" panose="020F0502020204030204" pitchFamily="34" charset="0"/>
              </a:rPr>
              <a:t>2,3</a:t>
            </a:r>
            <a:endParaRPr lang="en-US" sz="9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900" dirty="0">
                <a:effectLst/>
                <a:ea typeface="Calibri" panose="020F0502020204030204" pitchFamily="34" charset="0"/>
                <a:cs typeface="Calibri" panose="020F0502020204030204" pitchFamily="34" charset="0"/>
              </a:rPr>
              <a:t>Recruited monocytes can differentiate into macrophages, which then internalize lipids to become foam cells</a:t>
            </a:r>
            <a:r>
              <a:rPr lang="en-US" sz="900" baseline="30000" dirty="0">
                <a:effectLst/>
                <a:ea typeface="Calibri" panose="020F0502020204030204" pitchFamily="34" charset="0"/>
                <a:cs typeface="Calibri" panose="020F0502020204030204" pitchFamily="34" charset="0"/>
              </a:rPr>
              <a:t>2,3</a:t>
            </a:r>
            <a:endParaRPr lang="en-US" sz="9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900" dirty="0">
                <a:effectLst/>
                <a:ea typeface="Calibri" panose="020F0502020204030204" pitchFamily="34" charset="0"/>
                <a:cs typeface="Calibri" panose="020F0502020204030204" pitchFamily="34" charset="0"/>
              </a:rPr>
              <a:t>Foam cells play critical roles in the development of atherosclerosis</a:t>
            </a:r>
            <a:r>
              <a:rPr lang="en-US" sz="900" baseline="30000" dirty="0">
                <a:effectLst/>
                <a:ea typeface="Calibri" panose="020F0502020204030204" pitchFamily="34" charset="0"/>
                <a:cs typeface="Calibri" panose="020F0502020204030204" pitchFamily="34" charset="0"/>
              </a:rPr>
              <a:t>2,3</a:t>
            </a:r>
            <a:endParaRPr lang="en-US" sz="900" b="0" baseline="30000" dirty="0">
              <a:effectLst/>
              <a:ea typeface="Calibri" panose="020F0502020204030204" pitchFamily="34" charset="0"/>
              <a:cs typeface="Calibri" panose="020F050202020403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900" b="0" baseline="0" dirty="0">
                <a:effectLst/>
                <a:ea typeface="Calibri" panose="020F0502020204030204" pitchFamily="34" charset="0"/>
                <a:cs typeface="Calibri" panose="020F0502020204030204" pitchFamily="34" charset="0"/>
              </a:rPr>
              <a:t>Additionally, patients with CS have been shown to have higher levels of vascular endothelial growth factor, a highly specific chemotactic and mitogenic factor for vascular endothelial cells that is thought to induce neoangiogenesis and thereby contribute to the development and stabilization of atherosclerotic plaques, than patients with essential hypertension</a:t>
            </a:r>
            <a:r>
              <a:rPr lang="en-US" sz="900" b="0" baseline="30000" dirty="0">
                <a:effectLst/>
                <a:ea typeface="Calibri" panose="020F0502020204030204" pitchFamily="34" charset="0"/>
                <a:cs typeface="Calibri" panose="020F0502020204030204" pitchFamily="34" charset="0"/>
              </a:rPr>
              <a:t>5</a:t>
            </a:r>
            <a:endParaRPr lang="en-US" sz="900" b="0" baseline="0" dirty="0">
              <a:effectLst/>
              <a:ea typeface="Calibri" panose="020F0502020204030204" pitchFamily="34" charset="0"/>
              <a:cs typeface="Calibri" panose="020F050202020403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900" b="0" dirty="0">
                <a:effectLst/>
                <a:ea typeface="Calibri" panose="020F0502020204030204" pitchFamily="34" charset="0"/>
                <a:cs typeface="Calibri" panose="020F0502020204030204" pitchFamily="34" charset="0"/>
              </a:rPr>
              <a:t>Various markers of atherosclerosis, such as increased intima-media thickness (IMT), increased prevalence of carotid plaques, and lower flow-mediated dilation, were found to be higher in patients with CS compared with healthy controls</a:t>
            </a:r>
            <a:r>
              <a:rPr lang="en-US" sz="900" b="0" baseline="30000" dirty="0">
                <a:effectLst/>
                <a:ea typeface="Calibri" panose="020F0502020204030204" pitchFamily="34" charset="0"/>
                <a:cs typeface="Calibri" panose="020F0502020204030204" pitchFamily="34" charset="0"/>
              </a:rPr>
              <a:t>5</a:t>
            </a:r>
          </a:p>
          <a:p>
            <a:pPr marL="342900" marR="0" lvl="0" indent="-342900">
              <a:lnSpc>
                <a:spcPct val="107000"/>
              </a:lnSpc>
              <a:spcBef>
                <a:spcPts val="0"/>
              </a:spcBef>
              <a:spcAft>
                <a:spcPts val="0"/>
              </a:spcAft>
              <a:buFont typeface="Symbol" panose="05050102010706020507" pitchFamily="18" charset="2"/>
              <a:buChar char=""/>
            </a:pPr>
            <a:r>
              <a:rPr lang="en-US" sz="900" b="0" baseline="0" dirty="0">
                <a:effectLst/>
                <a:ea typeface="Calibri" panose="020F0502020204030204" pitchFamily="34" charset="0"/>
                <a:cs typeface="Calibri" panose="020F0502020204030204" pitchFamily="34" charset="0"/>
              </a:rPr>
              <a:t>A study of 30 patients with CS (12 patients had ACTH-dependent CS and 18 patients had ACTH-independent CS), 35 age-matched patients with essential hypertension, and 30 control (healthy) subjects found that CS patients showed a significant increase of carotid IMT and a higher prevalence of plaques compared to both healthy subjects and those with essential hypertension</a:t>
            </a:r>
            <a:r>
              <a:rPr lang="en-US" sz="900" b="0" baseline="30000" dirty="0">
                <a:effectLst/>
                <a:ea typeface="Calibri" panose="020F0502020204030204" pitchFamily="34" charset="0"/>
                <a:cs typeface="Calibri" panose="020F0502020204030204" pitchFamily="34" charset="0"/>
              </a:rPr>
              <a:t>4</a:t>
            </a:r>
            <a:endParaRPr lang="en-US" sz="900" b="0" baseline="0" dirty="0">
              <a:effectLst/>
              <a:ea typeface="Calibri" panose="020F0502020204030204" pitchFamily="34" charset="0"/>
              <a:cs typeface="Calibri" panose="020F0502020204030204" pitchFamily="34" charset="0"/>
            </a:endParaRPr>
          </a:p>
          <a:p>
            <a:pPr marL="800100" marR="0" lvl="1" indent="-342900">
              <a:lnSpc>
                <a:spcPct val="107000"/>
              </a:lnSpc>
              <a:spcBef>
                <a:spcPts val="0"/>
              </a:spcBef>
              <a:spcAft>
                <a:spcPts val="0"/>
              </a:spcAft>
              <a:buFont typeface="Symbol" panose="05050102010706020507" pitchFamily="18" charset="2"/>
              <a:buChar char=""/>
            </a:pPr>
            <a:r>
              <a:rPr lang="en-US" sz="900" b="0" baseline="0" dirty="0">
                <a:effectLst/>
                <a:ea typeface="Calibri" panose="020F0502020204030204" pitchFamily="34" charset="0"/>
                <a:cs typeface="Calibri" panose="020F0502020204030204" pitchFamily="34" charset="0"/>
              </a:rPr>
              <a:t>Additionally, compared with healthy subjects or patients with essential hypertension, a significantly higher percentage of CS patients had a pathological value for ankle-brachial index (ABI; </a:t>
            </a:r>
            <a:r>
              <a:rPr lang="en-US" sz="900" b="0" baseline="0" dirty="0" err="1">
                <a:effectLst/>
                <a:ea typeface="Calibri" panose="020F0502020204030204" pitchFamily="34" charset="0"/>
                <a:cs typeface="Calibri" panose="020F0502020204030204" pitchFamily="34" charset="0"/>
              </a:rPr>
              <a:t>ie</a:t>
            </a:r>
            <a:r>
              <a:rPr lang="en-US" sz="900" b="0" baseline="0" dirty="0">
                <a:effectLst/>
                <a:ea typeface="Calibri" panose="020F0502020204030204" pitchFamily="34" charset="0"/>
                <a:cs typeface="Calibri" panose="020F0502020204030204" pitchFamily="34" charset="0"/>
              </a:rPr>
              <a:t>, &lt;0.9). </a:t>
            </a:r>
          </a:p>
          <a:p>
            <a:pPr marL="800100" marR="0" lvl="1" indent="-342900">
              <a:lnSpc>
                <a:spcPct val="107000"/>
              </a:lnSpc>
              <a:spcBef>
                <a:spcPts val="0"/>
              </a:spcBef>
              <a:spcAft>
                <a:spcPts val="0"/>
              </a:spcAft>
              <a:buFont typeface="Symbol" panose="05050102010706020507" pitchFamily="18" charset="2"/>
              <a:buChar char=""/>
            </a:pPr>
            <a:r>
              <a:rPr lang="en-US" sz="900" b="0" baseline="0" dirty="0">
                <a:effectLst/>
                <a:ea typeface="Calibri" panose="020F0502020204030204" pitchFamily="34" charset="0"/>
                <a:cs typeface="Calibri" panose="020F0502020204030204" pitchFamily="34" charset="0"/>
              </a:rPr>
              <a:t>A low ABI can increase the risk of cardiovascular mortality</a:t>
            </a:r>
            <a:r>
              <a:rPr lang="en-US" sz="900" b="0" baseline="30000" dirty="0">
                <a:effectLst/>
                <a:ea typeface="Calibri" panose="020F0502020204030204" pitchFamily="34" charset="0"/>
                <a:cs typeface="Calibri" panose="020F0502020204030204" pitchFamily="34" charset="0"/>
              </a:rPr>
              <a:t>4,5</a:t>
            </a:r>
            <a:endParaRPr lang="en-US" sz="900" b="0" baseline="0" dirty="0">
              <a:effectLst/>
              <a:ea typeface="Calibri" panose="020F0502020204030204" pitchFamily="34" charset="0"/>
              <a:cs typeface="Calibri" panose="020F0502020204030204" pitchFamily="34" charset="0"/>
            </a:endParaRPr>
          </a:p>
          <a:p>
            <a:endParaRPr lang="en-US" sz="900" dirty="0"/>
          </a:p>
          <a:p>
            <a:pPr marL="0" marR="0" lvl="0" indent="0">
              <a:lnSpc>
                <a:spcPct val="107000"/>
              </a:lnSpc>
              <a:spcBef>
                <a:spcPts val="0"/>
              </a:spcBef>
              <a:spcAft>
                <a:spcPts val="0"/>
              </a:spcAft>
              <a:buFont typeface="Symbol" panose="05050102010706020507" pitchFamily="18" charset="2"/>
              <a:buNone/>
            </a:pPr>
            <a:r>
              <a:rPr lang="en-US" sz="900" b="1" dirty="0">
                <a:effectLst/>
                <a:ea typeface="Calibri" panose="020F0502020204030204" pitchFamily="34" charset="0"/>
                <a:cs typeface="Calibri" panose="020F0502020204030204" pitchFamily="34" charset="0"/>
              </a:rPr>
              <a:t>References</a:t>
            </a:r>
          </a:p>
          <a:p>
            <a:pPr marL="228600" lvl="0" indent="-228600">
              <a:lnSpc>
                <a:spcPct val="107000"/>
              </a:lnSpc>
              <a:buFont typeface="+mj-lt"/>
              <a:buAutoNum type="arabicPeriod"/>
            </a:pPr>
            <a:r>
              <a:rPr lang="fr-FR" sz="900" dirty="0">
                <a:solidFill>
                  <a:srgbClr val="000000"/>
                </a:solidFill>
              </a:rPr>
              <a:t>Magomedova L, Cummins CL. </a:t>
            </a:r>
            <a:r>
              <a:rPr lang="fr-FR" sz="900" i="1" dirty="0">
                <a:solidFill>
                  <a:srgbClr val="000000"/>
                </a:solidFill>
              </a:rPr>
              <a:t>Handb Exp Pharmacol. </a:t>
            </a:r>
            <a:r>
              <a:rPr lang="fr-FR" sz="900" dirty="0">
                <a:solidFill>
                  <a:srgbClr val="000000"/>
                </a:solidFill>
              </a:rPr>
              <a:t>2016;233:73-93.</a:t>
            </a:r>
          </a:p>
          <a:p>
            <a:pPr marL="228600" lvl="0" indent="-228600">
              <a:lnSpc>
                <a:spcPct val="107000"/>
              </a:lnSpc>
              <a:buFont typeface="+mj-lt"/>
              <a:buAutoNum type="arabicPeriod"/>
            </a:pPr>
            <a:r>
              <a:rPr lang="en-US" sz="900" dirty="0">
                <a:solidFill>
                  <a:srgbClr val="000000"/>
                </a:solidFill>
              </a:rPr>
              <a:t>van der Sluis RJ, Hoekstra M. </a:t>
            </a:r>
            <a:r>
              <a:rPr lang="en-US" sz="900" i="1" dirty="0">
                <a:solidFill>
                  <a:srgbClr val="000000"/>
                </a:solidFill>
              </a:rPr>
              <a:t>Mol Cell Endocrinol. </a:t>
            </a:r>
            <a:r>
              <a:rPr lang="en-US" sz="900" dirty="0">
                <a:solidFill>
                  <a:srgbClr val="000000"/>
                </a:solidFill>
              </a:rPr>
              <a:t>2020;504:110728.</a:t>
            </a:r>
            <a:endParaRPr lang="en-US" sz="900" dirty="0">
              <a:solidFill>
                <a:srgbClr val="000000"/>
              </a:solidFill>
              <a:ea typeface="Calibri" panose="020F0502020204030204" pitchFamily="34" charset="0"/>
              <a:cs typeface="Times New Roman" panose="02020603050405020304" pitchFamily="18" charset="0"/>
            </a:endParaRPr>
          </a:p>
          <a:p>
            <a:pPr marL="228600" marR="0" lvl="0" indent="-228600">
              <a:lnSpc>
                <a:spcPct val="107000"/>
              </a:lnSpc>
              <a:spcBef>
                <a:spcPts val="0"/>
              </a:spcBef>
              <a:spcAft>
                <a:spcPts val="0"/>
              </a:spcAft>
              <a:buFont typeface="+mj-lt"/>
              <a:buAutoNum type="arabicPeriod"/>
            </a:pPr>
            <a:r>
              <a:rPr lang="en-US" sz="900" b="0" dirty="0">
                <a:solidFill>
                  <a:srgbClr val="000000"/>
                </a:solidFill>
                <a:effectLst/>
                <a:ea typeface="Calibri" panose="020F0502020204030204" pitchFamily="34" charset="0"/>
                <a:cs typeface="Calibri" panose="020F0502020204030204" pitchFamily="34" charset="0"/>
              </a:rPr>
              <a:t>Linton MF, et al. In: Endotext [Internet]. South Dartmouth (MA): MDText.com, Inc.; 2000-2019 Jan 3.</a:t>
            </a:r>
          </a:p>
          <a:p>
            <a:pPr marL="228600" marR="0" lvl="0" indent="-228600">
              <a:lnSpc>
                <a:spcPct val="107000"/>
              </a:lnSpc>
              <a:spcBef>
                <a:spcPts val="0"/>
              </a:spcBef>
              <a:spcAft>
                <a:spcPts val="0"/>
              </a:spcAft>
              <a:buFont typeface="+mj-lt"/>
              <a:buAutoNum type="arabicPeriod"/>
            </a:pPr>
            <a:r>
              <a:rPr lang="en-US" sz="900" b="0" dirty="0">
                <a:solidFill>
                  <a:srgbClr val="000000"/>
                </a:solidFill>
                <a:effectLst/>
                <a:ea typeface="Calibri" panose="020F0502020204030204" pitchFamily="34" charset="0"/>
                <a:cs typeface="Calibri" panose="020F0502020204030204" pitchFamily="34" charset="0"/>
              </a:rPr>
              <a:t>Petramala L, et al. </a:t>
            </a:r>
            <a:r>
              <a:rPr lang="en-US" sz="900" b="0" i="1" dirty="0">
                <a:solidFill>
                  <a:srgbClr val="000000"/>
                </a:solidFill>
                <a:effectLst/>
                <a:ea typeface="Calibri" panose="020F0502020204030204" pitchFamily="34" charset="0"/>
                <a:cs typeface="Calibri" panose="020F0502020204030204" pitchFamily="34" charset="0"/>
              </a:rPr>
              <a:t>Endocrinol Metab (Seoul)</a:t>
            </a:r>
            <a:r>
              <a:rPr lang="en-US" sz="900" b="0" dirty="0">
                <a:solidFill>
                  <a:srgbClr val="000000"/>
                </a:solidFill>
                <a:effectLst/>
                <a:ea typeface="Calibri" panose="020F0502020204030204" pitchFamily="34" charset="0"/>
                <a:cs typeface="Calibri" panose="020F0502020204030204" pitchFamily="34" charset="0"/>
              </a:rPr>
              <a:t>. 2015;30(4):488-493.</a:t>
            </a:r>
          </a:p>
          <a:p>
            <a:pPr marL="228600" indent="-228600">
              <a:lnSpc>
                <a:spcPct val="107000"/>
              </a:lnSpc>
              <a:buFont typeface="+mj-lt"/>
              <a:buAutoNum type="arabicPeriod"/>
            </a:pPr>
            <a:r>
              <a:rPr lang="en-US" sz="900" b="0" dirty="0">
                <a:effectLst/>
                <a:ea typeface="Calibri" panose="020F0502020204030204" pitchFamily="34" charset="0"/>
                <a:cs typeface="Times New Roman" panose="02020603050405020304" pitchFamily="18" charset="0"/>
              </a:rPr>
              <a:t>Lupoli R, et al. </a:t>
            </a:r>
            <a:r>
              <a:rPr lang="en-US" sz="900" b="0" i="1" dirty="0">
                <a:effectLst/>
                <a:ea typeface="Calibri" panose="020F0502020204030204" pitchFamily="34" charset="0"/>
                <a:cs typeface="Times New Roman" panose="02020603050405020304" pitchFamily="18" charset="0"/>
              </a:rPr>
              <a:t>Ann Med. </a:t>
            </a:r>
            <a:r>
              <a:rPr lang="en-US" sz="900" b="0" i="0" dirty="0">
                <a:effectLst/>
                <a:ea typeface="Calibri" panose="020F0502020204030204" pitchFamily="34" charset="0"/>
                <a:cs typeface="Times New Roman" panose="02020603050405020304" pitchFamily="18" charset="0"/>
              </a:rPr>
              <a:t>2017;49:206-216.</a:t>
            </a:r>
            <a:endParaRPr lang="en-US" sz="900" b="0" dirty="0">
              <a:effectLst/>
              <a:highlight>
                <a:srgbClr val="00FF00"/>
              </a:highlight>
              <a:ea typeface="Calibri" panose="020F0502020204030204" pitchFamily="34" charset="0"/>
              <a:cs typeface="Times New Roman" panose="02020603050405020304" pitchFamily="18" charset="0"/>
            </a:endParaRPr>
          </a:p>
          <a:p>
            <a:endParaRPr lang="en-US" sz="900" dirty="0"/>
          </a:p>
        </p:txBody>
      </p:sp>
      <p:sp>
        <p:nvSpPr>
          <p:cNvPr id="4" name="Slide Number Placeholder 3"/>
          <p:cNvSpPr>
            <a:spLocks noGrp="1"/>
          </p:cNvSpPr>
          <p:nvPr>
            <p:ph type="sldNum" sz="quarter" idx="5"/>
          </p:nvPr>
        </p:nvSpPr>
        <p:spPr/>
        <p:txBody>
          <a:bodyPr/>
          <a:lstStyle/>
          <a:p>
            <a:fld id="{7F1F593B-988D-4922-9439-02DDFC92771E}" type="slidenum">
              <a:rPr lang="en-US" smtClean="0"/>
              <a:t>4</a:t>
            </a:fld>
            <a:endParaRPr lang="en-US" dirty="0"/>
          </a:p>
        </p:txBody>
      </p:sp>
    </p:spTree>
    <p:extLst>
      <p:ext uri="{BB962C8B-B14F-4D97-AF65-F5344CB8AC3E}">
        <p14:creationId xmlns:p14="http://schemas.microsoft.com/office/powerpoint/2010/main" val="3763537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384175"/>
            <a:ext cx="5486400" cy="3086100"/>
          </a:xfrm>
        </p:spPr>
      </p:sp>
      <p:sp>
        <p:nvSpPr>
          <p:cNvPr id="3" name="Notes Placeholder 2"/>
          <p:cNvSpPr>
            <a:spLocks noGrp="1"/>
          </p:cNvSpPr>
          <p:nvPr>
            <p:ph type="body" idx="1"/>
          </p:nvPr>
        </p:nvSpPr>
        <p:spPr>
          <a:xfrm>
            <a:off x="685800" y="3775709"/>
            <a:ext cx="5486400" cy="5312631"/>
          </a:xfrm>
        </p:spPr>
        <p:txBody>
          <a:bodyPr/>
          <a:lstStyle/>
          <a:p>
            <a:pPr marL="342900" marR="0" lvl="0" indent="-342900">
              <a:lnSpc>
                <a:spcPct val="107000"/>
              </a:lnSpc>
              <a:spcBef>
                <a:spcPts val="0"/>
              </a:spcBef>
              <a:spcAft>
                <a:spcPts val="0"/>
              </a:spcAft>
              <a:buFont typeface="Symbol" panose="05050102010706020507" pitchFamily="18" charset="2"/>
              <a:buChar char=""/>
            </a:pPr>
            <a:r>
              <a:rPr lang="en-US" b="1" dirty="0">
                <a:solidFill>
                  <a:srgbClr val="000000"/>
                </a:solidFill>
                <a:effectLst/>
                <a:ea typeface="Calibri" panose="020F0502020204030204" pitchFamily="34" charset="0"/>
                <a:cs typeface="Calibri" panose="020F0502020204030204" pitchFamily="34" charset="0"/>
              </a:rPr>
              <a:t>Key takeaway: Excess cortisol can lead to changes in coagulation cascades that result in increased risk of venous thromboembolism</a:t>
            </a:r>
            <a:r>
              <a:rPr lang="en-US" b="1" baseline="30000" dirty="0">
                <a:solidFill>
                  <a:srgbClr val="000000"/>
                </a:solidFill>
                <a:effectLst/>
                <a:ea typeface="Calibri" panose="020F0502020204030204" pitchFamily="34" charset="0"/>
                <a:cs typeface="Calibri" panose="020F0502020204030204" pitchFamily="34" charset="0"/>
              </a:rPr>
              <a:t>1</a:t>
            </a:r>
          </a:p>
          <a:p>
            <a:pPr marL="342900" marR="0" lvl="0" indent="-342900">
              <a:lnSpc>
                <a:spcPct val="107000"/>
              </a:lnSpc>
              <a:spcBef>
                <a:spcPts val="0"/>
              </a:spcBef>
              <a:spcAft>
                <a:spcPts val="0"/>
              </a:spcAft>
              <a:buFont typeface="Symbol" panose="05050102010706020507" pitchFamily="18" charset="2"/>
              <a:buChar char=""/>
            </a:pPr>
            <a:r>
              <a:rPr lang="en-US" b="0" dirty="0">
                <a:solidFill>
                  <a:srgbClr val="000000"/>
                </a:solidFill>
                <a:effectLst/>
                <a:ea typeface="Calibri" panose="020F0502020204030204" pitchFamily="34" charset="0"/>
                <a:cs typeface="Calibri" panose="020F0502020204030204" pitchFamily="34" charset="0"/>
              </a:rPr>
              <a:t>Excess cortisol can lead to reduced activated partial thromboplastin time,</a:t>
            </a:r>
            <a:r>
              <a:rPr lang="en-US" b="0" baseline="30000" dirty="0">
                <a:solidFill>
                  <a:srgbClr val="000000"/>
                </a:solidFill>
                <a:effectLst/>
                <a:ea typeface="Calibri" panose="020F0502020204030204" pitchFamily="34" charset="0"/>
                <a:cs typeface="Calibri" panose="020F0502020204030204" pitchFamily="34" charset="0"/>
              </a:rPr>
              <a:t>2</a:t>
            </a:r>
            <a:r>
              <a:rPr lang="en-US" b="0" dirty="0">
                <a:solidFill>
                  <a:srgbClr val="000000"/>
                </a:solidFill>
                <a:effectLst/>
                <a:ea typeface="Calibri" panose="020F0502020204030204" pitchFamily="34" charset="0"/>
                <a:cs typeface="Calibri" panose="020F0502020204030204" pitchFamily="34" charset="0"/>
              </a:rPr>
              <a:t> thereby enhancing coagulation, and increased clot lysis time,</a:t>
            </a:r>
            <a:r>
              <a:rPr lang="en-US" b="0" baseline="30000" dirty="0">
                <a:solidFill>
                  <a:srgbClr val="000000"/>
                </a:solidFill>
                <a:effectLst/>
                <a:ea typeface="Calibri" panose="020F0502020204030204" pitchFamily="34" charset="0"/>
                <a:cs typeface="Calibri" panose="020F0502020204030204" pitchFamily="34" charset="0"/>
              </a:rPr>
              <a:t>3</a:t>
            </a:r>
            <a:r>
              <a:rPr lang="en-US" b="0" dirty="0">
                <a:solidFill>
                  <a:srgbClr val="000000"/>
                </a:solidFill>
                <a:effectLst/>
                <a:ea typeface="Calibri" panose="020F0502020204030204" pitchFamily="34" charset="0"/>
                <a:cs typeface="Calibri" panose="020F0502020204030204" pitchFamily="34" charset="0"/>
              </a:rPr>
              <a:t> thereby impairing the process of fibrinolysis</a:t>
            </a:r>
          </a:p>
          <a:p>
            <a:pPr marL="342900" marR="0" lvl="0" indent="-342900">
              <a:lnSpc>
                <a:spcPct val="107000"/>
              </a:lnSpc>
              <a:spcBef>
                <a:spcPts val="0"/>
              </a:spcBef>
              <a:spcAft>
                <a:spcPts val="0"/>
              </a:spcAft>
              <a:buFont typeface="Symbol" panose="05050102010706020507" pitchFamily="18" charset="2"/>
              <a:buChar char=""/>
            </a:pPr>
            <a:r>
              <a:rPr lang="en-US" b="0" dirty="0">
                <a:solidFill>
                  <a:srgbClr val="000000"/>
                </a:solidFill>
                <a:effectLst/>
                <a:ea typeface="Calibri" panose="020F0502020204030204" pitchFamily="34" charset="0"/>
                <a:cs typeface="Calibri" panose="020F0502020204030204" pitchFamily="34" charset="0"/>
              </a:rPr>
              <a:t>Excess cortisol modulates several factors involved in coagulation and increases the risk of venous thromboembolism (VTE)</a:t>
            </a:r>
          </a:p>
          <a:p>
            <a:pPr marL="800100" marR="0" lvl="1" indent="-342900">
              <a:lnSpc>
                <a:spcPct val="107000"/>
              </a:lnSpc>
              <a:spcBef>
                <a:spcPts val="0"/>
              </a:spcBef>
              <a:spcAft>
                <a:spcPts val="0"/>
              </a:spcAft>
              <a:buFont typeface="Symbol" panose="05050102010706020507" pitchFamily="18" charset="2"/>
              <a:buChar char=""/>
            </a:pPr>
            <a:r>
              <a:rPr lang="en-US" b="0" dirty="0">
                <a:solidFill>
                  <a:srgbClr val="000000"/>
                </a:solidFill>
                <a:effectLst/>
                <a:ea typeface="Calibri" panose="020F0502020204030204" pitchFamily="34" charset="0"/>
                <a:cs typeface="Calibri" panose="020F0502020204030204" pitchFamily="34" charset="0"/>
              </a:rPr>
              <a:t>Patients with CS have been found to have increased levels of clotting factors, such as von Willebrand factor, factor VIII, and fibrinogen, and increased levels of factors that inhibit fibrinolysis, such as plasminogen activator inhibitor type 1 and thrombin activatable fibrinolysis inhibitor</a:t>
            </a:r>
            <a:r>
              <a:rPr lang="en-US" b="0" baseline="30000" dirty="0">
                <a:solidFill>
                  <a:srgbClr val="000000"/>
                </a:solidFill>
                <a:effectLst/>
                <a:ea typeface="Calibri" panose="020F0502020204030204" pitchFamily="34" charset="0"/>
                <a:cs typeface="Calibri" panose="020F0502020204030204" pitchFamily="34" charset="0"/>
              </a:rPr>
              <a:t>1</a:t>
            </a:r>
            <a:endParaRPr lang="en-US" b="0" dirty="0">
              <a:solidFill>
                <a:srgbClr val="000000"/>
              </a:solidFill>
              <a:effectLst/>
              <a:ea typeface="Calibri" panose="020F0502020204030204" pitchFamily="34" charset="0"/>
              <a:cs typeface="Calibri" panose="020F0502020204030204" pitchFamily="34" charset="0"/>
            </a:endParaRPr>
          </a:p>
          <a:p>
            <a:pPr marL="800100" marR="0" lvl="1" indent="-342900">
              <a:lnSpc>
                <a:spcPct val="107000"/>
              </a:lnSpc>
              <a:spcBef>
                <a:spcPts val="0"/>
              </a:spcBef>
              <a:spcAft>
                <a:spcPts val="0"/>
              </a:spcAft>
              <a:buFont typeface="Symbol" panose="05050102010706020507" pitchFamily="18" charset="2"/>
              <a:buChar char=""/>
            </a:pPr>
            <a:r>
              <a:rPr lang="en-US" b="0" dirty="0">
                <a:solidFill>
                  <a:srgbClr val="000000"/>
                </a:solidFill>
                <a:effectLst/>
                <a:ea typeface="Calibri" panose="020F0502020204030204" pitchFamily="34" charset="0"/>
                <a:cs typeface="Calibri" panose="020F0502020204030204" pitchFamily="34" charset="0"/>
              </a:rPr>
              <a:t>In a systemic meta-analysis of over 7000 patients with endogenous hypercortisolism, the odds ratio of spontaneous VTE was found to be 17.82 when compared with a healthy population</a:t>
            </a:r>
            <a:r>
              <a:rPr lang="en-US" b="0" baseline="30000" dirty="0">
                <a:solidFill>
                  <a:srgbClr val="000000"/>
                </a:solidFill>
                <a:effectLst/>
                <a:ea typeface="Calibri" panose="020F0502020204030204" pitchFamily="34" charset="0"/>
                <a:cs typeface="Calibri" panose="020F0502020204030204" pitchFamily="34" charset="0"/>
              </a:rPr>
              <a:t>2</a:t>
            </a:r>
            <a:endParaRPr lang="en-US" b="0" dirty="0">
              <a:solidFill>
                <a:srgbClr val="000000"/>
              </a:solidFill>
              <a:effectLst/>
              <a:ea typeface="Calibri" panose="020F0502020204030204" pitchFamily="34" charset="0"/>
              <a:cs typeface="Calibri" panose="020F0502020204030204" pitchFamily="34" charset="0"/>
            </a:endParaRPr>
          </a:p>
          <a:p>
            <a:pPr marL="0" marR="0" lvl="0" indent="0">
              <a:lnSpc>
                <a:spcPct val="107000"/>
              </a:lnSpc>
              <a:spcBef>
                <a:spcPts val="0"/>
              </a:spcBef>
              <a:spcAft>
                <a:spcPts val="0"/>
              </a:spcAft>
              <a:buFont typeface="Symbol" panose="05050102010706020507" pitchFamily="18" charset="2"/>
              <a:buNone/>
            </a:pPr>
            <a:endParaRPr lang="en-US" b="1" dirty="0">
              <a:solidFill>
                <a:srgbClr val="000000"/>
              </a:solidFill>
              <a:effectLst/>
              <a:ea typeface="Calibri" panose="020F0502020204030204" pitchFamily="34" charset="0"/>
              <a:cs typeface="Calibri" panose="020F0502020204030204" pitchFamily="34" charset="0"/>
            </a:endParaRPr>
          </a:p>
          <a:p>
            <a:pPr marL="0" marR="0" lvl="0" indent="0">
              <a:lnSpc>
                <a:spcPct val="107000"/>
              </a:lnSpc>
              <a:spcBef>
                <a:spcPts val="0"/>
              </a:spcBef>
              <a:spcAft>
                <a:spcPts val="0"/>
              </a:spcAft>
              <a:buFont typeface="Symbol" panose="05050102010706020507" pitchFamily="18" charset="2"/>
              <a:buNone/>
            </a:pPr>
            <a:r>
              <a:rPr lang="en-US" b="1" dirty="0">
                <a:solidFill>
                  <a:srgbClr val="000000"/>
                </a:solidFill>
                <a:effectLst/>
                <a:ea typeface="Calibri" panose="020F0502020204030204" pitchFamily="34" charset="0"/>
                <a:cs typeface="Calibri" panose="020F0502020204030204" pitchFamily="34" charset="0"/>
              </a:rPr>
              <a:t>References</a:t>
            </a:r>
          </a:p>
          <a:p>
            <a:pPr marL="228600" marR="0" lvl="0" indent="-228600">
              <a:lnSpc>
                <a:spcPct val="107000"/>
              </a:lnSpc>
              <a:spcBef>
                <a:spcPts val="0"/>
              </a:spcBef>
              <a:spcAft>
                <a:spcPts val="0"/>
              </a:spcAft>
              <a:buFont typeface="+mj-lt"/>
              <a:buAutoNum type="arabicPeriod"/>
            </a:pPr>
            <a:r>
              <a:rPr lang="en-US" b="0" dirty="0">
                <a:solidFill>
                  <a:srgbClr val="000000"/>
                </a:solidFill>
                <a:effectLst/>
                <a:ea typeface="Calibri" panose="020F0502020204030204" pitchFamily="34" charset="0"/>
                <a:cs typeface="Calibri" panose="020F0502020204030204" pitchFamily="34" charset="0"/>
              </a:rPr>
              <a:t>Isidori AM, et al. </a:t>
            </a:r>
            <a:r>
              <a:rPr lang="en-US" b="0" i="1" dirty="0">
                <a:solidFill>
                  <a:srgbClr val="000000"/>
                </a:solidFill>
                <a:effectLst/>
                <a:ea typeface="Calibri" panose="020F0502020204030204" pitchFamily="34" charset="0"/>
                <a:cs typeface="Calibri" panose="020F0502020204030204" pitchFamily="34" charset="0"/>
              </a:rPr>
              <a:t>Eur J Endocrinol. </a:t>
            </a:r>
            <a:r>
              <a:rPr lang="en-US" b="0" i="0" dirty="0">
                <a:solidFill>
                  <a:srgbClr val="000000"/>
                </a:solidFill>
                <a:effectLst/>
                <a:ea typeface="Calibri" panose="020F0502020204030204" pitchFamily="34" charset="0"/>
                <a:cs typeface="Calibri" panose="020F0502020204030204" pitchFamily="34" charset="0"/>
              </a:rPr>
              <a:t>2015;173:R101-R113.</a:t>
            </a:r>
          </a:p>
          <a:p>
            <a:pPr marL="228600" marR="0" lvl="0" indent="-228600">
              <a:lnSpc>
                <a:spcPct val="107000"/>
              </a:lnSpc>
              <a:spcBef>
                <a:spcPts val="0"/>
              </a:spcBef>
              <a:spcAft>
                <a:spcPts val="0"/>
              </a:spcAft>
              <a:buFont typeface="+mj-lt"/>
              <a:buAutoNum type="arabicPeriod"/>
            </a:pPr>
            <a:r>
              <a:rPr lang="en-US" b="0" i="0" dirty="0">
                <a:solidFill>
                  <a:srgbClr val="000000"/>
                </a:solidFill>
                <a:effectLst/>
                <a:ea typeface="Calibri" panose="020F0502020204030204" pitchFamily="34" charset="0"/>
                <a:cs typeface="Calibri" panose="020F0502020204030204" pitchFamily="34" charset="0"/>
              </a:rPr>
              <a:t>Wagner J, et al. </a:t>
            </a:r>
            <a:r>
              <a:rPr lang="en-US" b="0" i="1" dirty="0">
                <a:solidFill>
                  <a:srgbClr val="000000"/>
                </a:solidFill>
                <a:effectLst/>
                <a:ea typeface="Calibri" panose="020F0502020204030204" pitchFamily="34" charset="0"/>
                <a:cs typeface="Calibri" panose="020F0502020204030204" pitchFamily="34" charset="0"/>
              </a:rPr>
              <a:t>Front Endocrinol (Lausanne)</a:t>
            </a:r>
            <a:r>
              <a:rPr lang="en-US" b="0" i="0" dirty="0">
                <a:solidFill>
                  <a:srgbClr val="000000"/>
                </a:solidFill>
                <a:effectLst/>
                <a:ea typeface="Calibri" panose="020F0502020204030204" pitchFamily="34" charset="0"/>
                <a:cs typeface="Calibri" panose="020F0502020204030204" pitchFamily="34" charset="0"/>
              </a:rPr>
              <a:t>. 2019;9:805. doi:10.3389/fendo.2018.00805 </a:t>
            </a:r>
          </a:p>
          <a:p>
            <a:pPr marL="228600" marR="0" lvl="0" indent="-228600">
              <a:lnSpc>
                <a:spcPct val="107000"/>
              </a:lnSpc>
              <a:spcBef>
                <a:spcPts val="0"/>
              </a:spcBef>
              <a:spcAft>
                <a:spcPts val="0"/>
              </a:spcAft>
              <a:buFont typeface="+mj-lt"/>
              <a:buAutoNum type="arabicPeriod"/>
            </a:pPr>
            <a:r>
              <a:rPr lang="en-US" b="0" i="0" dirty="0">
                <a:solidFill>
                  <a:srgbClr val="000000"/>
                </a:solidFill>
                <a:effectLst/>
                <a:ea typeface="Calibri" panose="020F0502020204030204" pitchFamily="34" charset="0"/>
                <a:cs typeface="Calibri" panose="020F0502020204030204" pitchFamily="34" charset="0"/>
              </a:rPr>
              <a:t>van der Pas R, et al. </a:t>
            </a:r>
            <a:r>
              <a:rPr lang="en-US" b="0" i="1" dirty="0">
                <a:solidFill>
                  <a:srgbClr val="000000"/>
                </a:solidFill>
                <a:effectLst/>
                <a:ea typeface="Calibri" panose="020F0502020204030204" pitchFamily="34" charset="0"/>
                <a:cs typeface="Calibri" panose="020F0502020204030204" pitchFamily="34" charset="0"/>
              </a:rPr>
              <a:t>Clin Endocrinol (Oxf)</a:t>
            </a:r>
            <a:r>
              <a:rPr lang="en-US" b="0" i="0" dirty="0">
                <a:solidFill>
                  <a:srgbClr val="000000"/>
                </a:solidFill>
                <a:effectLst/>
                <a:ea typeface="Calibri" panose="020F0502020204030204" pitchFamily="34" charset="0"/>
                <a:cs typeface="Calibri" panose="020F0502020204030204" pitchFamily="34" charset="0"/>
              </a:rPr>
              <a:t>. 2013;78(4):481-488.</a:t>
            </a:r>
          </a:p>
          <a:p>
            <a:pPr marL="228600" marR="0" lvl="0" indent="-228600">
              <a:lnSpc>
                <a:spcPct val="107000"/>
              </a:lnSpc>
              <a:spcBef>
                <a:spcPts val="0"/>
              </a:spcBef>
              <a:spcAft>
                <a:spcPts val="0"/>
              </a:spcAft>
              <a:buFont typeface="+mj-lt"/>
              <a:buAutoNum type="arabicPeriod"/>
            </a:pPr>
            <a:endParaRPr lang="en-US" b="0" i="0" dirty="0">
              <a:solidFill>
                <a:srgbClr val="000000"/>
              </a:solidFill>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17950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7"/>
            <a:ext cx="5852160" cy="4980623"/>
          </a:xfrm>
        </p:spPr>
        <p:txBody>
          <a:bodyPr/>
          <a:lstStyle/>
          <a:p>
            <a:pPr marL="171450" indent="-171450">
              <a:buFont typeface="Arial" panose="020B0604020202020204" pitchFamily="34" charset="0"/>
              <a:buChar char="•"/>
            </a:pPr>
            <a:r>
              <a:rPr lang="en-US" sz="1000" b="1" baseline="0" dirty="0"/>
              <a:t>Key takeaway: Patients with hypercortisolism are at an increased risk of death, which is a direct consequence of the associated comorbidities, and therefore require early diagnosis and timely treatment</a:t>
            </a:r>
            <a:endParaRPr lang="en-US" sz="1000" b="1" baseline="30000" dirty="0"/>
          </a:p>
          <a:p>
            <a:pPr marL="171450" indent="-171450">
              <a:buFont typeface="Arial" panose="020B0604020202020204" pitchFamily="34" charset="0"/>
              <a:buChar char="•"/>
            </a:pPr>
            <a:r>
              <a:rPr lang="en-US" sz="1000" baseline="0" dirty="0"/>
              <a:t>A prospective systematic review and meta-analysis determined the all-cause and cause-specific mortality of patients with endogenous CS, as well as the cause of death in these patients</a:t>
            </a:r>
          </a:p>
          <a:p>
            <a:pPr marL="365760" lvl="1" indent="-171450">
              <a:buFont typeface="Arial" panose="020B0604020202020204" pitchFamily="34" charset="0"/>
              <a:buChar char="•"/>
            </a:pPr>
            <a:r>
              <a:rPr lang="en-US" sz="1000" baseline="0" dirty="0"/>
              <a:t>Mortality was depicted as standardized mortality ratio (SMR), which represented the number of CS deaths in the study compared with the expected number of deaths in an age- and sex-matched normal population</a:t>
            </a:r>
          </a:p>
          <a:p>
            <a:pPr marL="365760" lvl="1" indent="-171450">
              <a:buFont typeface="Arial" panose="020B0604020202020204" pitchFamily="34" charset="0"/>
              <a:buChar char="•"/>
            </a:pPr>
            <a:r>
              <a:rPr lang="en-US" sz="1000" baseline="0" dirty="0"/>
              <a:t>The SMR analyses encompassed 14 articles reporting on 20 cohorts including 3691 patients; of the 20 SMR cohorts, 13 were Cushing disease (CD) cohorts (n=2160) and 7 were adrenal CS (ACS) cohorts (n=1531)</a:t>
            </a:r>
          </a:p>
          <a:p>
            <a:pPr marL="822960" lvl="2" indent="-171450">
              <a:buFont typeface="Courier New" panose="02070309020205020404" pitchFamily="49" charset="0"/>
              <a:buChar char="o"/>
            </a:pPr>
            <a:r>
              <a:rPr lang="en-US" sz="1000" baseline="0" dirty="0"/>
              <a:t>The pooled SMR for all patients with CS was 3 (95% CI, 2.33-3.85)</a:t>
            </a:r>
          </a:p>
          <a:p>
            <a:pPr marL="822960" lvl="2" indent="-171450">
              <a:buFont typeface="Courier New" panose="02070309020205020404" pitchFamily="49" charset="0"/>
              <a:buChar char="o"/>
            </a:pPr>
            <a:r>
              <a:rPr lang="en-US" sz="1000" baseline="0" dirty="0"/>
              <a:t>The SMR for CD was 2.8 (95% CI, 2.11-3.72)</a:t>
            </a:r>
          </a:p>
          <a:p>
            <a:pPr marL="822960" lvl="2" indent="-171450">
              <a:buFont typeface="Courier New" panose="02070309020205020404" pitchFamily="49" charset="0"/>
              <a:buChar char="o"/>
            </a:pPr>
            <a:r>
              <a:rPr lang="en-US" sz="1000" baseline="0" dirty="0"/>
              <a:t>The SMR for ACS was 3.34 (95% CI, 1.68-6.63)</a:t>
            </a:r>
          </a:p>
          <a:p>
            <a:pPr marL="822960" lvl="2" indent="-171450">
              <a:buFont typeface="Courier New" panose="02070309020205020404" pitchFamily="49" charset="0"/>
              <a:buChar char="o"/>
            </a:pPr>
            <a:r>
              <a:rPr lang="en-US" sz="1000" baseline="0" dirty="0"/>
              <a:t>SMR was higher in patients with active CD (SMR = 5.7; 95% CI, 3.73-8.73) than those in remission from CD (SMR = 2.3; 95% CI, 1.29-4.01)</a:t>
            </a:r>
          </a:p>
          <a:p>
            <a:pPr marL="365760" lvl="1" indent="-171450">
              <a:buFont typeface="Arial" panose="020B0604020202020204" pitchFamily="34" charset="0"/>
              <a:buChar char="•"/>
            </a:pPr>
            <a:r>
              <a:rPr lang="en-US" sz="1000" baseline="0" dirty="0"/>
              <a:t>Eighty-two articles described 92 cohorts containing 19,181 patients with CS, reporting the number (or proportion) of deaths. The causes of death in patients with CS were reported in 68 study cohorts; the major contributor to excess mortality was cardiovascular disease (CVD, comprising atherosclerotic heart disease, cerebrovascular disease, and venous thromboembolism), and the second most common cause of death was infection</a:t>
            </a:r>
          </a:p>
          <a:p>
            <a:pPr marL="822960" lvl="2" indent="-171450">
              <a:buFont typeface="Courier New" panose="02070309020205020404" pitchFamily="49" charset="0"/>
              <a:buChar char="o"/>
            </a:pPr>
            <a:r>
              <a:rPr lang="en-US" sz="1000" baseline="0" dirty="0"/>
              <a:t>In all patients with CS: CVD and infections resulted in 43.4% and 12.7% of deaths, respectively</a:t>
            </a:r>
          </a:p>
          <a:p>
            <a:pPr marL="822960" lvl="2" indent="-171450">
              <a:buFont typeface="Courier New" panose="02070309020205020404" pitchFamily="49" charset="0"/>
              <a:buChar char="o"/>
            </a:pPr>
            <a:r>
              <a:rPr lang="en-US" sz="1000" baseline="0" dirty="0"/>
              <a:t>In patients with CD: CVD and infections resulted in 43.7% and 11.5% of deaths, respectively</a:t>
            </a:r>
          </a:p>
          <a:p>
            <a:pPr marL="822960" lvl="2" indent="-171450">
              <a:buFont typeface="Courier New" panose="02070309020205020404" pitchFamily="49" charset="0"/>
              <a:buChar char="o"/>
            </a:pPr>
            <a:r>
              <a:rPr lang="en-US" sz="1000" baseline="0" dirty="0"/>
              <a:t>In patients with ACS: CVD and infections resulted in 38.6% and 15.9% of deaths, respectively</a:t>
            </a:r>
          </a:p>
          <a:p>
            <a:pPr marL="0" indent="0">
              <a:buFont typeface="Arial" panose="020B0604020202020204" pitchFamily="34" charset="0"/>
              <a:buNone/>
            </a:pPr>
            <a:endParaRPr lang="en-US" sz="1000" baseline="30000" dirty="0"/>
          </a:p>
          <a:p>
            <a:pPr marL="0" indent="0">
              <a:buFont typeface="Arial" panose="020B0604020202020204" pitchFamily="34" charset="0"/>
              <a:buNone/>
            </a:pPr>
            <a:r>
              <a:rPr lang="en-US" sz="1000" b="1" baseline="0" dirty="0"/>
              <a:t>Reference: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000" b="0" baseline="0" dirty="0"/>
              <a:t>Limumpornpetch P, et al. </a:t>
            </a:r>
            <a:r>
              <a:rPr lang="nl-NL" sz="1000" b="0" i="1" baseline="0" dirty="0"/>
              <a:t>J Clin Endocrinol Metab</a:t>
            </a:r>
            <a:r>
              <a:rPr lang="nl-NL" sz="1000" b="0" baseline="0" dirty="0"/>
              <a:t>. 2022;107(8):2377-2388.</a:t>
            </a:r>
          </a:p>
        </p:txBody>
      </p:sp>
    </p:spTree>
    <p:extLst>
      <p:ext uri="{BB962C8B-B14F-4D97-AF65-F5344CB8AC3E}">
        <p14:creationId xmlns:p14="http://schemas.microsoft.com/office/powerpoint/2010/main" val="21396086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4D0495C-FDEB-8F1C-67D1-F553D12E3BC3}"/>
              </a:ext>
            </a:extLst>
          </p:cNvPr>
          <p:cNvSpPr/>
          <p:nvPr userDrawn="1"/>
        </p:nvSpPr>
        <p:spPr>
          <a:xfrm>
            <a:off x="0" y="0"/>
            <a:ext cx="12192000" cy="685800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5E4E232-77BB-460B-9C78-FC001A62C637}"/>
              </a:ext>
            </a:extLst>
          </p:cNvPr>
          <p:cNvSpPr>
            <a:spLocks noGrp="1"/>
          </p:cNvSpPr>
          <p:nvPr>
            <p:ph type="subTitle" idx="1"/>
          </p:nvPr>
        </p:nvSpPr>
        <p:spPr>
          <a:xfrm>
            <a:off x="918559" y="4678394"/>
            <a:ext cx="9144000" cy="1655762"/>
          </a:xfrm>
        </p:spPr>
        <p:txBody>
          <a:bodyPr/>
          <a:lstStyle>
            <a:lvl1pPr marL="0" indent="0" algn="l">
              <a:buNone/>
              <a:defRPr sz="2400">
                <a:solidFill>
                  <a:schemeClr val="accent2">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7" name="Picture 16" descr="Background pattern&#10;&#10;Description automatically generated with medium confidence">
            <a:extLst>
              <a:ext uri="{FF2B5EF4-FFF2-40B4-BE49-F238E27FC236}">
                <a16:creationId xmlns:a16="http://schemas.microsoft.com/office/drawing/2014/main" id="{FF9680D1-62A1-2CFA-E99C-99F210737B4C}"/>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a:stretch/>
        </p:blipFill>
        <p:spPr>
          <a:xfrm>
            <a:off x="6004395" y="1785666"/>
            <a:ext cx="6187605" cy="4121834"/>
          </a:xfrm>
          <a:prstGeom prst="rect">
            <a:avLst/>
          </a:prstGeom>
        </p:spPr>
      </p:pic>
      <p:sp>
        <p:nvSpPr>
          <p:cNvPr id="2" name="Title 1">
            <a:extLst>
              <a:ext uri="{FF2B5EF4-FFF2-40B4-BE49-F238E27FC236}">
                <a16:creationId xmlns:a16="http://schemas.microsoft.com/office/drawing/2014/main" id="{2F2596FB-2CDE-4159-AAB2-72C81D0DD385}"/>
              </a:ext>
            </a:extLst>
          </p:cNvPr>
          <p:cNvSpPr>
            <a:spLocks noGrp="1"/>
          </p:cNvSpPr>
          <p:nvPr>
            <p:ph type="ctrTitle"/>
          </p:nvPr>
        </p:nvSpPr>
        <p:spPr>
          <a:xfrm>
            <a:off x="799778" y="2681745"/>
            <a:ext cx="9144000" cy="1655762"/>
          </a:xfrm>
        </p:spPr>
        <p:txBody>
          <a:bodyPr anchor="b">
            <a:normAutofit/>
          </a:bodyPr>
          <a:lstStyle>
            <a:lvl1pPr algn="l">
              <a:defRPr sz="4800" b="1">
                <a:solidFill>
                  <a:schemeClr val="bg1"/>
                </a:solidFill>
              </a:defRPr>
            </a:lvl1pPr>
          </a:lstStyle>
          <a:p>
            <a:r>
              <a:rPr lang="en-US" dirty="0"/>
              <a:t>Click to edit Master title style</a:t>
            </a:r>
          </a:p>
        </p:txBody>
      </p:sp>
      <p:cxnSp>
        <p:nvCxnSpPr>
          <p:cNvPr id="19" name="Straight Connector 18">
            <a:extLst>
              <a:ext uri="{FF2B5EF4-FFF2-40B4-BE49-F238E27FC236}">
                <a16:creationId xmlns:a16="http://schemas.microsoft.com/office/drawing/2014/main" id="{D0B71DF0-5B00-2056-2258-5FA291F855DF}"/>
              </a:ext>
            </a:extLst>
          </p:cNvPr>
          <p:cNvCxnSpPr/>
          <p:nvPr userDrawn="1"/>
        </p:nvCxnSpPr>
        <p:spPr>
          <a:xfrm>
            <a:off x="799778" y="4561123"/>
            <a:ext cx="86115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BB4835C7-BB69-A89C-4DEB-6AD324D4D900}"/>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5672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D93ECB-A77A-7E5A-9DA3-41148174260F}"/>
              </a:ext>
            </a:extLst>
          </p:cNvPr>
          <p:cNvSpPr/>
          <p:nvPr userDrawn="1"/>
        </p:nvSpPr>
        <p:spPr>
          <a:xfrm>
            <a:off x="19456" y="0"/>
            <a:ext cx="12172544" cy="6112091"/>
          </a:xfrm>
          <a:prstGeom prst="rect">
            <a:avLst/>
          </a:prstGeom>
          <a:solidFill>
            <a:schemeClr val="bg1">
              <a:lumMod val="95000"/>
            </a:schemeClr>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B37905-F7F6-46E6-A74C-DCD6449FD7C6}"/>
              </a:ext>
            </a:extLst>
          </p:cNvPr>
          <p:cNvSpPr>
            <a:spLocks noGrp="1"/>
          </p:cNvSpPr>
          <p:nvPr>
            <p:ph type="title"/>
          </p:nvPr>
        </p:nvSpPr>
        <p:spPr>
          <a:xfrm>
            <a:off x="831850" y="3071588"/>
            <a:ext cx="10515600" cy="1770637"/>
          </a:xfrm>
        </p:spPr>
        <p:txBody>
          <a:bodyPr anchor="b"/>
          <a:lstStyle>
            <a:lvl1pPr>
              <a:defRPr sz="4800">
                <a:solidFill>
                  <a:schemeClr val="accent4"/>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2719A8C-EA93-4745-BF11-F996415FE872}"/>
              </a:ext>
            </a:extLst>
          </p:cNvPr>
          <p:cNvSpPr>
            <a:spLocks noGrp="1"/>
          </p:cNvSpPr>
          <p:nvPr>
            <p:ph type="body" idx="1"/>
          </p:nvPr>
        </p:nvSpPr>
        <p:spPr>
          <a:xfrm>
            <a:off x="831850" y="4869213"/>
            <a:ext cx="10515600" cy="923223"/>
          </a:xfrm>
        </p:spPr>
        <p:txBody>
          <a:bodyPr/>
          <a:lstStyle>
            <a:lvl1pPr marL="0" indent="0" algn="l" defTabSz="914400" rtl="0" eaLnBrk="1" latinLnBrk="0" hangingPunct="1">
              <a:lnSpc>
                <a:spcPct val="90000"/>
              </a:lnSpc>
              <a:spcBef>
                <a:spcPts val="1000"/>
              </a:spcBef>
              <a:buClr>
                <a:srgbClr val="A12137"/>
              </a:buClr>
              <a:buFont typeface="Arial" panose="020B0604020202020204" pitchFamily="34" charset="0"/>
              <a:buNone/>
              <a:defRPr lang="en-US" sz="2800" kern="1200" dirty="0">
                <a:solidFill>
                  <a:schemeClr val="tx1">
                    <a:lumMod val="65000"/>
                    <a:lumOff val="35000"/>
                  </a:schemeClr>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pic>
        <p:nvPicPr>
          <p:cNvPr id="7" name="Picture 6" descr="Background pattern&#10;&#10;Description automatically generated with medium confidence">
            <a:extLst>
              <a:ext uri="{FF2B5EF4-FFF2-40B4-BE49-F238E27FC236}">
                <a16:creationId xmlns:a16="http://schemas.microsoft.com/office/drawing/2014/main" id="{BE39A51F-4DB2-3A3D-A43F-C46F7BACF11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6095999" y="-177427"/>
            <a:ext cx="6086273" cy="4562458"/>
          </a:xfrm>
          <a:prstGeom prst="rect">
            <a:avLst/>
          </a:prstGeom>
        </p:spPr>
      </p:pic>
      <p:sp>
        <p:nvSpPr>
          <p:cNvPr id="10" name="Rectangle 9">
            <a:extLst>
              <a:ext uri="{FF2B5EF4-FFF2-40B4-BE49-F238E27FC236}">
                <a16:creationId xmlns:a16="http://schemas.microsoft.com/office/drawing/2014/main" id="{BFE260B8-FDC5-DB0E-74F6-0B644B17C78D}"/>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560F806B-2F51-1BC6-DCFD-B6D518D6CBDD}"/>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Tree>
    <p:extLst>
      <p:ext uri="{BB962C8B-B14F-4D97-AF65-F5344CB8AC3E}">
        <p14:creationId xmlns:p14="http://schemas.microsoft.com/office/powerpoint/2010/main" val="2024044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D7557C-7189-1C34-DED9-AB54E9A24D79}"/>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a:xfrm>
            <a:off x="512173" y="1376810"/>
            <a:ext cx="11131836"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2" name="Slide Number Placeholder 5">
            <a:extLst>
              <a:ext uri="{FF2B5EF4-FFF2-40B4-BE49-F238E27FC236}">
                <a16:creationId xmlns:a16="http://schemas.microsoft.com/office/drawing/2014/main" id="{8C2E74FD-C5F2-CD7D-AB8E-EB4C73AB07F7}"/>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6" name="Footer Placeholder 4">
            <a:extLst>
              <a:ext uri="{FF2B5EF4-FFF2-40B4-BE49-F238E27FC236}">
                <a16:creationId xmlns:a16="http://schemas.microsoft.com/office/drawing/2014/main" id="{5EB6C951-6D17-B59A-2207-AE64021F904F}"/>
              </a:ext>
            </a:extLst>
          </p:cNvPr>
          <p:cNvSpPr>
            <a:spLocks noGrp="1"/>
          </p:cNvSpPr>
          <p:nvPr>
            <p:ph type="ftr" sz="quarter" idx="3"/>
          </p:nvPr>
        </p:nvSpPr>
        <p:spPr>
          <a:xfrm>
            <a:off x="512172" y="6251466"/>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3030383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7908CA-C903-7504-5C31-C3AB9524EF01}"/>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8" name="Slide Number Placeholder 5">
            <a:extLst>
              <a:ext uri="{FF2B5EF4-FFF2-40B4-BE49-F238E27FC236}">
                <a16:creationId xmlns:a16="http://schemas.microsoft.com/office/drawing/2014/main" id="{83E7D653-D9B2-4015-A9E7-1FB256D1C93C}"/>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3" name="Footer Placeholder 4">
            <a:extLst>
              <a:ext uri="{FF2B5EF4-FFF2-40B4-BE49-F238E27FC236}">
                <a16:creationId xmlns:a16="http://schemas.microsoft.com/office/drawing/2014/main" id="{CE903B93-A4BD-D950-6B93-A788473F2570}"/>
              </a:ext>
            </a:extLst>
          </p:cNvPr>
          <p:cNvSpPr>
            <a:spLocks noGrp="1"/>
          </p:cNvSpPr>
          <p:nvPr>
            <p:ph type="ftr" sz="quarter" idx="3"/>
          </p:nvPr>
        </p:nvSpPr>
        <p:spPr>
          <a:xfrm>
            <a:off x="512172" y="6251466"/>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4119785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D45-B536-4E38-B1E1-368AF8E43B6B}"/>
              </a:ext>
            </a:extLst>
          </p:cNvPr>
          <p:cNvSpPr>
            <a:spLocks noGrp="1"/>
          </p:cNvSpPr>
          <p:nvPr>
            <p:ph type="title"/>
          </p:nvPr>
        </p:nvSpPr>
        <p:spPr>
          <a:xfrm>
            <a:off x="447471" y="87548"/>
            <a:ext cx="11215991" cy="973481"/>
          </a:xfrm>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E8A557E9-0299-4956-80F8-5A0A0DF8C2C6}"/>
              </a:ext>
            </a:extLst>
          </p:cNvPr>
          <p:cNvSpPr>
            <a:spLocks noGrp="1"/>
          </p:cNvSpPr>
          <p:nvPr>
            <p:ph type="sldNum" sz="quarter" idx="12"/>
          </p:nvPr>
        </p:nvSpPr>
        <p:spPr/>
        <p:txBody>
          <a:bodyPr/>
          <a:lstStyle/>
          <a:p>
            <a:fld id="{26C7E364-F216-45CA-BEA7-E5358E0A659A}" type="slidenum">
              <a:rPr lang="en-US" smtClean="0"/>
              <a:t>‹#›</a:t>
            </a:fld>
            <a:endParaRPr lang="en-US" dirty="0"/>
          </a:p>
        </p:txBody>
      </p:sp>
    </p:spTree>
    <p:extLst>
      <p:ext uri="{BB962C8B-B14F-4D97-AF65-F5344CB8AC3E}">
        <p14:creationId xmlns:p14="http://schemas.microsoft.com/office/powerpoint/2010/main" val="3065781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LIne 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1D4CA4F-8581-4BBD-98A9-198600C9E38E}"/>
              </a:ext>
            </a:extLst>
          </p:cNvPr>
          <p:cNvSpPr>
            <a:spLocks noGrp="1"/>
          </p:cNvSpPr>
          <p:nvPr>
            <p:ph type="sldNum" sz="quarter" idx="12"/>
          </p:nvPr>
        </p:nvSpPr>
        <p:spPr/>
        <p:txBody>
          <a:bodyPr/>
          <a:lstStyle/>
          <a:p>
            <a:fld id="{26C7E364-F216-45CA-BEA7-E5358E0A659A}" type="slidenum">
              <a:rPr lang="en-US" smtClean="0"/>
              <a:t>‹#›</a:t>
            </a:fld>
            <a:endParaRPr lang="en-US" dirty="0"/>
          </a:p>
        </p:txBody>
      </p:sp>
      <p:sp>
        <p:nvSpPr>
          <p:cNvPr id="7" name="Title 6">
            <a:extLst>
              <a:ext uri="{FF2B5EF4-FFF2-40B4-BE49-F238E27FC236}">
                <a16:creationId xmlns:a16="http://schemas.microsoft.com/office/drawing/2014/main" id="{C8BD789F-AFB7-4652-A7EB-21278D12AD8F}"/>
              </a:ext>
            </a:extLst>
          </p:cNvPr>
          <p:cNvSpPr>
            <a:spLocks noGrp="1"/>
          </p:cNvSpPr>
          <p:nvPr>
            <p:ph type="title" hasCustomPrompt="1"/>
          </p:nvPr>
        </p:nvSpPr>
        <p:spPr>
          <a:xfrm>
            <a:off x="457199" y="165370"/>
            <a:ext cx="10444113" cy="973481"/>
          </a:xfrm>
        </p:spPr>
        <p:txBody>
          <a:bodyPr/>
          <a:lstStyle>
            <a:lvl1pPr>
              <a:lnSpc>
                <a:spcPct val="80000"/>
              </a:lnSpc>
              <a:defRPr sz="3600"/>
            </a:lvl1pPr>
          </a:lstStyle>
          <a:p>
            <a:r>
              <a:rPr lang="en-US" dirty="0"/>
              <a:t>Click to edit Master title style</a:t>
            </a:r>
            <a:br>
              <a:rPr lang="en-US" dirty="0"/>
            </a:br>
            <a:r>
              <a:rPr lang="en-US" dirty="0"/>
              <a:t>Second Line</a:t>
            </a:r>
          </a:p>
        </p:txBody>
      </p:sp>
    </p:spTree>
    <p:extLst>
      <p:ext uri="{BB962C8B-B14F-4D97-AF65-F5344CB8AC3E}">
        <p14:creationId xmlns:p14="http://schemas.microsoft.com/office/powerpoint/2010/main" val="4147108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 Full-widt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0179-F7F2-442B-94B4-41539389E1D2}"/>
              </a:ext>
            </a:extLst>
          </p:cNvPr>
          <p:cNvSpPr>
            <a:spLocks noGrp="1"/>
          </p:cNvSpPr>
          <p:nvPr>
            <p:ph type="title"/>
          </p:nvPr>
        </p:nvSpPr>
        <p:spPr>
          <a:xfrm>
            <a:off x="685800" y="347472"/>
            <a:ext cx="10972799" cy="430887"/>
          </a:xfrm>
          <a:prstGeom prst="rect">
            <a:avLst/>
          </a:prstGeom>
        </p:spPr>
        <p:txBody>
          <a:bodyPr/>
          <a:lstStyle>
            <a:lvl1pPr>
              <a:defRPr b="1">
                <a:latin typeface="+mj-lt"/>
              </a:defRPr>
            </a:lvl1pPr>
          </a:lstStyle>
          <a:p>
            <a:r>
              <a:rPr lang="en-US" dirty="0"/>
              <a:t>Click to edit Master title style</a:t>
            </a:r>
          </a:p>
        </p:txBody>
      </p:sp>
      <p:sp>
        <p:nvSpPr>
          <p:cNvPr id="4" name="Footer Placeholder 3">
            <a:extLst>
              <a:ext uri="{FF2B5EF4-FFF2-40B4-BE49-F238E27FC236}">
                <a16:creationId xmlns:a16="http://schemas.microsoft.com/office/drawing/2014/main" id="{ED8BEDA1-A68A-45C1-9B0D-302E2ADFC91C}"/>
              </a:ext>
            </a:extLst>
          </p:cNvPr>
          <p:cNvSpPr>
            <a:spLocks noGrp="1"/>
          </p:cNvSpPr>
          <p:nvPr>
            <p:ph type="ftr" sz="quarter" idx="11"/>
          </p:nvPr>
        </p:nvSpPr>
        <p:spPr>
          <a:xfrm>
            <a:off x="1819274" y="6457434"/>
            <a:ext cx="8342571" cy="123111"/>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F724241-C306-4397-9761-5A6391F7F4D0}"/>
              </a:ext>
            </a:extLst>
          </p:cNvPr>
          <p:cNvSpPr>
            <a:spLocks noGrp="1"/>
          </p:cNvSpPr>
          <p:nvPr>
            <p:ph type="sldNum" sz="quarter" idx="12"/>
          </p:nvPr>
        </p:nvSpPr>
        <p:spPr/>
        <p:txBody>
          <a:bodyPr/>
          <a:lstStyle/>
          <a:p>
            <a:fld id="{0C691DA3-4ABE-49F3-91E6-D9975CC9DD5F}" type="slidenum">
              <a:rPr lang="en-US" smtClean="0"/>
              <a:pPr/>
              <a:t>‹#›</a:t>
            </a:fld>
            <a:endParaRPr lang="en-US" dirty="0"/>
          </a:p>
        </p:txBody>
      </p:sp>
      <p:sp>
        <p:nvSpPr>
          <p:cNvPr id="8" name="Text Placeholder 7">
            <a:extLst>
              <a:ext uri="{FF2B5EF4-FFF2-40B4-BE49-F238E27FC236}">
                <a16:creationId xmlns:a16="http://schemas.microsoft.com/office/drawing/2014/main" id="{9073405C-7534-4C12-BBEA-6576CB7BE4B3}"/>
              </a:ext>
            </a:extLst>
          </p:cNvPr>
          <p:cNvSpPr>
            <a:spLocks noGrp="1"/>
          </p:cNvSpPr>
          <p:nvPr>
            <p:ph type="body" sz="quarter" idx="13"/>
          </p:nvPr>
        </p:nvSpPr>
        <p:spPr>
          <a:xfrm>
            <a:off x="685800" y="1005840"/>
            <a:ext cx="10972799" cy="280654"/>
          </a:xfrm>
          <a:prstGeom prst="rect">
            <a:avLst/>
          </a:prstGeom>
        </p:spPr>
        <p:txBody>
          <a:bodyPr/>
          <a:lstStyle>
            <a:lvl1pPr algn="l">
              <a:defRPr sz="1800" b="1">
                <a:solidFill>
                  <a:schemeClr val="accent1"/>
                </a:solidFill>
                <a:latin typeface="+mj-lt"/>
              </a:defRPr>
            </a:lvl1pPr>
            <a:lvl2pPr>
              <a:defRPr sz="1600" b="1">
                <a:solidFill>
                  <a:schemeClr val="accent1"/>
                </a:solidFill>
              </a:defRPr>
            </a:lvl2pPr>
            <a:lvl3pPr>
              <a:defRPr sz="1600" b="1">
                <a:solidFill>
                  <a:schemeClr val="accent1"/>
                </a:solidFill>
              </a:defRPr>
            </a:lvl3pPr>
            <a:lvl4pPr>
              <a:defRPr sz="1600" b="1">
                <a:solidFill>
                  <a:schemeClr val="accent1"/>
                </a:solidFill>
              </a:defRPr>
            </a:lvl4pPr>
            <a:lvl5pPr>
              <a:defRPr sz="1600" b="1">
                <a:solidFill>
                  <a:schemeClr val="accent1"/>
                </a:solidFill>
              </a:defRPr>
            </a:lvl5pPr>
          </a:lstStyle>
          <a:p>
            <a:pPr lvl="0"/>
            <a:r>
              <a:rPr lang="en-US" dirty="0"/>
              <a:t>Click to edit Master text styles</a:t>
            </a:r>
          </a:p>
        </p:txBody>
      </p:sp>
      <p:sp>
        <p:nvSpPr>
          <p:cNvPr id="9" name="Text Placeholder 6">
            <a:extLst>
              <a:ext uri="{FF2B5EF4-FFF2-40B4-BE49-F238E27FC236}">
                <a16:creationId xmlns:a16="http://schemas.microsoft.com/office/drawing/2014/main" id="{7487C890-1D40-4E15-AF22-559A3B6AF42F}"/>
              </a:ext>
            </a:extLst>
          </p:cNvPr>
          <p:cNvSpPr>
            <a:spLocks noGrp="1"/>
          </p:cNvSpPr>
          <p:nvPr>
            <p:ph type="body" sz="quarter" idx="14"/>
          </p:nvPr>
        </p:nvSpPr>
        <p:spPr>
          <a:xfrm>
            <a:off x="685800" y="1490471"/>
            <a:ext cx="10972798" cy="2548390"/>
          </a:xfrm>
          <a:prstGeom prst="rect">
            <a:avLst/>
          </a:prstGeom>
        </p:spPr>
        <p:txBody>
          <a:bodyPr/>
          <a:lstStyle>
            <a:lvl1pPr>
              <a:spcBef>
                <a:spcPts val="400"/>
              </a:spcBef>
              <a:spcAft>
                <a:spcPts val="400"/>
              </a:spcAft>
              <a:defRPr>
                <a:latin typeface="+mn-lt"/>
              </a:defRPr>
            </a:lvl1pPr>
            <a:lvl2pPr>
              <a:spcBef>
                <a:spcPts val="1600"/>
              </a:spcBef>
              <a:tabLst>
                <a:tab pos="3714750" algn="l"/>
              </a:tabLst>
              <a:defRPr sz="1600">
                <a:solidFill>
                  <a:schemeClr val="accent6"/>
                </a:solidFill>
                <a:latin typeface="+mn-lt"/>
              </a:defRPr>
            </a:lvl2pPr>
            <a:lvl3pPr>
              <a:spcBef>
                <a:spcPts val="200"/>
              </a:spcBef>
              <a:defRPr sz="1600">
                <a:latin typeface="+mn-lt"/>
              </a:defRPr>
            </a:lvl3pPr>
            <a:lvl4pPr>
              <a:spcAft>
                <a:spcPts val="0"/>
              </a:spcAft>
              <a:defRPr sz="1400">
                <a:latin typeface="+mn-lt"/>
              </a:defRPr>
            </a:lvl4pPr>
            <a:lvl5pPr>
              <a:spcAft>
                <a:spcPts val="0"/>
              </a:spcAft>
              <a:defRPr>
                <a:latin typeface="+mn-lt"/>
              </a:defRPr>
            </a:lvl5pPr>
            <a:lvl6pPr>
              <a:buFont typeface="Courier New" panose="02070309020205020404" pitchFamily="49" charset="0"/>
              <a:buChar char="o"/>
              <a:defRPr sz="1200">
                <a:latin typeface="+mn-lt"/>
              </a:defRPr>
            </a:lvl6pPr>
            <a:lvl7pPr>
              <a:defRPr>
                <a:latin typeface="+mn-lt"/>
              </a:defRPr>
            </a:lvl7pPr>
            <a:lvl8pPr>
              <a:defRPr>
                <a:latin typeface="+mn-lt"/>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p:txBody>
      </p:sp>
    </p:spTree>
    <p:extLst>
      <p:ext uri="{BB962C8B-B14F-4D97-AF65-F5344CB8AC3E}">
        <p14:creationId xmlns:p14="http://schemas.microsoft.com/office/powerpoint/2010/main" val="2925219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FEC881-79D2-420F-9358-83A45AF06C9F}"/>
              </a:ext>
            </a:extLst>
          </p:cNvPr>
          <p:cNvSpPr>
            <a:spLocks noGrp="1"/>
          </p:cNvSpPr>
          <p:nvPr>
            <p:ph type="title"/>
          </p:nvPr>
        </p:nvSpPr>
        <p:spPr>
          <a:xfrm>
            <a:off x="512173" y="109255"/>
            <a:ext cx="11131836" cy="973481"/>
          </a:xfrm>
          <a:prstGeom prst="rect">
            <a:avLst/>
          </a:prstGeom>
        </p:spPr>
        <p:txBody>
          <a:bodyPr vert="horz" lIns="91440" tIns="45720" rIns="91440" bIns="45720" rtlCol="0" anchor="b"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6FBC03F-5594-42E6-AC8A-1913FE585938}"/>
              </a:ext>
            </a:extLst>
          </p:cNvPr>
          <p:cNvSpPr>
            <a:spLocks noGrp="1"/>
          </p:cNvSpPr>
          <p:nvPr>
            <p:ph type="body" idx="1"/>
          </p:nvPr>
        </p:nvSpPr>
        <p:spPr>
          <a:xfrm>
            <a:off x="512173" y="1263869"/>
            <a:ext cx="11131836" cy="50223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1006E5C5-B8B1-4876-A358-6645C946B6D0}"/>
              </a:ext>
            </a:extLst>
          </p:cNvPr>
          <p:cNvSpPr>
            <a:spLocks noGrp="1"/>
          </p:cNvSpPr>
          <p:nvPr>
            <p:ph type="sldNum" sz="quarter" idx="4"/>
          </p:nvPr>
        </p:nvSpPr>
        <p:spPr>
          <a:xfrm>
            <a:off x="11820127" y="6570981"/>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TextBox 3">
            <a:extLst>
              <a:ext uri="{FF2B5EF4-FFF2-40B4-BE49-F238E27FC236}">
                <a16:creationId xmlns:a16="http://schemas.microsoft.com/office/drawing/2014/main" id="{92CC5367-A18B-82FF-08EF-B6A8F1B72577}"/>
              </a:ext>
            </a:extLst>
          </p:cNvPr>
          <p:cNvSpPr txBox="1"/>
          <p:nvPr userDrawn="1"/>
        </p:nvSpPr>
        <p:spPr>
          <a:xfrm>
            <a:off x="2251710" y="5280660"/>
            <a:ext cx="5234940" cy="868680"/>
          </a:xfrm>
          <a:prstGeom prst="rect">
            <a:avLst/>
          </a:prstGeom>
          <a:noFill/>
        </p:spPr>
        <p:txBody>
          <a:bodyPr wrap="square" rtlCol="0">
            <a:spAutoFit/>
          </a:bodyPr>
          <a:lstStyle/>
          <a:p>
            <a:endParaRPr lang="en-US" dirty="0"/>
          </a:p>
        </p:txBody>
      </p:sp>
      <p:sp>
        <p:nvSpPr>
          <p:cNvPr id="5" name="Footer Placeholder 4">
            <a:extLst>
              <a:ext uri="{FF2B5EF4-FFF2-40B4-BE49-F238E27FC236}">
                <a16:creationId xmlns:a16="http://schemas.microsoft.com/office/drawing/2014/main" id="{5B4B71F1-66F2-2D4D-52B3-C5DBF639E582}"/>
              </a:ext>
            </a:extLst>
          </p:cNvPr>
          <p:cNvSpPr>
            <a:spLocks noGrp="1"/>
          </p:cNvSpPr>
          <p:nvPr>
            <p:ph type="ftr" sz="quarter" idx="3"/>
          </p:nvPr>
        </p:nvSpPr>
        <p:spPr>
          <a:xfrm>
            <a:off x="512172" y="6286218"/>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87121921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Lst>
  <p:hf hdr="0" dt="0"/>
  <p:txStyles>
    <p:titleStyle>
      <a:lvl1pPr algn="l" defTabSz="914400" rtl="0" eaLnBrk="1" latinLnBrk="0" hangingPunct="1">
        <a:lnSpc>
          <a:spcPct val="90000"/>
        </a:lnSpc>
        <a:spcBef>
          <a:spcPct val="0"/>
        </a:spcBef>
        <a:buNone/>
        <a:defRPr sz="4000" b="1" kern="1200">
          <a:solidFill>
            <a:srgbClr val="A12137"/>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6.png"/><Relationship Id="rId5" Type="http://schemas.microsoft.com/office/2007/relationships/hdphoto" Target="../media/hdphoto4.wdp"/><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jpeg"/><Relationship Id="rId7" Type="http://schemas.openxmlformats.org/officeDocument/2006/relationships/image" Target="../media/image11.sv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0.png"/><Relationship Id="rId11" Type="http://schemas.openxmlformats.org/officeDocument/2006/relationships/image" Target="../media/image14.png"/><Relationship Id="rId5" Type="http://schemas.openxmlformats.org/officeDocument/2006/relationships/image" Target="../media/image9.jpeg"/><Relationship Id="rId10" Type="http://schemas.openxmlformats.org/officeDocument/2006/relationships/image" Target="../media/image13.png"/><Relationship Id="rId4" Type="http://schemas.openxmlformats.org/officeDocument/2006/relationships/image" Target="../media/image8.jpeg"/><Relationship Id="rId9" Type="http://schemas.microsoft.com/office/2007/relationships/hdphoto" Target="../media/hdphoto5.wdp"/></Relationships>
</file>

<file path=ppt/slides/_rels/slide4.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5.png"/><Relationship Id="rId7"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7.png"/><Relationship Id="rId11" Type="http://schemas.openxmlformats.org/officeDocument/2006/relationships/image" Target="../media/image22.svg"/><Relationship Id="rId5" Type="http://schemas.openxmlformats.org/officeDocument/2006/relationships/image" Target="../media/image16.png"/><Relationship Id="rId10" Type="http://schemas.openxmlformats.org/officeDocument/2006/relationships/image" Target="../media/image21.png"/><Relationship Id="rId4" Type="http://schemas.microsoft.com/office/2007/relationships/hdphoto" Target="../media/hdphoto6.wdp"/><Relationship Id="rId9" Type="http://schemas.openxmlformats.org/officeDocument/2006/relationships/image" Target="../media/image20.png"/></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9D9781F-5973-EEBF-F15B-5B70E7836CE4}"/>
              </a:ext>
            </a:extLst>
          </p:cNvPr>
          <p:cNvSpPr>
            <a:spLocks noGrp="1"/>
          </p:cNvSpPr>
          <p:nvPr>
            <p:ph type="subTitle" idx="1"/>
          </p:nvPr>
        </p:nvSpPr>
        <p:spPr/>
        <p:txBody>
          <a:bodyPr/>
          <a:lstStyle/>
          <a:p>
            <a:endParaRPr lang="en-US"/>
          </a:p>
        </p:txBody>
      </p:sp>
      <p:sp>
        <p:nvSpPr>
          <p:cNvPr id="5" name="Title 4">
            <a:extLst>
              <a:ext uri="{FF2B5EF4-FFF2-40B4-BE49-F238E27FC236}">
                <a16:creationId xmlns:a16="http://schemas.microsoft.com/office/drawing/2014/main" id="{1B104A0F-AABC-4381-9D3F-607FCFD2EF81}"/>
              </a:ext>
            </a:extLst>
          </p:cNvPr>
          <p:cNvSpPr>
            <a:spLocks noGrp="1"/>
          </p:cNvSpPr>
          <p:nvPr>
            <p:ph type="ctrTitle"/>
          </p:nvPr>
        </p:nvSpPr>
        <p:spPr/>
        <p:txBody>
          <a:bodyPr>
            <a:normAutofit fontScale="90000"/>
          </a:bodyPr>
          <a:lstStyle/>
          <a:p>
            <a:r>
              <a:rPr lang="en-US" sz="4400" dirty="0"/>
              <a:t>Negative Impact of Hypercortisolism </a:t>
            </a:r>
            <a:r>
              <a:rPr lang="en-US" sz="4400"/>
              <a:t>on Cardiovascular Health</a:t>
            </a:r>
            <a:endParaRPr lang="en-US" sz="4400" dirty="0"/>
          </a:p>
        </p:txBody>
      </p:sp>
      <p:sp>
        <p:nvSpPr>
          <p:cNvPr id="2" name="TextBox 1">
            <a:extLst>
              <a:ext uri="{FF2B5EF4-FFF2-40B4-BE49-F238E27FC236}">
                <a16:creationId xmlns:a16="http://schemas.microsoft.com/office/drawing/2014/main" id="{799CCF3A-AE90-B1C4-A22A-DB26B9AFB1D2}"/>
              </a:ext>
            </a:extLst>
          </p:cNvPr>
          <p:cNvSpPr txBox="1"/>
          <p:nvPr/>
        </p:nvSpPr>
        <p:spPr>
          <a:xfrm>
            <a:off x="114300" y="6398044"/>
            <a:ext cx="610148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 2024 Corcept Therapeutics. All rights reserved.  MA-FLD-00196 SEP 2024</a:t>
            </a:r>
          </a:p>
        </p:txBody>
      </p:sp>
    </p:spTree>
    <p:extLst>
      <p:ext uri="{BB962C8B-B14F-4D97-AF65-F5344CB8AC3E}">
        <p14:creationId xmlns:p14="http://schemas.microsoft.com/office/powerpoint/2010/main" val="2171299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diagram of the body&#10;&#10;Description automatically generated">
            <a:extLst>
              <a:ext uri="{FF2B5EF4-FFF2-40B4-BE49-F238E27FC236}">
                <a16:creationId xmlns:a16="http://schemas.microsoft.com/office/drawing/2014/main" id="{578DC1AC-14FB-8F38-D8E9-AFC5DDCC8169}"/>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242884" y="2007434"/>
            <a:ext cx="2207079" cy="3942744"/>
          </a:xfrm>
          <a:prstGeom prst="rect">
            <a:avLst/>
          </a:prstGeom>
        </p:spPr>
      </p:pic>
      <p:sp>
        <p:nvSpPr>
          <p:cNvPr id="209" name="Content Placeholder 1">
            <a:extLst>
              <a:ext uri="{FF2B5EF4-FFF2-40B4-BE49-F238E27FC236}">
                <a16:creationId xmlns:a16="http://schemas.microsoft.com/office/drawing/2014/main" id="{77999F1F-AF22-4842-A697-2D007567BC39}"/>
              </a:ext>
            </a:extLst>
          </p:cNvPr>
          <p:cNvSpPr txBox="1">
            <a:spLocks/>
          </p:cNvSpPr>
          <p:nvPr/>
        </p:nvSpPr>
        <p:spPr>
          <a:xfrm>
            <a:off x="5421974" y="1323739"/>
            <a:ext cx="5922103" cy="3262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accent1"/>
                </a:solidFill>
              </a:rPr>
              <a:t>Cardiovascular consequences of excess cortisol</a:t>
            </a:r>
            <a:r>
              <a:rPr lang="en-US" sz="1800" b="1" baseline="30000" dirty="0">
                <a:solidFill>
                  <a:schemeClr val="accent1"/>
                </a:solidFill>
              </a:rPr>
              <a:t>2-5</a:t>
            </a:r>
            <a:endParaRPr lang="en-US" sz="1800" baseline="30000" dirty="0">
              <a:solidFill>
                <a:schemeClr val="accent1"/>
              </a:solidFill>
            </a:endParaRPr>
          </a:p>
        </p:txBody>
      </p:sp>
      <p:sp>
        <p:nvSpPr>
          <p:cNvPr id="5" name="Title 4">
            <a:extLst>
              <a:ext uri="{FF2B5EF4-FFF2-40B4-BE49-F238E27FC236}">
                <a16:creationId xmlns:a16="http://schemas.microsoft.com/office/drawing/2014/main" id="{885DD1A8-F8D1-421D-9285-FBF0ED0BBF2E}"/>
              </a:ext>
            </a:extLst>
          </p:cNvPr>
          <p:cNvSpPr>
            <a:spLocks noGrp="1"/>
          </p:cNvSpPr>
          <p:nvPr>
            <p:ph type="title"/>
          </p:nvPr>
        </p:nvSpPr>
        <p:spPr/>
        <p:txBody>
          <a:bodyPr/>
          <a:lstStyle/>
          <a:p>
            <a:pPr>
              <a:tabLst>
                <a:tab pos="6118225" algn="l"/>
              </a:tabLst>
            </a:pPr>
            <a:r>
              <a:rPr lang="en-US" sz="3200" dirty="0"/>
              <a:t>Cardiovascular consequences</a:t>
            </a:r>
          </a:p>
        </p:txBody>
      </p:sp>
      <p:sp>
        <p:nvSpPr>
          <p:cNvPr id="4" name="Slide Number Placeholder 3">
            <a:extLst>
              <a:ext uri="{FF2B5EF4-FFF2-40B4-BE49-F238E27FC236}">
                <a16:creationId xmlns:a16="http://schemas.microsoft.com/office/drawing/2014/main" id="{F7696CE2-901D-416B-99D0-E239E8D9F023}"/>
              </a:ext>
            </a:extLst>
          </p:cNvPr>
          <p:cNvSpPr>
            <a:spLocks noGrp="1"/>
          </p:cNvSpPr>
          <p:nvPr>
            <p:ph type="sldNum" sz="quarter" idx="4"/>
          </p:nvPr>
        </p:nvSpPr>
        <p:spPr/>
        <p:txBody>
          <a:bodyPr/>
          <a:lstStyle/>
          <a:p>
            <a:fld id="{26C7E364-F216-45CA-BEA7-E5358E0A659A}" type="slidenum">
              <a:rPr lang="en-US" smtClean="0"/>
              <a:pPr/>
              <a:t>2</a:t>
            </a:fld>
            <a:endParaRPr lang="en-US" dirty="0"/>
          </a:p>
        </p:txBody>
      </p:sp>
      <p:grpSp>
        <p:nvGrpSpPr>
          <p:cNvPr id="21" name="Group 20">
            <a:extLst>
              <a:ext uri="{FF2B5EF4-FFF2-40B4-BE49-F238E27FC236}">
                <a16:creationId xmlns:a16="http://schemas.microsoft.com/office/drawing/2014/main" id="{8155260F-2D30-5D1E-4029-D1AC28BBD298}"/>
              </a:ext>
            </a:extLst>
          </p:cNvPr>
          <p:cNvGrpSpPr/>
          <p:nvPr/>
        </p:nvGrpSpPr>
        <p:grpSpPr>
          <a:xfrm>
            <a:off x="5955475" y="1778953"/>
            <a:ext cx="4579816" cy="4265712"/>
            <a:chOff x="8229738" y="1776497"/>
            <a:chExt cx="4579816" cy="4265712"/>
          </a:xfrm>
        </p:grpSpPr>
        <p:sp>
          <p:nvSpPr>
            <p:cNvPr id="2" name="Snip Diagonal Corner Rectangle 1">
              <a:extLst>
                <a:ext uri="{FF2B5EF4-FFF2-40B4-BE49-F238E27FC236}">
                  <a16:creationId xmlns:a16="http://schemas.microsoft.com/office/drawing/2014/main" id="{B94488BC-D8AB-F004-CDFE-0DF7A9ACD2C2}"/>
                </a:ext>
              </a:extLst>
            </p:cNvPr>
            <p:cNvSpPr/>
            <p:nvPr/>
          </p:nvSpPr>
          <p:spPr>
            <a:xfrm>
              <a:off x="8505024" y="1776497"/>
              <a:ext cx="4304530" cy="4265712"/>
            </a:xfrm>
            <a:prstGeom prst="snip2DiagRect">
              <a:avLst>
                <a:gd name="adj1" fmla="val 7454"/>
                <a:gd name="adj2" fmla="val 0"/>
              </a:avLst>
            </a:prstGeom>
            <a:solidFill>
              <a:schemeClr val="accent3">
                <a:lumMod val="20000"/>
                <a:lumOff val="80000"/>
              </a:schemeClr>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Isosceles Triangle 7">
              <a:extLst>
                <a:ext uri="{FF2B5EF4-FFF2-40B4-BE49-F238E27FC236}">
                  <a16:creationId xmlns:a16="http://schemas.microsoft.com/office/drawing/2014/main" id="{A8DAC2FC-9AF6-4637-1226-399F98D5454A}"/>
                </a:ext>
              </a:extLst>
            </p:cNvPr>
            <p:cNvSpPr/>
            <p:nvPr/>
          </p:nvSpPr>
          <p:spPr>
            <a:xfrm rot="16200000" flipH="1">
              <a:off x="8121546" y="2881466"/>
              <a:ext cx="501324" cy="284939"/>
            </a:xfrm>
            <a:prstGeom prst="triangle">
              <a:avLst/>
            </a:prstGeom>
            <a:gradFill>
              <a:gsLst>
                <a:gs pos="79000">
                  <a:schemeClr val="accent1"/>
                </a:gs>
                <a:gs pos="27000">
                  <a:schemeClr val="accent1">
                    <a:lumMod val="7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a:ea typeface="+mn-ea"/>
                <a:cs typeface="+mn-cs"/>
              </a:endParaRPr>
            </a:p>
          </p:txBody>
        </p:sp>
        <p:sp>
          <p:nvSpPr>
            <p:cNvPr id="11" name="Content Placeholder 1">
              <a:extLst>
                <a:ext uri="{FF2B5EF4-FFF2-40B4-BE49-F238E27FC236}">
                  <a16:creationId xmlns:a16="http://schemas.microsoft.com/office/drawing/2014/main" id="{F72DD61E-1939-4DD0-80E4-60091E76282C}"/>
                </a:ext>
              </a:extLst>
            </p:cNvPr>
            <p:cNvSpPr txBox="1">
              <a:spLocks/>
            </p:cNvSpPr>
            <p:nvPr/>
          </p:nvSpPr>
          <p:spPr>
            <a:xfrm>
              <a:off x="8707029" y="2043048"/>
              <a:ext cx="3568278" cy="4419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000" b="1" dirty="0">
                  <a:solidFill>
                    <a:schemeClr val="accent4"/>
                  </a:solidFill>
                </a:rPr>
                <a:t>Up to 85%</a:t>
              </a:r>
            </a:p>
          </p:txBody>
        </p:sp>
        <p:sp>
          <p:nvSpPr>
            <p:cNvPr id="14" name="Content Placeholder 1">
              <a:extLst>
                <a:ext uri="{FF2B5EF4-FFF2-40B4-BE49-F238E27FC236}">
                  <a16:creationId xmlns:a16="http://schemas.microsoft.com/office/drawing/2014/main" id="{9C4FDA14-0A43-4480-A9DE-CF6E24FF8D39}"/>
                </a:ext>
              </a:extLst>
            </p:cNvPr>
            <p:cNvSpPr txBox="1">
              <a:spLocks/>
            </p:cNvSpPr>
            <p:nvPr/>
          </p:nvSpPr>
          <p:spPr>
            <a:xfrm>
              <a:off x="8707029" y="2444143"/>
              <a:ext cx="3345776" cy="2641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Hypertension</a:t>
              </a:r>
              <a:r>
                <a:rPr lang="en-US" sz="1600" baseline="30000" dirty="0"/>
                <a:t>2,3</a:t>
              </a:r>
            </a:p>
          </p:txBody>
        </p:sp>
        <p:sp>
          <p:nvSpPr>
            <p:cNvPr id="16" name="Content Placeholder 1">
              <a:extLst>
                <a:ext uri="{FF2B5EF4-FFF2-40B4-BE49-F238E27FC236}">
                  <a16:creationId xmlns:a16="http://schemas.microsoft.com/office/drawing/2014/main" id="{DC68ACAE-F810-43D3-B4E3-06A4134A1484}"/>
                </a:ext>
              </a:extLst>
            </p:cNvPr>
            <p:cNvSpPr txBox="1">
              <a:spLocks/>
            </p:cNvSpPr>
            <p:nvPr/>
          </p:nvSpPr>
          <p:spPr>
            <a:xfrm>
              <a:off x="8707029" y="2859929"/>
              <a:ext cx="3568278" cy="4419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000" b="1" dirty="0">
                  <a:solidFill>
                    <a:schemeClr val="accent4"/>
                  </a:solidFill>
                </a:rPr>
                <a:t>Up to 20%</a:t>
              </a:r>
            </a:p>
          </p:txBody>
        </p:sp>
        <p:sp>
          <p:nvSpPr>
            <p:cNvPr id="18" name="Content Placeholder 1">
              <a:extLst>
                <a:ext uri="{FF2B5EF4-FFF2-40B4-BE49-F238E27FC236}">
                  <a16:creationId xmlns:a16="http://schemas.microsoft.com/office/drawing/2014/main" id="{C2A2A125-EDC4-469F-A264-7EDC4F8E4FBF}"/>
                </a:ext>
              </a:extLst>
            </p:cNvPr>
            <p:cNvSpPr txBox="1">
              <a:spLocks/>
            </p:cNvSpPr>
            <p:nvPr/>
          </p:nvSpPr>
          <p:spPr>
            <a:xfrm>
              <a:off x="8721185" y="3277342"/>
              <a:ext cx="2966238" cy="2689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Thromboembolic events</a:t>
              </a:r>
              <a:r>
                <a:rPr lang="en-US" sz="1600" baseline="30000" dirty="0"/>
                <a:t>4</a:t>
              </a:r>
            </a:p>
          </p:txBody>
        </p:sp>
        <p:sp>
          <p:nvSpPr>
            <p:cNvPr id="20" name="Content Placeholder 1">
              <a:extLst>
                <a:ext uri="{FF2B5EF4-FFF2-40B4-BE49-F238E27FC236}">
                  <a16:creationId xmlns:a16="http://schemas.microsoft.com/office/drawing/2014/main" id="{76A01551-2B75-4B00-B37B-77E3E8169476}"/>
                </a:ext>
              </a:extLst>
            </p:cNvPr>
            <p:cNvSpPr txBox="1">
              <a:spLocks/>
            </p:cNvSpPr>
            <p:nvPr/>
          </p:nvSpPr>
          <p:spPr>
            <a:xfrm>
              <a:off x="8721185" y="3667996"/>
              <a:ext cx="2444046" cy="4419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000" b="1" dirty="0">
                  <a:solidFill>
                    <a:schemeClr val="accent4"/>
                  </a:solidFill>
                </a:rPr>
                <a:t>2x risk</a:t>
              </a:r>
            </a:p>
          </p:txBody>
        </p:sp>
        <p:sp>
          <p:nvSpPr>
            <p:cNvPr id="22" name="Content Placeholder 1">
              <a:extLst>
                <a:ext uri="{FF2B5EF4-FFF2-40B4-BE49-F238E27FC236}">
                  <a16:creationId xmlns:a16="http://schemas.microsoft.com/office/drawing/2014/main" id="{19D47E58-24E3-44CF-ACD2-E3F8B3656663}"/>
                </a:ext>
              </a:extLst>
            </p:cNvPr>
            <p:cNvSpPr txBox="1">
              <a:spLocks/>
            </p:cNvSpPr>
            <p:nvPr/>
          </p:nvSpPr>
          <p:spPr>
            <a:xfrm>
              <a:off x="8721184" y="4067078"/>
              <a:ext cx="2953267" cy="33546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Myocardial infarction</a:t>
              </a:r>
              <a:r>
                <a:rPr lang="en-US" sz="1600" baseline="30000" dirty="0"/>
                <a:t>4</a:t>
              </a:r>
            </a:p>
          </p:txBody>
        </p:sp>
        <p:sp>
          <p:nvSpPr>
            <p:cNvPr id="25" name="Content Placeholder 1">
              <a:extLst>
                <a:ext uri="{FF2B5EF4-FFF2-40B4-BE49-F238E27FC236}">
                  <a16:creationId xmlns:a16="http://schemas.microsoft.com/office/drawing/2014/main" id="{0264184E-758E-401A-911E-8D480C4E4827}"/>
                </a:ext>
              </a:extLst>
            </p:cNvPr>
            <p:cNvSpPr txBox="1">
              <a:spLocks/>
            </p:cNvSpPr>
            <p:nvPr/>
          </p:nvSpPr>
          <p:spPr>
            <a:xfrm>
              <a:off x="8707030" y="4414089"/>
              <a:ext cx="2444046" cy="4419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000" b="1" dirty="0">
                  <a:solidFill>
                    <a:schemeClr val="accent4"/>
                  </a:solidFill>
                </a:rPr>
                <a:t>6x risk</a:t>
              </a:r>
            </a:p>
          </p:txBody>
        </p:sp>
        <p:sp>
          <p:nvSpPr>
            <p:cNvPr id="26" name="Content Placeholder 1">
              <a:extLst>
                <a:ext uri="{FF2B5EF4-FFF2-40B4-BE49-F238E27FC236}">
                  <a16:creationId xmlns:a16="http://schemas.microsoft.com/office/drawing/2014/main" id="{FCBA85CE-B8B6-4A10-B5CB-024129EC04FF}"/>
                </a:ext>
              </a:extLst>
            </p:cNvPr>
            <p:cNvSpPr txBox="1">
              <a:spLocks/>
            </p:cNvSpPr>
            <p:nvPr/>
          </p:nvSpPr>
          <p:spPr>
            <a:xfrm>
              <a:off x="8707029" y="4813171"/>
              <a:ext cx="2953267" cy="33546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Cardiac failure</a:t>
              </a:r>
              <a:r>
                <a:rPr lang="en-US" sz="1600" baseline="30000" dirty="0"/>
                <a:t>4</a:t>
              </a:r>
            </a:p>
          </p:txBody>
        </p:sp>
        <p:sp>
          <p:nvSpPr>
            <p:cNvPr id="27" name="Content Placeholder 1">
              <a:extLst>
                <a:ext uri="{FF2B5EF4-FFF2-40B4-BE49-F238E27FC236}">
                  <a16:creationId xmlns:a16="http://schemas.microsoft.com/office/drawing/2014/main" id="{632FF85B-ECEE-46DF-86DB-759D82BDB7BD}"/>
                </a:ext>
              </a:extLst>
            </p:cNvPr>
            <p:cNvSpPr txBox="1">
              <a:spLocks/>
            </p:cNvSpPr>
            <p:nvPr/>
          </p:nvSpPr>
          <p:spPr>
            <a:xfrm>
              <a:off x="8721184" y="5148640"/>
              <a:ext cx="3568278" cy="4419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000" b="1" dirty="0">
                  <a:solidFill>
                    <a:schemeClr val="accent4"/>
                  </a:solidFill>
                </a:rPr>
                <a:t>Up to 100%</a:t>
              </a:r>
            </a:p>
          </p:txBody>
        </p:sp>
        <p:sp>
          <p:nvSpPr>
            <p:cNvPr id="28" name="Content Placeholder 1">
              <a:extLst>
                <a:ext uri="{FF2B5EF4-FFF2-40B4-BE49-F238E27FC236}">
                  <a16:creationId xmlns:a16="http://schemas.microsoft.com/office/drawing/2014/main" id="{A322FB19-CE6B-474E-8601-AF959E615363}"/>
                </a:ext>
              </a:extLst>
            </p:cNvPr>
            <p:cNvSpPr txBox="1">
              <a:spLocks/>
            </p:cNvSpPr>
            <p:nvPr/>
          </p:nvSpPr>
          <p:spPr>
            <a:xfrm>
              <a:off x="8735339" y="5566052"/>
              <a:ext cx="3194375" cy="35999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Cardiovascular-related mortality</a:t>
              </a:r>
              <a:r>
                <a:rPr lang="en-US" sz="1600" baseline="30000" dirty="0"/>
                <a:t>5</a:t>
              </a:r>
            </a:p>
          </p:txBody>
        </p:sp>
      </p:grpSp>
      <p:sp>
        <p:nvSpPr>
          <p:cNvPr id="3" name="Footer Placeholder 2">
            <a:extLst>
              <a:ext uri="{FF2B5EF4-FFF2-40B4-BE49-F238E27FC236}">
                <a16:creationId xmlns:a16="http://schemas.microsoft.com/office/drawing/2014/main" id="{5394BD83-14CC-1BEE-A38D-3E1B24E219D0}"/>
              </a:ext>
            </a:extLst>
          </p:cNvPr>
          <p:cNvSpPr>
            <a:spLocks noGrp="1"/>
          </p:cNvSpPr>
          <p:nvPr>
            <p:ph type="ftr" sz="quarter" idx="3"/>
          </p:nvPr>
        </p:nvSpPr>
        <p:spPr/>
        <p:txBody>
          <a:bodyPr/>
          <a:lstStyle/>
          <a:p>
            <a:r>
              <a:rPr lang="en-GB" sz="900" dirty="0"/>
              <a:t>1. Cruz-Topete D, et al. </a:t>
            </a:r>
            <a:r>
              <a:rPr lang="en-GB" sz="900" i="1" dirty="0"/>
              <a:t>Front Endocrinol</a:t>
            </a:r>
            <a:r>
              <a:rPr lang="en-GB" sz="900" dirty="0"/>
              <a:t>. 2020;11:347. doi:10.3389/fendo.2020.00347 2. Braun LT, et al. </a:t>
            </a:r>
            <a:r>
              <a:rPr lang="en-GB" sz="900" i="1" dirty="0"/>
              <a:t>Front Endocrinol (Lausanne)</a:t>
            </a:r>
            <a:r>
              <a:rPr lang="en-GB" sz="900" dirty="0"/>
              <a:t>. 2019;10:766. 3. Prete A, et al. </a:t>
            </a:r>
            <a:r>
              <a:rPr lang="en-GB" sz="900" i="1" dirty="0"/>
              <a:t>Ann Intern Med</a:t>
            </a:r>
            <a:r>
              <a:rPr lang="en-GB" sz="900" dirty="0"/>
              <a:t>. 2022;175(3):325-334. 4. </a:t>
            </a:r>
            <a:r>
              <a:rPr lang="fr-FR" sz="900" dirty="0"/>
              <a:t>Pivonello R, et al. </a:t>
            </a:r>
            <a:r>
              <a:rPr lang="fr-FR" sz="900" i="1" dirty="0"/>
              <a:t>Lancet Diabetes Endocrinol. </a:t>
            </a:r>
            <a:r>
              <a:rPr lang="fr-FR" sz="900" dirty="0"/>
              <a:t>2016;4:611-629. </a:t>
            </a:r>
            <a:r>
              <a:rPr lang="en-GB" dirty="0"/>
              <a:t>5</a:t>
            </a:r>
            <a:r>
              <a:rPr lang="en-GB" sz="900" dirty="0"/>
              <a:t>. Javanmard P, et al. </a:t>
            </a:r>
            <a:r>
              <a:rPr lang="en-GB" sz="900" i="1" dirty="0"/>
              <a:t>Endocrinol Metab Clin N Am. </a:t>
            </a:r>
            <a:r>
              <a:rPr lang="en-GB" sz="900" dirty="0"/>
              <a:t>2018;47:313-333.</a:t>
            </a:r>
          </a:p>
        </p:txBody>
      </p:sp>
      <p:grpSp>
        <p:nvGrpSpPr>
          <p:cNvPr id="17" name="Group 16">
            <a:extLst>
              <a:ext uri="{FF2B5EF4-FFF2-40B4-BE49-F238E27FC236}">
                <a16:creationId xmlns:a16="http://schemas.microsoft.com/office/drawing/2014/main" id="{AFC64298-519C-BBB1-A392-41DC78DC1B7A}"/>
              </a:ext>
            </a:extLst>
          </p:cNvPr>
          <p:cNvGrpSpPr/>
          <p:nvPr/>
        </p:nvGrpSpPr>
        <p:grpSpPr>
          <a:xfrm>
            <a:off x="1218274" y="1635029"/>
            <a:ext cx="5533894" cy="3601094"/>
            <a:chOff x="2599800" y="1635029"/>
            <a:chExt cx="5533894" cy="3601094"/>
          </a:xfrm>
        </p:grpSpPr>
        <p:sp>
          <p:nvSpPr>
            <p:cNvPr id="165" name="Rectangle 164">
              <a:extLst>
                <a:ext uri="{FF2B5EF4-FFF2-40B4-BE49-F238E27FC236}">
                  <a16:creationId xmlns:a16="http://schemas.microsoft.com/office/drawing/2014/main" id="{23B7B6D9-13BB-482D-AC26-4BF774A7E914}"/>
                </a:ext>
              </a:extLst>
            </p:cNvPr>
            <p:cNvSpPr/>
            <p:nvPr/>
          </p:nvSpPr>
          <p:spPr>
            <a:xfrm>
              <a:off x="4988570" y="4652890"/>
              <a:ext cx="1514142" cy="51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6" name="Rectangle: Rounded Corners 185">
              <a:extLst>
                <a:ext uri="{FF2B5EF4-FFF2-40B4-BE49-F238E27FC236}">
                  <a16:creationId xmlns:a16="http://schemas.microsoft.com/office/drawing/2014/main" id="{529344D1-8406-40C5-9FCF-8BBC0C36E257}"/>
                </a:ext>
              </a:extLst>
            </p:cNvPr>
            <p:cNvSpPr/>
            <p:nvPr/>
          </p:nvSpPr>
          <p:spPr>
            <a:xfrm>
              <a:off x="4213116" y="1683262"/>
              <a:ext cx="764720" cy="837336"/>
            </a:xfrm>
            <a:prstGeom prst="roundRect">
              <a:avLst>
                <a:gd name="adj" fmla="val 21618"/>
              </a:avLst>
            </a:prstGeom>
            <a:noFill/>
            <a:ln w="19050">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2" name="Rectangle: Rounded Corners 191">
              <a:extLst>
                <a:ext uri="{FF2B5EF4-FFF2-40B4-BE49-F238E27FC236}">
                  <a16:creationId xmlns:a16="http://schemas.microsoft.com/office/drawing/2014/main" id="{95C36ACC-6232-4098-ADFE-FB0CBB1174D7}"/>
                </a:ext>
              </a:extLst>
            </p:cNvPr>
            <p:cNvSpPr/>
            <p:nvPr/>
          </p:nvSpPr>
          <p:spPr>
            <a:xfrm>
              <a:off x="4315262" y="4357387"/>
              <a:ext cx="488840" cy="837336"/>
            </a:xfrm>
            <a:prstGeom prst="roundRect">
              <a:avLst>
                <a:gd name="adj" fmla="val 21618"/>
              </a:avLst>
            </a:prstGeom>
            <a:noFill/>
            <a:ln w="19050">
              <a:solidFill>
                <a:srgbClr val="BFBFBF"/>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TextBox 84">
              <a:extLst>
                <a:ext uri="{FF2B5EF4-FFF2-40B4-BE49-F238E27FC236}">
                  <a16:creationId xmlns:a16="http://schemas.microsoft.com/office/drawing/2014/main" id="{FDD0F321-1DB0-4D47-B536-393129072CCF}"/>
                </a:ext>
              </a:extLst>
            </p:cNvPr>
            <p:cNvSpPr txBox="1"/>
            <p:nvPr/>
          </p:nvSpPr>
          <p:spPr>
            <a:xfrm>
              <a:off x="5108554" y="3120463"/>
              <a:ext cx="2023438" cy="769441"/>
            </a:xfrm>
            <a:prstGeom prst="rect">
              <a:avLst/>
            </a:prstGeom>
            <a:noFill/>
          </p:spPr>
          <p:txBody>
            <a:bodyPr wrap="square" rtlCol="0">
              <a:spAutoFit/>
            </a:bodyPr>
            <a:lstStyle/>
            <a:p>
              <a:pPr marL="171450" indent="-171450">
                <a:buFont typeface="Arial" panose="020B0604020202020204" pitchFamily="34" charset="0"/>
                <a:buChar char="•"/>
              </a:pPr>
              <a:r>
                <a:rPr lang="en-US" sz="1100" dirty="0"/>
                <a:t>Cardiomyocyte survival</a:t>
              </a:r>
            </a:p>
            <a:p>
              <a:pPr marL="171450" indent="-171450">
                <a:buFont typeface="Arial" panose="020B0604020202020204" pitchFamily="34" charset="0"/>
                <a:buChar char="•"/>
              </a:pPr>
              <a:r>
                <a:rPr lang="en-US" sz="1100" dirty="0"/>
                <a:t>Cardiac hypertrophy</a:t>
              </a:r>
            </a:p>
            <a:p>
              <a:pPr marL="171450" indent="-171450">
                <a:buFont typeface="Arial" panose="020B0604020202020204" pitchFamily="34" charset="0"/>
                <a:buChar char="•"/>
              </a:pPr>
              <a:r>
                <a:rPr lang="en-US" sz="1100" dirty="0"/>
                <a:t>Vascular inflammation</a:t>
              </a:r>
            </a:p>
            <a:p>
              <a:pPr marL="171450" indent="-171450">
                <a:buFont typeface="Arial" panose="020B0604020202020204" pitchFamily="34" charset="0"/>
                <a:buChar char="•"/>
              </a:pPr>
              <a:r>
                <a:rPr lang="en-US" sz="1100" dirty="0"/>
                <a:t>Blood pressure regulation</a:t>
              </a:r>
            </a:p>
          </p:txBody>
        </p:sp>
        <p:sp>
          <p:nvSpPr>
            <p:cNvPr id="93" name="Rectangle 92">
              <a:extLst>
                <a:ext uri="{FF2B5EF4-FFF2-40B4-BE49-F238E27FC236}">
                  <a16:creationId xmlns:a16="http://schemas.microsoft.com/office/drawing/2014/main" id="{113451D1-3248-4DB8-AB0A-FC9C3C072519}"/>
                </a:ext>
              </a:extLst>
            </p:cNvPr>
            <p:cNvSpPr/>
            <p:nvPr/>
          </p:nvSpPr>
          <p:spPr>
            <a:xfrm>
              <a:off x="5116174" y="2880041"/>
              <a:ext cx="301752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chemeClr val="accent5"/>
                  </a:solidFill>
                </a:rPr>
                <a:t>Cardiovascular System</a:t>
              </a:r>
            </a:p>
          </p:txBody>
        </p:sp>
        <p:cxnSp>
          <p:nvCxnSpPr>
            <p:cNvPr id="99" name="Straight Connector 98">
              <a:extLst>
                <a:ext uri="{FF2B5EF4-FFF2-40B4-BE49-F238E27FC236}">
                  <a16:creationId xmlns:a16="http://schemas.microsoft.com/office/drawing/2014/main" id="{6F1F324B-7491-46C8-8E88-949B909BEDC8}"/>
                </a:ext>
              </a:extLst>
            </p:cNvPr>
            <p:cNvCxnSpPr>
              <a:cxnSpLocks/>
              <a:stCxn id="93" idx="1"/>
            </p:cNvCxnSpPr>
            <p:nvPr/>
          </p:nvCxnSpPr>
          <p:spPr>
            <a:xfrm flipH="1" flipV="1">
              <a:off x="3637492" y="2997876"/>
              <a:ext cx="1478682" cy="19325"/>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pic>
          <p:nvPicPr>
            <p:cNvPr id="6" name="Picture 5" descr="A picture containing drawing&#10;&#10;Description automatically generated">
              <a:extLst>
                <a:ext uri="{FF2B5EF4-FFF2-40B4-BE49-F238E27FC236}">
                  <a16:creationId xmlns:a16="http://schemas.microsoft.com/office/drawing/2014/main" id="{3354C7CD-355D-4B52-B73D-B17DFE17B352}"/>
                </a:ext>
              </a:extLst>
            </p:cNvPr>
            <p:cNvPicPr>
              <a:picLocks noChangeAspect="1"/>
            </p:cNvPicPr>
            <p:nvPr/>
          </p:nvPicPr>
          <p:blipFill rotWithShape="1">
            <a:blip r:embed="rId4" cstate="email">
              <a:extLst>
                <a:ext uri="{BEBA8EAE-BF5A-486C-A8C5-ECC9F3942E4B}">
                  <a14:imgProps xmlns:a14="http://schemas.microsoft.com/office/drawing/2010/main">
                    <a14:imgLayer r:embed="rId5">
                      <a14:imgEffect>
                        <a14:backgroundRemoval t="9677" b="90323" l="8108" r="89189"/>
                      </a14:imgEffect>
                      <a14:imgEffect>
                        <a14:saturation sat="400000"/>
                      </a14:imgEffect>
                    </a14:imgLayer>
                  </a14:imgProps>
                </a:ext>
                <a:ext uri="{28A0092B-C50C-407E-A947-70E740481C1C}">
                  <a14:useLocalDpi xmlns:a14="http://schemas.microsoft.com/office/drawing/2010/main"/>
                </a:ext>
              </a:extLst>
            </a:blip>
            <a:srcRect/>
            <a:stretch/>
          </p:blipFill>
          <p:spPr>
            <a:xfrm>
              <a:off x="3585158" y="2710800"/>
              <a:ext cx="284772" cy="475928"/>
            </a:xfrm>
            <a:prstGeom prst="rect">
              <a:avLst/>
            </a:prstGeom>
          </p:spPr>
        </p:pic>
        <p:sp>
          <p:nvSpPr>
            <p:cNvPr id="8" name="Rectangle 7">
              <a:extLst>
                <a:ext uri="{FF2B5EF4-FFF2-40B4-BE49-F238E27FC236}">
                  <a16:creationId xmlns:a16="http://schemas.microsoft.com/office/drawing/2014/main" id="{48109A7C-012E-B0AB-1A13-43F8D49F326E}"/>
                </a:ext>
              </a:extLst>
            </p:cNvPr>
            <p:cNvSpPr/>
            <p:nvPr/>
          </p:nvSpPr>
          <p:spPr>
            <a:xfrm rot="1621492">
              <a:off x="2619475" y="2819450"/>
              <a:ext cx="292198" cy="83339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2946D61-A921-F028-E6A2-5BF01A1556A3}"/>
                </a:ext>
              </a:extLst>
            </p:cNvPr>
            <p:cNvSpPr/>
            <p:nvPr/>
          </p:nvSpPr>
          <p:spPr>
            <a:xfrm rot="20737683">
              <a:off x="2599800" y="4225186"/>
              <a:ext cx="490224" cy="9084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7AB8151-8C14-2D2C-6B34-05CAE3F1EBE6}"/>
                </a:ext>
              </a:extLst>
            </p:cNvPr>
            <p:cNvSpPr/>
            <p:nvPr/>
          </p:nvSpPr>
          <p:spPr>
            <a:xfrm>
              <a:off x="4097388" y="1635029"/>
              <a:ext cx="931473" cy="9502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B3BFFC4-1B9F-79C2-EDE7-BF660537AB8F}"/>
                </a:ext>
              </a:extLst>
            </p:cNvPr>
            <p:cNvSpPr/>
            <p:nvPr/>
          </p:nvSpPr>
          <p:spPr>
            <a:xfrm>
              <a:off x="4301551" y="4302762"/>
              <a:ext cx="636329" cy="93336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9" name="Picture 18">
            <a:extLst>
              <a:ext uri="{FF2B5EF4-FFF2-40B4-BE49-F238E27FC236}">
                <a16:creationId xmlns:a16="http://schemas.microsoft.com/office/drawing/2014/main" id="{7432C218-DB39-769E-8B35-5665C77E6CB6}"/>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rot="21340548">
            <a:off x="2182544" y="2764044"/>
            <a:ext cx="344775" cy="369439"/>
          </a:xfrm>
          <a:prstGeom prst="rect">
            <a:avLst/>
          </a:prstGeom>
        </p:spPr>
      </p:pic>
      <p:sp>
        <p:nvSpPr>
          <p:cNvPr id="23" name="Content Placeholder 1">
            <a:extLst>
              <a:ext uri="{FF2B5EF4-FFF2-40B4-BE49-F238E27FC236}">
                <a16:creationId xmlns:a16="http://schemas.microsoft.com/office/drawing/2014/main" id="{7DFAB983-D05B-ECCE-B77A-157382C40EEC}"/>
              </a:ext>
            </a:extLst>
          </p:cNvPr>
          <p:cNvSpPr txBox="1">
            <a:spLocks/>
          </p:cNvSpPr>
          <p:nvPr/>
        </p:nvSpPr>
        <p:spPr>
          <a:xfrm>
            <a:off x="438926" y="1324573"/>
            <a:ext cx="3810000" cy="3262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accent1"/>
                </a:solidFill>
              </a:rPr>
              <a:t>Physiological role of cortisol</a:t>
            </a:r>
            <a:r>
              <a:rPr lang="en-US" sz="1800" b="1" baseline="30000" dirty="0">
                <a:solidFill>
                  <a:schemeClr val="accent1"/>
                </a:solidFill>
              </a:rPr>
              <a:t>1</a:t>
            </a:r>
            <a:endParaRPr lang="en-US" sz="1800" baseline="30000" dirty="0">
              <a:solidFill>
                <a:schemeClr val="accent1"/>
              </a:solidFill>
            </a:endParaRPr>
          </a:p>
        </p:txBody>
      </p:sp>
    </p:spTree>
    <p:extLst>
      <p:ext uri="{BB962C8B-B14F-4D97-AF65-F5344CB8AC3E}">
        <p14:creationId xmlns:p14="http://schemas.microsoft.com/office/powerpoint/2010/main" val="3217965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picture containing linedrawing&#10;&#10;Description automatically generated">
            <a:extLst>
              <a:ext uri="{FF2B5EF4-FFF2-40B4-BE49-F238E27FC236}">
                <a16:creationId xmlns:a16="http://schemas.microsoft.com/office/drawing/2014/main" id="{0DB752D0-806E-495B-8928-F66FEC6A795E}"/>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3654993" y="1293215"/>
            <a:ext cx="4867988" cy="5166919"/>
          </a:xfrm>
          <a:prstGeom prst="rect">
            <a:avLst/>
          </a:prstGeom>
        </p:spPr>
      </p:pic>
      <p:sp>
        <p:nvSpPr>
          <p:cNvPr id="39" name="Rectangle: Rounded Corners 38">
            <a:extLst>
              <a:ext uri="{FF2B5EF4-FFF2-40B4-BE49-F238E27FC236}">
                <a16:creationId xmlns:a16="http://schemas.microsoft.com/office/drawing/2014/main" id="{9C2C9D2F-8712-4B1D-95B3-A672A6037382}"/>
              </a:ext>
            </a:extLst>
          </p:cNvPr>
          <p:cNvSpPr/>
          <p:nvPr/>
        </p:nvSpPr>
        <p:spPr>
          <a:xfrm>
            <a:off x="8415243" y="4645316"/>
            <a:ext cx="2471334" cy="1307772"/>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Rounded Corners 35">
            <a:extLst>
              <a:ext uri="{FF2B5EF4-FFF2-40B4-BE49-F238E27FC236}">
                <a16:creationId xmlns:a16="http://schemas.microsoft.com/office/drawing/2014/main" id="{B4BF7ED1-598F-488B-AAF9-10F003AB4607}"/>
              </a:ext>
            </a:extLst>
          </p:cNvPr>
          <p:cNvSpPr/>
          <p:nvPr/>
        </p:nvSpPr>
        <p:spPr>
          <a:xfrm>
            <a:off x="8426666" y="3262072"/>
            <a:ext cx="2471334" cy="614603"/>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Rounded Corners 2">
            <a:extLst>
              <a:ext uri="{FF2B5EF4-FFF2-40B4-BE49-F238E27FC236}">
                <a16:creationId xmlns:a16="http://schemas.microsoft.com/office/drawing/2014/main" id="{9A7B4330-F3BA-4046-811B-F301BE6C0BE5}"/>
              </a:ext>
            </a:extLst>
          </p:cNvPr>
          <p:cNvSpPr/>
          <p:nvPr/>
        </p:nvSpPr>
        <p:spPr>
          <a:xfrm>
            <a:off x="1142670" y="1343081"/>
            <a:ext cx="2471334" cy="1129518"/>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885DD1A8-F8D1-421D-9285-FBF0ED0BBF2E}"/>
              </a:ext>
            </a:extLst>
          </p:cNvPr>
          <p:cNvSpPr>
            <a:spLocks noGrp="1"/>
          </p:cNvSpPr>
          <p:nvPr>
            <p:ph type="title"/>
          </p:nvPr>
        </p:nvSpPr>
        <p:spPr/>
        <p:txBody>
          <a:bodyPr/>
          <a:lstStyle/>
          <a:p>
            <a:pPr>
              <a:tabLst>
                <a:tab pos="6118225" algn="l"/>
              </a:tabLst>
            </a:pPr>
            <a:r>
              <a:rPr lang="en-US" sz="3200" dirty="0"/>
              <a:t>Excess cortisol negatively impacts cardiac structure/function, blood pressure, and coagulation</a:t>
            </a:r>
          </a:p>
        </p:txBody>
      </p:sp>
      <p:sp>
        <p:nvSpPr>
          <p:cNvPr id="4" name="Slide Number Placeholder 3">
            <a:extLst>
              <a:ext uri="{FF2B5EF4-FFF2-40B4-BE49-F238E27FC236}">
                <a16:creationId xmlns:a16="http://schemas.microsoft.com/office/drawing/2014/main" id="{F7696CE2-901D-416B-99D0-E239E8D9F023}"/>
              </a:ext>
            </a:extLst>
          </p:cNvPr>
          <p:cNvSpPr>
            <a:spLocks noGrp="1"/>
          </p:cNvSpPr>
          <p:nvPr>
            <p:ph type="sldNum" sz="quarter" idx="4"/>
          </p:nvPr>
        </p:nvSpPr>
        <p:spPr/>
        <p:txBody>
          <a:bodyPr/>
          <a:lstStyle/>
          <a:p>
            <a:fld id="{26C7E364-F216-45CA-BEA7-E5358E0A659A}" type="slidenum">
              <a:rPr lang="en-US" smtClean="0"/>
              <a:pPr/>
              <a:t>3</a:t>
            </a:fld>
            <a:endParaRPr lang="en-US" dirty="0"/>
          </a:p>
        </p:txBody>
      </p:sp>
      <p:sp>
        <p:nvSpPr>
          <p:cNvPr id="24" name="TextBox 23">
            <a:extLst>
              <a:ext uri="{FF2B5EF4-FFF2-40B4-BE49-F238E27FC236}">
                <a16:creationId xmlns:a16="http://schemas.microsoft.com/office/drawing/2014/main" id="{74F208B6-42E4-4B13-9117-E54AF7061EB6}"/>
              </a:ext>
            </a:extLst>
          </p:cNvPr>
          <p:cNvSpPr txBox="1"/>
          <p:nvPr/>
        </p:nvSpPr>
        <p:spPr>
          <a:xfrm>
            <a:off x="546496" y="1381181"/>
            <a:ext cx="3343717" cy="1354217"/>
          </a:xfrm>
          <a:prstGeom prst="rect">
            <a:avLst/>
          </a:prstGeom>
          <a:noFill/>
          <a:effectLst/>
        </p:spPr>
        <p:txBody>
          <a:bodyPr wrap="square" rtlCol="0">
            <a:spAutoFit/>
          </a:bodyPr>
          <a:lstStyle/>
          <a:p>
            <a:r>
              <a:rPr lang="en-US" b="1" dirty="0">
                <a:solidFill>
                  <a:schemeClr val="accent6"/>
                </a:solidFill>
              </a:rPr>
              <a:t>Hypertension</a:t>
            </a:r>
            <a:r>
              <a:rPr lang="en-US" b="1" baseline="30000" dirty="0">
                <a:solidFill>
                  <a:schemeClr val="accent6"/>
                </a:solidFill>
              </a:rPr>
              <a:t>1</a:t>
            </a:r>
            <a:endParaRPr lang="en-US" b="1" dirty="0">
              <a:solidFill>
                <a:schemeClr val="accent6"/>
              </a:solidFill>
            </a:endParaRPr>
          </a:p>
          <a:p>
            <a:pPr marL="228600" indent="-228600">
              <a:buClr>
                <a:schemeClr val="accent6"/>
              </a:buClr>
              <a:buFont typeface="Wingdings" panose="05000000000000000000" pitchFamily="2" charset="2"/>
              <a:buChar char="á"/>
            </a:pPr>
            <a:r>
              <a:rPr lang="en-US" sz="1600" dirty="0">
                <a:solidFill>
                  <a:schemeClr val="accent1"/>
                </a:solidFill>
              </a:rPr>
              <a:t>Renin-angiotensin system</a:t>
            </a:r>
          </a:p>
          <a:p>
            <a:pPr marL="228600" indent="-228600">
              <a:buClr>
                <a:schemeClr val="accent6"/>
              </a:buClr>
              <a:buFont typeface="Wingdings" panose="05000000000000000000" pitchFamily="2" charset="2"/>
              <a:buChar char="á"/>
            </a:pPr>
            <a:r>
              <a:rPr lang="en-US" sz="1600" dirty="0">
                <a:solidFill>
                  <a:schemeClr val="accent1"/>
                </a:solidFill>
              </a:rPr>
              <a:t>Mineralocorticoid activity</a:t>
            </a:r>
          </a:p>
          <a:p>
            <a:pPr marL="228600" indent="-228600">
              <a:buClr>
                <a:schemeClr val="accent6"/>
              </a:buClr>
              <a:buFont typeface="Wingdings" panose="05000000000000000000" pitchFamily="2" charset="2"/>
              <a:buChar char="á"/>
            </a:pPr>
            <a:r>
              <a:rPr lang="en-US" sz="1600" dirty="0">
                <a:solidFill>
                  <a:schemeClr val="accent1"/>
                </a:solidFill>
              </a:rPr>
              <a:t>Sympathetic nervous system</a:t>
            </a:r>
          </a:p>
          <a:p>
            <a:pPr marL="228600" indent="-228600">
              <a:buClr>
                <a:schemeClr val="accent6"/>
              </a:buClr>
              <a:buFont typeface="Wingdings" panose="05000000000000000000" pitchFamily="2" charset="2"/>
              <a:buChar char="á"/>
            </a:pPr>
            <a:r>
              <a:rPr lang="en-US" sz="1600" dirty="0">
                <a:solidFill>
                  <a:schemeClr val="accent1"/>
                </a:solidFill>
              </a:rPr>
              <a:t>Vasoconstriction</a:t>
            </a:r>
          </a:p>
        </p:txBody>
      </p:sp>
      <p:sp>
        <p:nvSpPr>
          <p:cNvPr id="25" name="TextBox 24">
            <a:extLst>
              <a:ext uri="{FF2B5EF4-FFF2-40B4-BE49-F238E27FC236}">
                <a16:creationId xmlns:a16="http://schemas.microsoft.com/office/drawing/2014/main" id="{6E08ADFE-50E5-4B24-833D-A31E65502E2B}"/>
              </a:ext>
            </a:extLst>
          </p:cNvPr>
          <p:cNvSpPr txBox="1"/>
          <p:nvPr/>
        </p:nvSpPr>
        <p:spPr>
          <a:xfrm>
            <a:off x="8735708" y="2630735"/>
            <a:ext cx="3231477" cy="1846659"/>
          </a:xfrm>
          <a:prstGeom prst="rect">
            <a:avLst/>
          </a:prstGeom>
          <a:noFill/>
          <a:effectLst/>
        </p:spPr>
        <p:txBody>
          <a:bodyPr wrap="square" rtlCol="0">
            <a:spAutoFit/>
          </a:bodyPr>
          <a:lstStyle/>
          <a:p>
            <a:r>
              <a:rPr lang="en-US" b="1" dirty="0">
                <a:solidFill>
                  <a:schemeClr val="accent6"/>
                </a:solidFill>
              </a:rPr>
              <a:t>Vascular atherosclerosis</a:t>
            </a:r>
            <a:r>
              <a:rPr lang="en-US" b="1" baseline="30000" dirty="0">
                <a:solidFill>
                  <a:schemeClr val="accent6"/>
                </a:solidFill>
              </a:rPr>
              <a:t>1</a:t>
            </a:r>
            <a:endParaRPr lang="en-US" b="1" dirty="0">
              <a:solidFill>
                <a:schemeClr val="accent6"/>
              </a:solidFill>
            </a:endParaRPr>
          </a:p>
          <a:p>
            <a:r>
              <a:rPr lang="en-US" sz="1600" dirty="0">
                <a:solidFill>
                  <a:schemeClr val="accent1"/>
                </a:solidFill>
              </a:rPr>
              <a:t>Dyslipidemia</a:t>
            </a:r>
          </a:p>
          <a:p>
            <a:r>
              <a:rPr lang="en-US" sz="1600" dirty="0">
                <a:solidFill>
                  <a:schemeClr val="accent1"/>
                </a:solidFill>
              </a:rPr>
              <a:t>Inflammation</a:t>
            </a:r>
          </a:p>
          <a:p>
            <a:r>
              <a:rPr lang="en-US" sz="1600" dirty="0">
                <a:solidFill>
                  <a:schemeClr val="accent1"/>
                </a:solidFill>
              </a:rPr>
              <a:t>Insulin resistance</a:t>
            </a:r>
          </a:p>
          <a:p>
            <a:r>
              <a:rPr lang="en-US" sz="1600" dirty="0">
                <a:solidFill>
                  <a:schemeClr val="accent1"/>
                </a:solidFill>
              </a:rPr>
              <a:t>Impaired glucose tolerance</a:t>
            </a:r>
          </a:p>
          <a:p>
            <a:r>
              <a:rPr lang="en-US" sz="1600" dirty="0">
                <a:solidFill>
                  <a:schemeClr val="accent1"/>
                </a:solidFill>
              </a:rPr>
              <a:t>Diabetes mellitus</a:t>
            </a:r>
          </a:p>
          <a:p>
            <a:r>
              <a:rPr lang="en-US" sz="1600" dirty="0">
                <a:solidFill>
                  <a:schemeClr val="accent1"/>
                </a:solidFill>
              </a:rPr>
              <a:t>Visceral obesity</a:t>
            </a:r>
          </a:p>
        </p:txBody>
      </p:sp>
      <p:sp>
        <p:nvSpPr>
          <p:cNvPr id="26" name="TextBox 25">
            <a:extLst>
              <a:ext uri="{FF2B5EF4-FFF2-40B4-BE49-F238E27FC236}">
                <a16:creationId xmlns:a16="http://schemas.microsoft.com/office/drawing/2014/main" id="{699277BE-4C23-430B-B47F-9F5E92BC5060}"/>
              </a:ext>
            </a:extLst>
          </p:cNvPr>
          <p:cNvSpPr txBox="1"/>
          <p:nvPr/>
        </p:nvSpPr>
        <p:spPr>
          <a:xfrm>
            <a:off x="1682947" y="3076056"/>
            <a:ext cx="3387431" cy="1600438"/>
          </a:xfrm>
          <a:prstGeom prst="rect">
            <a:avLst/>
          </a:prstGeom>
          <a:noFill/>
          <a:effectLst/>
        </p:spPr>
        <p:txBody>
          <a:bodyPr wrap="square" rtlCol="0">
            <a:spAutoFit/>
          </a:bodyPr>
          <a:lstStyle/>
          <a:p>
            <a:r>
              <a:rPr lang="en-US" b="1" dirty="0">
                <a:solidFill>
                  <a:schemeClr val="accent6"/>
                </a:solidFill>
              </a:rPr>
              <a:t>VTE</a:t>
            </a:r>
            <a:r>
              <a:rPr lang="en-US" b="1" baseline="30000" dirty="0">
                <a:solidFill>
                  <a:schemeClr val="accent6"/>
                </a:solidFill>
              </a:rPr>
              <a:t>1,2</a:t>
            </a:r>
            <a:endParaRPr lang="en-US" b="1" dirty="0">
              <a:solidFill>
                <a:schemeClr val="accent6"/>
              </a:solidFill>
            </a:endParaRPr>
          </a:p>
          <a:p>
            <a:pPr marL="228600" indent="-228600">
              <a:buClr>
                <a:schemeClr val="accent6"/>
              </a:buClr>
              <a:buFont typeface="Wingdings" panose="05000000000000000000" pitchFamily="2" charset="2"/>
              <a:buChar char="á"/>
            </a:pPr>
            <a:r>
              <a:rPr lang="en-US" sz="1600" dirty="0">
                <a:solidFill>
                  <a:schemeClr val="accent1"/>
                </a:solidFill>
              </a:rPr>
              <a:t>FVIII</a:t>
            </a:r>
          </a:p>
          <a:p>
            <a:pPr marL="228600" indent="-228600">
              <a:buClr>
                <a:schemeClr val="accent6"/>
              </a:buClr>
              <a:buFont typeface="Wingdings" panose="05000000000000000000" pitchFamily="2" charset="2"/>
              <a:buChar char="á"/>
            </a:pPr>
            <a:r>
              <a:rPr lang="en-US" sz="1600" dirty="0" err="1">
                <a:solidFill>
                  <a:schemeClr val="accent1"/>
                </a:solidFill>
              </a:rPr>
              <a:t>vWF</a:t>
            </a:r>
            <a:endParaRPr lang="en-US" sz="1600" dirty="0">
              <a:solidFill>
                <a:schemeClr val="accent1"/>
              </a:solidFill>
            </a:endParaRPr>
          </a:p>
          <a:p>
            <a:pPr marL="228600" indent="-228600">
              <a:buClr>
                <a:schemeClr val="accent6"/>
              </a:buClr>
              <a:buFont typeface="Wingdings" panose="05000000000000000000" pitchFamily="2" charset="2"/>
              <a:buChar char="á"/>
            </a:pPr>
            <a:r>
              <a:rPr lang="en-US" sz="1600" dirty="0">
                <a:solidFill>
                  <a:schemeClr val="accent1"/>
                </a:solidFill>
              </a:rPr>
              <a:t>Fibrinogen</a:t>
            </a:r>
          </a:p>
          <a:p>
            <a:pPr marL="228600" indent="-228600">
              <a:buClr>
                <a:schemeClr val="accent6"/>
              </a:buClr>
              <a:buFont typeface="Wingdings" panose="05000000000000000000" pitchFamily="2" charset="2"/>
              <a:buChar char="á"/>
            </a:pPr>
            <a:r>
              <a:rPr lang="en-US" sz="1600" dirty="0">
                <a:solidFill>
                  <a:schemeClr val="accent1"/>
                </a:solidFill>
              </a:rPr>
              <a:t>PAI-1</a:t>
            </a:r>
          </a:p>
          <a:p>
            <a:pPr marL="228600" indent="-228600">
              <a:buClr>
                <a:schemeClr val="accent6"/>
              </a:buClr>
              <a:buFont typeface="Wingdings" panose="05000000000000000000" pitchFamily="2" charset="2"/>
              <a:buChar char="á"/>
            </a:pPr>
            <a:r>
              <a:rPr lang="en-US" sz="1600" dirty="0">
                <a:solidFill>
                  <a:schemeClr val="accent1"/>
                </a:solidFill>
              </a:rPr>
              <a:t>Inflammation</a:t>
            </a:r>
            <a:r>
              <a:rPr lang="en-US" sz="1600" baseline="30000" dirty="0">
                <a:solidFill>
                  <a:schemeClr val="accent1"/>
                </a:solidFill>
              </a:rPr>
              <a:t>2</a:t>
            </a:r>
            <a:endParaRPr lang="en-US" sz="1600" dirty="0">
              <a:solidFill>
                <a:schemeClr val="accent1"/>
              </a:solidFill>
            </a:endParaRPr>
          </a:p>
        </p:txBody>
      </p:sp>
      <p:sp>
        <p:nvSpPr>
          <p:cNvPr id="27" name="TextBox 26">
            <a:extLst>
              <a:ext uri="{FF2B5EF4-FFF2-40B4-BE49-F238E27FC236}">
                <a16:creationId xmlns:a16="http://schemas.microsoft.com/office/drawing/2014/main" id="{0AC53F30-1F62-407B-BE7D-BD894E94A34D}"/>
              </a:ext>
            </a:extLst>
          </p:cNvPr>
          <p:cNvSpPr txBox="1"/>
          <p:nvPr/>
        </p:nvSpPr>
        <p:spPr>
          <a:xfrm>
            <a:off x="8735708" y="4707033"/>
            <a:ext cx="2716429" cy="1600438"/>
          </a:xfrm>
          <a:prstGeom prst="rect">
            <a:avLst/>
          </a:prstGeom>
          <a:noFill/>
          <a:effectLst/>
        </p:spPr>
        <p:txBody>
          <a:bodyPr wrap="square" rtlCol="0">
            <a:spAutoFit/>
          </a:bodyPr>
          <a:lstStyle/>
          <a:p>
            <a:r>
              <a:rPr lang="en-US" b="1" dirty="0">
                <a:solidFill>
                  <a:schemeClr val="accent6"/>
                </a:solidFill>
              </a:rPr>
              <a:t>Cardiac comorbidities</a:t>
            </a:r>
            <a:r>
              <a:rPr lang="en-US" b="1" baseline="30000" dirty="0">
                <a:solidFill>
                  <a:schemeClr val="accent6"/>
                </a:solidFill>
              </a:rPr>
              <a:t>1</a:t>
            </a:r>
            <a:endParaRPr lang="en-US" b="1" dirty="0">
              <a:solidFill>
                <a:schemeClr val="accent6"/>
              </a:solidFill>
            </a:endParaRPr>
          </a:p>
          <a:p>
            <a:r>
              <a:rPr lang="en-US" sz="1600" dirty="0">
                <a:solidFill>
                  <a:schemeClr val="accent1"/>
                </a:solidFill>
              </a:rPr>
              <a:t>Arrhythmia</a:t>
            </a:r>
          </a:p>
          <a:p>
            <a:r>
              <a:rPr lang="en-US" sz="1600" dirty="0">
                <a:solidFill>
                  <a:schemeClr val="accent1"/>
                </a:solidFill>
              </a:rPr>
              <a:t>Left ventricular hypertrophy</a:t>
            </a:r>
          </a:p>
          <a:p>
            <a:r>
              <a:rPr lang="en-US" sz="1600" dirty="0">
                <a:solidFill>
                  <a:schemeClr val="accent1"/>
                </a:solidFill>
              </a:rPr>
              <a:t>Changes in wall thickness</a:t>
            </a:r>
          </a:p>
          <a:p>
            <a:r>
              <a:rPr lang="en-US" sz="1600" dirty="0">
                <a:solidFill>
                  <a:schemeClr val="accent1"/>
                </a:solidFill>
              </a:rPr>
              <a:t>Myocardial fibrosis</a:t>
            </a:r>
          </a:p>
          <a:p>
            <a:r>
              <a:rPr lang="en-US" sz="1600" dirty="0">
                <a:solidFill>
                  <a:schemeClr val="accent1"/>
                </a:solidFill>
              </a:rPr>
              <a:t>Hypokalemia</a:t>
            </a:r>
          </a:p>
        </p:txBody>
      </p:sp>
      <p:pic>
        <p:nvPicPr>
          <p:cNvPr id="21" name="Picture 20" descr="A picture containing logo&#10;&#10;Description automatically generated">
            <a:extLst>
              <a:ext uri="{FF2B5EF4-FFF2-40B4-BE49-F238E27FC236}">
                <a16:creationId xmlns:a16="http://schemas.microsoft.com/office/drawing/2014/main" id="{9405ABA6-EE58-41B4-B2BC-AFCFBDC6F70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633116" y="4908892"/>
            <a:ext cx="914400" cy="914400"/>
          </a:xfrm>
          <a:prstGeom prst="ellipse">
            <a:avLst/>
          </a:prstGeom>
          <a:solidFill>
            <a:schemeClr val="bg1"/>
          </a:solidFill>
          <a:ln w="19050" cap="rnd">
            <a:solidFill>
              <a:schemeClr val="accent6"/>
            </a:solidFill>
            <a:prstDash val="sysDot"/>
          </a:ln>
        </p:spPr>
      </p:pic>
      <p:pic>
        <p:nvPicPr>
          <p:cNvPr id="78" name="Picture 77" descr="A picture containing graphical user interface&#10;&#10;Description automatically generated">
            <a:extLst>
              <a:ext uri="{FF2B5EF4-FFF2-40B4-BE49-F238E27FC236}">
                <a16:creationId xmlns:a16="http://schemas.microsoft.com/office/drawing/2014/main" id="{392FB14E-B857-42EF-8F40-52917870EDE6}"/>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3664428" y="1522826"/>
            <a:ext cx="912683" cy="914400"/>
          </a:xfrm>
          <a:prstGeom prst="ellipse">
            <a:avLst/>
          </a:prstGeom>
          <a:solidFill>
            <a:schemeClr val="bg1"/>
          </a:solidFill>
          <a:ln w="19050" cap="rnd">
            <a:solidFill>
              <a:schemeClr val="accent6"/>
            </a:solidFill>
            <a:prstDash val="sysDot"/>
          </a:ln>
        </p:spPr>
      </p:pic>
      <p:grpSp>
        <p:nvGrpSpPr>
          <p:cNvPr id="9" name="Group 8">
            <a:extLst>
              <a:ext uri="{FF2B5EF4-FFF2-40B4-BE49-F238E27FC236}">
                <a16:creationId xmlns:a16="http://schemas.microsoft.com/office/drawing/2014/main" id="{BA665D16-83BB-7770-C346-09E21D401F06}"/>
              </a:ext>
            </a:extLst>
          </p:cNvPr>
          <p:cNvGrpSpPr/>
          <p:nvPr/>
        </p:nvGrpSpPr>
        <p:grpSpPr>
          <a:xfrm rot="10800000">
            <a:off x="8415243" y="1486695"/>
            <a:ext cx="3036894" cy="914400"/>
            <a:chOff x="8227187" y="3524867"/>
            <a:chExt cx="3509082" cy="1129704"/>
          </a:xfrm>
        </p:grpSpPr>
        <p:sp>
          <p:nvSpPr>
            <p:cNvPr id="10" name="Rectangle 9">
              <a:extLst>
                <a:ext uri="{FF2B5EF4-FFF2-40B4-BE49-F238E27FC236}">
                  <a16:creationId xmlns:a16="http://schemas.microsoft.com/office/drawing/2014/main" id="{6515C1F6-A2C3-4A48-8A59-9CDE5BBB1E40}"/>
                </a:ext>
              </a:extLst>
            </p:cNvPr>
            <p:cNvSpPr/>
            <p:nvPr/>
          </p:nvSpPr>
          <p:spPr>
            <a:xfrm>
              <a:off x="8227187" y="3524867"/>
              <a:ext cx="3509082" cy="11297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8FCBCFE-2C85-395F-0D7B-C674DF5F854D}"/>
                </a:ext>
              </a:extLst>
            </p:cNvPr>
            <p:cNvSpPr/>
            <p:nvPr/>
          </p:nvSpPr>
          <p:spPr>
            <a:xfrm>
              <a:off x="8227187" y="3524867"/>
              <a:ext cx="3509082" cy="1129704"/>
            </a:xfrm>
            <a:prstGeom prst="rect">
              <a:avLst/>
            </a:prstGeom>
            <a:gradFill>
              <a:gsLst>
                <a:gs pos="32000">
                  <a:schemeClr val="bg1">
                    <a:lumMod val="85000"/>
                    <a:alpha val="50000"/>
                  </a:schemeClr>
                </a:gs>
                <a:gs pos="83000">
                  <a:schemeClr val="bg1">
                    <a:lumMod val="80000"/>
                    <a:lumOff val="20000"/>
                    <a:alpha val="50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TextBox 43">
            <a:extLst>
              <a:ext uri="{FF2B5EF4-FFF2-40B4-BE49-F238E27FC236}">
                <a16:creationId xmlns:a16="http://schemas.microsoft.com/office/drawing/2014/main" id="{7F53B331-8911-42E9-8D9D-5DC58713C384}"/>
              </a:ext>
            </a:extLst>
          </p:cNvPr>
          <p:cNvSpPr txBox="1"/>
          <p:nvPr/>
        </p:nvSpPr>
        <p:spPr>
          <a:xfrm>
            <a:off x="8632556" y="1597903"/>
            <a:ext cx="2819581" cy="733534"/>
          </a:xfrm>
          <a:prstGeom prst="rect">
            <a:avLst/>
          </a:prstGeom>
          <a:noFill/>
        </p:spPr>
        <p:txBody>
          <a:bodyPr wrap="square" rtlCol="0">
            <a:spAutoFit/>
          </a:bodyPr>
          <a:lstStyle/>
          <a:p>
            <a:pPr algn="ctr">
              <a:spcBef>
                <a:spcPts val="200"/>
              </a:spcBef>
            </a:pPr>
            <a:r>
              <a:rPr lang="en-US" sz="2000" b="1" dirty="0">
                <a:solidFill>
                  <a:schemeClr val="accent1"/>
                </a:solidFill>
              </a:rPr>
              <a:t>Cardiovascular risks</a:t>
            </a:r>
          </a:p>
          <a:p>
            <a:pPr algn="ctr">
              <a:spcBef>
                <a:spcPts val="200"/>
              </a:spcBef>
            </a:pPr>
            <a:r>
              <a:rPr lang="en-US" sz="2000" b="1" dirty="0">
                <a:solidFill>
                  <a:schemeClr val="accent1"/>
                </a:solidFill>
              </a:rPr>
              <a:t>Metabolic syndrome</a:t>
            </a:r>
          </a:p>
        </p:txBody>
      </p:sp>
      <p:sp>
        <p:nvSpPr>
          <p:cNvPr id="14" name="Arrow: Up 27">
            <a:extLst>
              <a:ext uri="{FF2B5EF4-FFF2-40B4-BE49-F238E27FC236}">
                <a16:creationId xmlns:a16="http://schemas.microsoft.com/office/drawing/2014/main" id="{343F990B-EB36-0640-1D41-E21718E6C208}"/>
              </a:ext>
            </a:extLst>
          </p:cNvPr>
          <p:cNvSpPr/>
          <p:nvPr/>
        </p:nvSpPr>
        <p:spPr>
          <a:xfrm>
            <a:off x="7881226" y="1817568"/>
            <a:ext cx="334295" cy="361773"/>
          </a:xfrm>
          <a:prstGeom prst="upArrow">
            <a:avLst>
              <a:gd name="adj1" fmla="val 37826"/>
              <a:gd name="adj2" fmla="val 55410"/>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nvGrpSpPr>
          <p:cNvPr id="16" name="Group 15">
            <a:extLst>
              <a:ext uri="{FF2B5EF4-FFF2-40B4-BE49-F238E27FC236}">
                <a16:creationId xmlns:a16="http://schemas.microsoft.com/office/drawing/2014/main" id="{5B5F3318-E2C9-0179-CFA5-7BD1E78AB3E2}"/>
              </a:ext>
            </a:extLst>
          </p:cNvPr>
          <p:cNvGrpSpPr/>
          <p:nvPr/>
        </p:nvGrpSpPr>
        <p:grpSpPr>
          <a:xfrm>
            <a:off x="7853057" y="1629211"/>
            <a:ext cx="689748" cy="689748"/>
            <a:chOff x="1229201" y="4026438"/>
            <a:chExt cx="472230" cy="472230"/>
          </a:xfrm>
        </p:grpSpPr>
        <p:sp>
          <p:nvSpPr>
            <p:cNvPr id="17" name="Oval 16">
              <a:extLst>
                <a:ext uri="{FF2B5EF4-FFF2-40B4-BE49-F238E27FC236}">
                  <a16:creationId xmlns:a16="http://schemas.microsoft.com/office/drawing/2014/main" id="{77E9A5EC-FAFE-82C7-B2E7-988E9B3DCC62}"/>
                </a:ext>
              </a:extLst>
            </p:cNvPr>
            <p:cNvSpPr/>
            <p:nvPr/>
          </p:nvSpPr>
          <p:spPr>
            <a:xfrm>
              <a:off x="1229201" y="4026438"/>
              <a:ext cx="472230" cy="472230"/>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Up 65">
              <a:extLst>
                <a:ext uri="{FF2B5EF4-FFF2-40B4-BE49-F238E27FC236}">
                  <a16:creationId xmlns:a16="http://schemas.microsoft.com/office/drawing/2014/main" id="{0E84BFB2-BF81-86F9-3D4A-1CFB889D2CD4}"/>
                </a:ext>
              </a:extLst>
            </p:cNvPr>
            <p:cNvSpPr/>
            <p:nvPr/>
          </p:nvSpPr>
          <p:spPr>
            <a:xfrm>
              <a:off x="1304115" y="4071720"/>
              <a:ext cx="310992" cy="336555"/>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cxnSp>
        <p:nvCxnSpPr>
          <p:cNvPr id="20" name="Straight Connector 19">
            <a:extLst>
              <a:ext uri="{FF2B5EF4-FFF2-40B4-BE49-F238E27FC236}">
                <a16:creationId xmlns:a16="http://schemas.microsoft.com/office/drawing/2014/main" id="{756B06BC-3B87-39AA-907F-5E277366231D}"/>
              </a:ext>
            </a:extLst>
          </p:cNvPr>
          <p:cNvCxnSpPr>
            <a:cxnSpLocks/>
          </p:cNvCxnSpPr>
          <p:nvPr/>
        </p:nvCxnSpPr>
        <p:spPr>
          <a:xfrm flipH="1" flipV="1">
            <a:off x="6401285" y="3876275"/>
            <a:ext cx="1284454" cy="1193030"/>
          </a:xfrm>
          <a:prstGeom prst="line">
            <a:avLst/>
          </a:prstGeom>
          <a:noFill/>
          <a:ln w="22225" cap="rnd">
            <a:solidFill>
              <a:schemeClr val="accent6"/>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29" name="Straight Connector 28">
            <a:extLst>
              <a:ext uri="{FF2B5EF4-FFF2-40B4-BE49-F238E27FC236}">
                <a16:creationId xmlns:a16="http://schemas.microsoft.com/office/drawing/2014/main" id="{C0D23FBC-CE1D-0F63-BE54-8CD0506AED1B}"/>
              </a:ext>
            </a:extLst>
          </p:cNvPr>
          <p:cNvCxnSpPr>
            <a:cxnSpLocks/>
          </p:cNvCxnSpPr>
          <p:nvPr/>
        </p:nvCxnSpPr>
        <p:spPr>
          <a:xfrm flipH="1">
            <a:off x="6476934" y="3637308"/>
            <a:ext cx="1148562" cy="4274"/>
          </a:xfrm>
          <a:prstGeom prst="line">
            <a:avLst/>
          </a:prstGeom>
          <a:noFill/>
          <a:ln w="22225" cap="rnd">
            <a:solidFill>
              <a:schemeClr val="accent6"/>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37" name="Straight Connector 36">
            <a:extLst>
              <a:ext uri="{FF2B5EF4-FFF2-40B4-BE49-F238E27FC236}">
                <a16:creationId xmlns:a16="http://schemas.microsoft.com/office/drawing/2014/main" id="{43636DCA-917F-6B82-EEC8-3E4B632EB9FA}"/>
              </a:ext>
            </a:extLst>
          </p:cNvPr>
          <p:cNvCxnSpPr>
            <a:cxnSpLocks/>
            <a:stCxn id="33" idx="2"/>
          </p:cNvCxnSpPr>
          <p:nvPr/>
        </p:nvCxnSpPr>
        <p:spPr>
          <a:xfrm flipH="1">
            <a:off x="4483100" y="3614909"/>
            <a:ext cx="1253819" cy="26673"/>
          </a:xfrm>
          <a:prstGeom prst="line">
            <a:avLst/>
          </a:prstGeom>
          <a:noFill/>
          <a:ln w="22225" cap="rnd">
            <a:solidFill>
              <a:schemeClr val="accent6"/>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46" name="Straight Connector 45">
            <a:extLst>
              <a:ext uri="{FF2B5EF4-FFF2-40B4-BE49-F238E27FC236}">
                <a16:creationId xmlns:a16="http://schemas.microsoft.com/office/drawing/2014/main" id="{C874934F-9AC7-4FF0-9D3C-F4ED02FD03A4}"/>
              </a:ext>
            </a:extLst>
          </p:cNvPr>
          <p:cNvCxnSpPr>
            <a:cxnSpLocks/>
            <a:stCxn id="33" idx="1"/>
          </p:cNvCxnSpPr>
          <p:nvPr/>
        </p:nvCxnSpPr>
        <p:spPr>
          <a:xfrm flipH="1" flipV="1">
            <a:off x="4539934" y="2188960"/>
            <a:ext cx="1311286" cy="1150000"/>
          </a:xfrm>
          <a:prstGeom prst="line">
            <a:avLst/>
          </a:prstGeom>
          <a:noFill/>
          <a:ln w="22225" cap="rnd">
            <a:solidFill>
              <a:schemeClr val="accent6"/>
            </a:solidFill>
            <a:prstDash val="sysDot"/>
          </a:ln>
        </p:spPr>
        <p:style>
          <a:lnRef idx="2">
            <a:schemeClr val="accent1">
              <a:shade val="50000"/>
            </a:schemeClr>
          </a:lnRef>
          <a:fillRef idx="1">
            <a:schemeClr val="accent1"/>
          </a:fillRef>
          <a:effectRef idx="0">
            <a:schemeClr val="accent1"/>
          </a:effectRef>
          <a:fontRef idx="minor">
            <a:schemeClr val="lt1"/>
          </a:fontRef>
        </p:style>
      </p:cxnSp>
      <p:pic>
        <p:nvPicPr>
          <p:cNvPr id="22" name="Graphic 21" descr="Fast Forward with solid fill">
            <a:extLst>
              <a:ext uri="{FF2B5EF4-FFF2-40B4-BE49-F238E27FC236}">
                <a16:creationId xmlns:a16="http://schemas.microsoft.com/office/drawing/2014/main" id="{D48CD661-86D4-4BD0-97B4-C254B5D35A8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721220" y="1293215"/>
            <a:ext cx="366409" cy="366409"/>
          </a:xfrm>
          <a:prstGeom prst="rect">
            <a:avLst/>
          </a:prstGeom>
        </p:spPr>
      </p:pic>
      <p:grpSp>
        <p:nvGrpSpPr>
          <p:cNvPr id="7" name="Group 6">
            <a:extLst>
              <a:ext uri="{FF2B5EF4-FFF2-40B4-BE49-F238E27FC236}">
                <a16:creationId xmlns:a16="http://schemas.microsoft.com/office/drawing/2014/main" id="{51971758-4C98-E281-2C7E-D974F39884DB}"/>
              </a:ext>
            </a:extLst>
          </p:cNvPr>
          <p:cNvGrpSpPr/>
          <p:nvPr/>
        </p:nvGrpSpPr>
        <p:grpSpPr>
          <a:xfrm>
            <a:off x="7629291" y="3176278"/>
            <a:ext cx="920958" cy="1003140"/>
            <a:chOff x="7629291" y="3176278"/>
            <a:chExt cx="920958" cy="1003140"/>
          </a:xfrm>
        </p:grpSpPr>
        <p:pic>
          <p:nvPicPr>
            <p:cNvPr id="8" name="Picture 7" descr="A picture containing knife&#10;&#10;Description automatically generated">
              <a:extLst>
                <a:ext uri="{FF2B5EF4-FFF2-40B4-BE49-F238E27FC236}">
                  <a16:creationId xmlns:a16="http://schemas.microsoft.com/office/drawing/2014/main" id="{92C64E3E-322F-541F-93F5-E0FABD6BF8B9}"/>
                </a:ext>
              </a:extLst>
            </p:cNvPr>
            <p:cNvPicPr>
              <a:picLocks noChangeAspect="1"/>
            </p:cNvPicPr>
            <p:nvPr/>
          </p:nvPicPr>
          <p:blipFill rotWithShape="1">
            <a:blip r:embed="rId8" cstate="screen">
              <a:extLst>
                <a:ext uri="{BEBA8EAE-BF5A-486C-A8C5-ECC9F3942E4B}">
                  <a14:imgProps xmlns:a14="http://schemas.microsoft.com/office/drawing/2010/main">
                    <a14:imgLayer r:embed="rId9">
                      <a14:imgEffect>
                        <a14:backgroundRemoval t="0" b="89823" l="0" r="89770">
                          <a14:foregroundMark x1="24297" y1="6637" x2="24297" y2="6637"/>
                          <a14:foregroundMark x1="12020" y1="4204" x2="12020" y2="4204"/>
                          <a14:foregroundMark x1="6138" y1="3761" x2="6138" y2="3761"/>
                          <a14:foregroundMark x1="6138" y1="5088" x2="6138" y2="5088"/>
                          <a14:foregroundMark x1="5115" y1="8186" x2="5627" y2="9071"/>
                          <a14:foregroundMark x1="7161" y1="12611" x2="7161" y2="6637"/>
                          <a14:foregroundMark x1="8184" y1="14159" x2="13299" y2="1991"/>
                          <a14:foregroundMark x1="14322" y1="1991" x2="7673" y2="2212"/>
                          <a14:foregroundMark x1="12788" y1="1549" x2="18414" y2="1549"/>
                          <a14:foregroundMark x1="12276" y1="1327" x2="8184" y2="1327"/>
                          <a14:foregroundMark x1="9207" y1="1106" x2="9207" y2="1106"/>
                          <a14:foregroundMark x1="12276" y1="885" x2="12276" y2="885"/>
                          <a14:foregroundMark x1="16113" y1="885" x2="16113" y2="885"/>
                          <a14:foregroundMark x1="16368" y1="442" x2="16368" y2="442"/>
                          <a14:foregroundMark x1="14322" y1="442" x2="14322" y2="442"/>
                          <a14:foregroundMark x1="11765" y1="442" x2="11765" y2="442"/>
                          <a14:foregroundMark x1="9463" y1="442" x2="9463" y2="442"/>
                          <a14:foregroundMark x1="8184" y1="664" x2="8184" y2="664"/>
                          <a14:foregroundMark x1="8184" y1="664" x2="8184" y2="664"/>
                          <a14:foregroundMark x1="7417" y1="664" x2="7417" y2="664"/>
                          <a14:foregroundMark x1="6394" y1="1106" x2="6394" y2="1106"/>
                          <a14:foregroundMark x1="5371" y1="1770" x2="5371" y2="1770"/>
                          <a14:foregroundMark x1="4348" y1="2655" x2="4348" y2="2655"/>
                          <a14:foregroundMark x1="3836" y1="3319" x2="3836" y2="3319"/>
                          <a14:foregroundMark x1="3325" y1="3540" x2="3325" y2="3540"/>
                          <a14:foregroundMark x1="2302" y1="4204" x2="512" y2="2655"/>
                          <a14:foregroundMark x1="2046" y1="1106" x2="1535" y2="12832"/>
                          <a14:foregroundMark x1="2302" y1="6416" x2="7161" y2="19027"/>
                          <a14:foregroundMark x1="5115" y1="16814" x2="1790" y2="15929"/>
                          <a14:foregroundMark x1="1790" y1="14602" x2="4092" y2="18584"/>
                          <a14:foregroundMark x1="4092" y1="18584" x2="1279" y2="17035"/>
                          <a14:foregroundMark x1="1279" y1="16814" x2="1279" y2="1106"/>
                          <a14:foregroundMark x1="2302" y1="1549" x2="6138" y2="1106"/>
                          <a14:foregroundMark x1="0" y1="442" x2="4348" y2="1106"/>
                          <a14:foregroundMark x1="3581" y1="1991" x2="3581" y2="1991"/>
                          <a14:foregroundMark x1="4859" y1="1991" x2="4348" y2="1549"/>
                          <a14:foregroundMark x1="6650" y1="1549" x2="10230" y2="1549"/>
                          <a14:foregroundMark x1="20460" y1="1106" x2="20460" y2="1106"/>
                          <a14:foregroundMark x1="3581" y1="0" x2="20205" y2="885"/>
                          <a14:foregroundMark x1="5627" y1="1106" x2="5627" y2="1106"/>
                          <a14:foregroundMark x1="6394" y1="0" x2="8184" y2="1327"/>
                          <a14:foregroundMark x1="8951" y1="5310" x2="1790" y2="15265"/>
                          <a14:foregroundMark x1="512" y1="7743" x2="0" y2="12832"/>
                          <a14:foregroundMark x1="0" y1="5531" x2="0" y2="5531"/>
                          <a14:foregroundMark x1="0" y1="5310" x2="0" y2="5310"/>
                          <a14:foregroundMark x1="0" y1="5088" x2="0" y2="5531"/>
                          <a14:foregroundMark x1="0" y1="10841" x2="256" y2="11283"/>
                          <a14:foregroundMark x1="767" y1="12832" x2="767" y2="12832"/>
                          <a14:foregroundMark x1="512" y1="13274" x2="512" y2="13274"/>
                          <a14:foregroundMark x1="256" y1="14159" x2="512" y2="15265"/>
                          <a14:foregroundMark x1="512" y1="15929" x2="512" y2="15929"/>
                          <a14:foregroundMark x1="512" y1="15929" x2="512" y2="15929"/>
                          <a14:foregroundMark x1="0" y1="15487" x2="0" y2="15487"/>
                          <a14:foregroundMark x1="512" y1="17257" x2="512" y2="17257"/>
                          <a14:foregroundMark x1="767" y1="17478" x2="767" y2="17478"/>
                          <a14:foregroundMark x1="1279" y1="18142" x2="1279" y2="18142"/>
                          <a14:foregroundMark x1="1790" y1="18584" x2="1790" y2="18584"/>
                          <a14:foregroundMark x1="2302" y1="18584" x2="2302" y2="18584"/>
                          <a14:foregroundMark x1="17136" y1="5310" x2="17136" y2="5310"/>
                          <a14:foregroundMark x1="16880" y1="885" x2="16880" y2="885"/>
                          <a14:foregroundMark x1="18159" y1="221" x2="18670" y2="442"/>
                          <a14:foregroundMark x1="19693" y1="442" x2="19693" y2="442"/>
                          <a14:foregroundMark x1="20205" y1="442" x2="20205" y2="442"/>
                          <a14:foregroundMark x1="19437" y1="442" x2="19437" y2="442"/>
                          <a14:foregroundMark x1="18414" y1="442" x2="18414" y2="442"/>
                          <a14:foregroundMark x1="13299" y1="442" x2="13299" y2="442"/>
                          <a14:foregroundMark x1="12276" y1="442" x2="12276" y2="442"/>
                          <a14:foregroundMark x1="9719" y1="442" x2="9719" y2="442"/>
                          <a14:foregroundMark x1="7417" y1="442" x2="7417" y2="442"/>
                          <a14:foregroundMark x1="7417" y1="442" x2="7417" y2="442"/>
                          <a14:foregroundMark x1="8184" y1="442" x2="8184" y2="442"/>
                        </a14:backgroundRemoval>
                      </a14:imgEffect>
                    </a14:imgLayer>
                  </a14:imgProps>
                </a:ext>
                <a:ext uri="{28A0092B-C50C-407E-A947-70E740481C1C}">
                  <a14:useLocalDpi xmlns:a14="http://schemas.microsoft.com/office/drawing/2010/main"/>
                </a:ext>
              </a:extLst>
            </a:blip>
            <a:srcRect/>
            <a:stretch/>
          </p:blipFill>
          <p:spPr>
            <a:xfrm rot="21434199">
              <a:off x="7681189" y="3290898"/>
              <a:ext cx="767321" cy="888520"/>
            </a:xfrm>
            <a:prstGeom prst="rect">
              <a:avLst/>
            </a:prstGeom>
          </p:spPr>
        </p:pic>
        <p:sp>
          <p:nvSpPr>
            <p:cNvPr id="28" name="Oval 27">
              <a:extLst>
                <a:ext uri="{FF2B5EF4-FFF2-40B4-BE49-F238E27FC236}">
                  <a16:creationId xmlns:a16="http://schemas.microsoft.com/office/drawing/2014/main" id="{1086150C-877D-8974-9D02-8B8FA12BABD8}"/>
                </a:ext>
              </a:extLst>
            </p:cNvPr>
            <p:cNvSpPr/>
            <p:nvPr/>
          </p:nvSpPr>
          <p:spPr>
            <a:xfrm>
              <a:off x="7629291" y="3176278"/>
              <a:ext cx="920958" cy="920958"/>
            </a:xfrm>
            <a:prstGeom prst="ellipse">
              <a:avLst/>
            </a:prstGeom>
            <a:noFill/>
            <a:ln w="19050" cap="rnd">
              <a:solidFill>
                <a:srgbClr val="1880A6"/>
              </a:solidFill>
              <a:prstDash val="sysDot"/>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20AA47AB-5C60-B2CF-DEC8-5DBE9D9BF737}"/>
              </a:ext>
            </a:extLst>
          </p:cNvPr>
          <p:cNvGrpSpPr/>
          <p:nvPr/>
        </p:nvGrpSpPr>
        <p:grpSpPr>
          <a:xfrm>
            <a:off x="3516529" y="3180213"/>
            <a:ext cx="996980" cy="923544"/>
            <a:chOff x="3516529" y="3180213"/>
            <a:chExt cx="996980" cy="923544"/>
          </a:xfrm>
        </p:grpSpPr>
        <p:pic>
          <p:nvPicPr>
            <p:cNvPr id="30" name="Picture 29" descr="A picture containing knife, food&#10;&#10;Description automatically generated">
              <a:extLst>
                <a:ext uri="{FF2B5EF4-FFF2-40B4-BE49-F238E27FC236}">
                  <a16:creationId xmlns:a16="http://schemas.microsoft.com/office/drawing/2014/main" id="{31416AC0-3BBE-C8D0-E633-D73A6EA78635}"/>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rot="5400000">
              <a:off x="3626984" y="3173516"/>
              <a:ext cx="776069" cy="996980"/>
            </a:xfrm>
            <a:prstGeom prst="rect">
              <a:avLst/>
            </a:prstGeom>
          </p:spPr>
        </p:pic>
        <p:sp>
          <p:nvSpPr>
            <p:cNvPr id="31" name="Oval 30">
              <a:extLst>
                <a:ext uri="{FF2B5EF4-FFF2-40B4-BE49-F238E27FC236}">
                  <a16:creationId xmlns:a16="http://schemas.microsoft.com/office/drawing/2014/main" id="{F1ED9883-40B4-31B0-087E-7A954DAFEEEB}"/>
                </a:ext>
              </a:extLst>
            </p:cNvPr>
            <p:cNvSpPr/>
            <p:nvPr/>
          </p:nvSpPr>
          <p:spPr>
            <a:xfrm>
              <a:off x="3579237" y="3180213"/>
              <a:ext cx="923544" cy="923544"/>
            </a:xfrm>
            <a:prstGeom prst="ellipse">
              <a:avLst/>
            </a:prstGeom>
            <a:noFill/>
            <a:ln w="19050" cap="rnd">
              <a:solidFill>
                <a:srgbClr val="1880A6"/>
              </a:solidFill>
              <a:prstDash val="sysDot"/>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32" name="Picture 31">
            <a:extLst>
              <a:ext uri="{FF2B5EF4-FFF2-40B4-BE49-F238E27FC236}">
                <a16:creationId xmlns:a16="http://schemas.microsoft.com/office/drawing/2014/main" id="{AFB0ABD5-8EFD-6334-44AF-419D1B36A918}"/>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rot="21340548">
            <a:off x="5820855" y="3240319"/>
            <a:ext cx="691397" cy="740857"/>
          </a:xfrm>
          <a:prstGeom prst="rect">
            <a:avLst/>
          </a:prstGeom>
        </p:spPr>
      </p:pic>
      <p:sp>
        <p:nvSpPr>
          <p:cNvPr id="33" name="Oval 32">
            <a:extLst>
              <a:ext uri="{FF2B5EF4-FFF2-40B4-BE49-F238E27FC236}">
                <a16:creationId xmlns:a16="http://schemas.microsoft.com/office/drawing/2014/main" id="{58FAE214-DBED-ACFB-5FE6-614F97A71A2F}"/>
              </a:ext>
            </a:extLst>
          </p:cNvPr>
          <p:cNvSpPr/>
          <p:nvPr/>
        </p:nvSpPr>
        <p:spPr>
          <a:xfrm>
            <a:off x="5736919" y="3224659"/>
            <a:ext cx="780499" cy="780499"/>
          </a:xfrm>
          <a:prstGeom prst="ellipse">
            <a:avLst/>
          </a:prstGeom>
          <a:noFill/>
          <a:ln w="19050" cap="rnd">
            <a:solidFill>
              <a:srgbClr val="1880A6"/>
            </a:solidFill>
            <a:prstDash val="sysDot"/>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93BEE545-DDD7-2701-B5E8-1C6B01DCBB01}"/>
              </a:ext>
            </a:extLst>
          </p:cNvPr>
          <p:cNvSpPr>
            <a:spLocks noGrp="1"/>
          </p:cNvSpPr>
          <p:nvPr>
            <p:ph type="ftr" sz="quarter" idx="3"/>
          </p:nvPr>
        </p:nvSpPr>
        <p:spPr/>
        <p:txBody>
          <a:bodyPr/>
          <a:lstStyle/>
          <a:p>
            <a:r>
              <a:rPr lang="en-GB" sz="900" dirty="0"/>
              <a:t>FVIII=factor VIII; </a:t>
            </a:r>
            <a:r>
              <a:rPr lang="fr-FR" sz="900" dirty="0"/>
              <a:t>PAI-1=plasminogen </a:t>
            </a:r>
            <a:r>
              <a:rPr lang="fr-FR" sz="900" dirty="0" err="1"/>
              <a:t>activator</a:t>
            </a:r>
            <a:r>
              <a:rPr lang="fr-FR" sz="900" dirty="0"/>
              <a:t> inhibitor-1; VTE=</a:t>
            </a:r>
            <a:r>
              <a:rPr lang="fr-FR" sz="900" dirty="0" err="1"/>
              <a:t>venous</a:t>
            </a:r>
            <a:r>
              <a:rPr lang="fr-FR" sz="900" dirty="0"/>
              <a:t> </a:t>
            </a:r>
            <a:r>
              <a:rPr lang="fr-FR" sz="900" dirty="0" err="1"/>
              <a:t>thromboembolism</a:t>
            </a:r>
            <a:r>
              <a:rPr lang="fr-FR" sz="900" dirty="0"/>
              <a:t>; </a:t>
            </a:r>
            <a:r>
              <a:rPr lang="en-GB" sz="900" dirty="0" err="1"/>
              <a:t>vWF</a:t>
            </a:r>
            <a:r>
              <a:rPr lang="en-GB" sz="900" dirty="0"/>
              <a:t>=von Willebrand factor</a:t>
            </a:r>
            <a:r>
              <a:rPr lang="fr-FR" sz="900" dirty="0"/>
              <a:t>.</a:t>
            </a:r>
          </a:p>
          <a:p>
            <a:r>
              <a:rPr lang="fr-FR" sz="900" dirty="0"/>
              <a:t>1. Pivonello R, et al. </a:t>
            </a:r>
            <a:r>
              <a:rPr lang="fr-FR" sz="900" i="1" dirty="0"/>
              <a:t>Lancet Diabetes Endocrinol. </a:t>
            </a:r>
            <a:r>
              <a:rPr lang="fr-FR" sz="900" dirty="0"/>
              <a:t>2016;4:611-629</a:t>
            </a:r>
            <a:r>
              <a:rPr lang="en-GB" sz="900" dirty="0"/>
              <a:t>. 2. Suarez MG, et al. </a:t>
            </a:r>
            <a:r>
              <a:rPr lang="en-GB" sz="900" i="1" dirty="0"/>
              <a:t>J Endocr Soc</a:t>
            </a:r>
            <a:r>
              <a:rPr lang="en-GB" sz="900" dirty="0"/>
              <a:t>. 2019;4(2):bvz033. doi:10.1210/jendso/bvz033</a:t>
            </a:r>
          </a:p>
        </p:txBody>
      </p:sp>
    </p:spTree>
    <p:extLst>
      <p:ext uri="{BB962C8B-B14F-4D97-AF65-F5344CB8AC3E}">
        <p14:creationId xmlns:p14="http://schemas.microsoft.com/office/powerpoint/2010/main" val="4116156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wipe(down)">
                                      <p:cBhvr>
                                        <p:cTn id="7" dur="750"/>
                                        <p:tgtEl>
                                          <p:spTgt spid="46"/>
                                        </p:tgtEl>
                                      </p:cBhvr>
                                    </p:animEffect>
                                  </p:childTnLst>
                                </p:cTn>
                              </p:par>
                            </p:childTnLst>
                          </p:cTn>
                        </p:par>
                        <p:par>
                          <p:cTn id="8" fill="hold">
                            <p:stCondLst>
                              <p:cond delay="750"/>
                            </p:stCondLst>
                            <p:childTnLst>
                              <p:par>
                                <p:cTn id="9" presetID="10" presetClass="entr" presetSubtype="0" fill="hold" nodeType="afterEffect">
                                  <p:stCondLst>
                                    <p:cond delay="0"/>
                                  </p:stCondLst>
                                  <p:childTnLst>
                                    <p:set>
                                      <p:cBhvr>
                                        <p:cTn id="10" dur="1" fill="hold">
                                          <p:stCondLst>
                                            <p:cond delay="0"/>
                                          </p:stCondLst>
                                        </p:cTn>
                                        <p:tgtEl>
                                          <p:spTgt spid="78"/>
                                        </p:tgtEl>
                                        <p:attrNameLst>
                                          <p:attrName>style.visibility</p:attrName>
                                        </p:attrNameLst>
                                      </p:cBhvr>
                                      <p:to>
                                        <p:strVal val="visible"/>
                                      </p:to>
                                    </p:set>
                                    <p:animEffect transition="in" filter="fade">
                                      <p:cBhvr>
                                        <p:cTn id="11" dur="500"/>
                                        <p:tgtEl>
                                          <p:spTgt spid="78"/>
                                        </p:tgtEl>
                                      </p:cBhvr>
                                    </p:animEffect>
                                  </p:childTnLst>
                                </p:cTn>
                              </p:par>
                            </p:childTnLst>
                          </p:cTn>
                        </p:par>
                        <p:par>
                          <p:cTn id="12" fill="hold">
                            <p:stCondLst>
                              <p:cond delay="1250"/>
                            </p:stCondLst>
                            <p:childTnLst>
                              <p:par>
                                <p:cTn id="13" presetID="10" presetClass="entr" presetSubtype="0"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500"/>
                                        <p:tgtEl>
                                          <p:spTgt spid="2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wipe(right)">
                                      <p:cBhvr>
                                        <p:cTn id="20" dur="750"/>
                                        <p:tgtEl>
                                          <p:spTgt spid="37"/>
                                        </p:tgtEl>
                                      </p:cBhvr>
                                    </p:animEffect>
                                  </p:childTnLst>
                                </p:cTn>
                              </p:par>
                            </p:childTnLst>
                          </p:cTn>
                        </p:par>
                        <p:par>
                          <p:cTn id="21" fill="hold">
                            <p:stCondLst>
                              <p:cond delay="750"/>
                            </p:stCondLst>
                            <p:childTnLst>
                              <p:par>
                                <p:cTn id="22" presetID="10" presetClass="entr" presetSubtype="0" fill="hold"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par>
                          <p:cTn id="25" fill="hold">
                            <p:stCondLst>
                              <p:cond delay="1250"/>
                            </p:stCondLst>
                            <p:childTnLst>
                              <p:par>
                                <p:cTn id="26" presetID="10" presetClass="entr" presetSubtype="0" fill="hold" grpId="0" nodeType="after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fade">
                                      <p:cBhvr>
                                        <p:cTn id="28" dur="500"/>
                                        <p:tgtEl>
                                          <p:spTgt spid="26"/>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wipe(left)">
                                      <p:cBhvr>
                                        <p:cTn id="33" dur="750"/>
                                        <p:tgtEl>
                                          <p:spTgt spid="29"/>
                                        </p:tgtEl>
                                      </p:cBhvr>
                                    </p:animEffect>
                                  </p:childTnLst>
                                </p:cTn>
                              </p:par>
                            </p:childTnLst>
                          </p:cTn>
                        </p:par>
                        <p:par>
                          <p:cTn id="34" fill="hold">
                            <p:stCondLst>
                              <p:cond delay="750"/>
                            </p:stCondLst>
                            <p:childTnLst>
                              <p:par>
                                <p:cTn id="35" presetID="10" presetClass="entr" presetSubtype="0" fill="hold" nodeType="after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par>
                          <p:cTn id="38" fill="hold">
                            <p:stCondLst>
                              <p:cond delay="1250"/>
                            </p:stCondLst>
                            <p:childTnLst>
                              <p:par>
                                <p:cTn id="39" presetID="10" presetClass="entr" presetSubtype="0" fill="hold" grpId="0" nodeType="after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wipe(left)">
                                      <p:cBhvr>
                                        <p:cTn id="46" dur="750"/>
                                        <p:tgtEl>
                                          <p:spTgt spid="20"/>
                                        </p:tgtEl>
                                      </p:cBhvr>
                                    </p:animEffect>
                                  </p:childTnLst>
                                </p:cTn>
                              </p:par>
                            </p:childTnLst>
                          </p:cTn>
                        </p:par>
                        <p:par>
                          <p:cTn id="47" fill="hold">
                            <p:stCondLst>
                              <p:cond delay="750"/>
                            </p:stCondLst>
                            <p:childTnLst>
                              <p:par>
                                <p:cTn id="48" presetID="10" presetClass="entr" presetSubtype="0" fill="hold" nodeType="afterEffect">
                                  <p:stCondLst>
                                    <p:cond delay="0"/>
                                  </p:stCondLst>
                                  <p:childTnLst>
                                    <p:set>
                                      <p:cBhvr>
                                        <p:cTn id="49" dur="1" fill="hold">
                                          <p:stCondLst>
                                            <p:cond delay="0"/>
                                          </p:stCondLst>
                                        </p:cTn>
                                        <p:tgtEl>
                                          <p:spTgt spid="21"/>
                                        </p:tgtEl>
                                        <p:attrNameLst>
                                          <p:attrName>style.visibility</p:attrName>
                                        </p:attrNameLst>
                                      </p:cBhvr>
                                      <p:to>
                                        <p:strVal val="visible"/>
                                      </p:to>
                                    </p:set>
                                    <p:animEffect transition="in" filter="fade">
                                      <p:cBhvr>
                                        <p:cTn id="50" dur="500"/>
                                        <p:tgtEl>
                                          <p:spTgt spid="21"/>
                                        </p:tgtEl>
                                      </p:cBhvr>
                                    </p:animEffect>
                                  </p:childTnLst>
                                </p:cTn>
                              </p:par>
                            </p:childTnLst>
                          </p:cTn>
                        </p:par>
                        <p:par>
                          <p:cTn id="51" fill="hold">
                            <p:stCondLst>
                              <p:cond delay="1250"/>
                            </p:stCondLst>
                            <p:childTnLst>
                              <p:par>
                                <p:cTn id="52" presetID="10" presetClass="entr" presetSubtype="0" fill="hold" grpId="0" nodeType="afterEffect">
                                  <p:stCondLst>
                                    <p:cond delay="0"/>
                                  </p:stCondLst>
                                  <p:childTnLst>
                                    <p:set>
                                      <p:cBhvr>
                                        <p:cTn id="53" dur="1" fill="hold">
                                          <p:stCondLst>
                                            <p:cond delay="0"/>
                                          </p:stCondLst>
                                        </p:cTn>
                                        <p:tgtEl>
                                          <p:spTgt spid="27"/>
                                        </p:tgtEl>
                                        <p:attrNameLst>
                                          <p:attrName>style.visibility</p:attrName>
                                        </p:attrNameLst>
                                      </p:cBhvr>
                                      <p:to>
                                        <p:strVal val="visible"/>
                                      </p:to>
                                    </p:set>
                                    <p:animEffect transition="in" filter="fade">
                                      <p:cBhvr>
                                        <p:cTn id="54"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ABC57ABB-043F-8C59-1C44-51F873B90CDD}"/>
              </a:ext>
            </a:extLst>
          </p:cNvPr>
          <p:cNvSpPr/>
          <p:nvPr/>
        </p:nvSpPr>
        <p:spPr>
          <a:xfrm>
            <a:off x="512172" y="4559267"/>
            <a:ext cx="5159547" cy="1526904"/>
          </a:xfrm>
          <a:prstGeom prst="round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grpSp>
        <p:nvGrpSpPr>
          <p:cNvPr id="184" name="Group 183">
            <a:extLst>
              <a:ext uri="{FF2B5EF4-FFF2-40B4-BE49-F238E27FC236}">
                <a16:creationId xmlns:a16="http://schemas.microsoft.com/office/drawing/2014/main" id="{A44AB468-9AD9-E692-5A0A-29D51B360362}"/>
              </a:ext>
            </a:extLst>
          </p:cNvPr>
          <p:cNvGrpSpPr/>
          <p:nvPr/>
        </p:nvGrpSpPr>
        <p:grpSpPr>
          <a:xfrm>
            <a:off x="8430662" y="2497739"/>
            <a:ext cx="3666973" cy="2213830"/>
            <a:chOff x="447472" y="1735318"/>
            <a:chExt cx="22837079" cy="2274736"/>
          </a:xfrm>
          <a:effectLst>
            <a:outerShdw blurRad="419100" algn="ctr" rotWithShape="0">
              <a:schemeClr val="accent1">
                <a:alpha val="40000"/>
              </a:schemeClr>
            </a:outerShdw>
          </a:effectLst>
        </p:grpSpPr>
        <p:sp>
          <p:nvSpPr>
            <p:cNvPr id="186" name="Snip Diagonal Corner Rectangle 5">
              <a:extLst>
                <a:ext uri="{FF2B5EF4-FFF2-40B4-BE49-F238E27FC236}">
                  <a16:creationId xmlns:a16="http://schemas.microsoft.com/office/drawing/2014/main" id="{FE3B4FA5-2BE2-8E4A-A20F-B2D735C787FA}"/>
                </a:ext>
              </a:extLst>
            </p:cNvPr>
            <p:cNvSpPr/>
            <p:nvPr/>
          </p:nvSpPr>
          <p:spPr>
            <a:xfrm>
              <a:off x="447472" y="1735318"/>
              <a:ext cx="22837079" cy="2274736"/>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87" name="Rectangle 186">
              <a:extLst>
                <a:ext uri="{FF2B5EF4-FFF2-40B4-BE49-F238E27FC236}">
                  <a16:creationId xmlns:a16="http://schemas.microsoft.com/office/drawing/2014/main" id="{8A489103-0CE0-FA4D-FA5F-70D3AE19E82D}"/>
                </a:ext>
              </a:extLst>
            </p:cNvPr>
            <p:cNvSpPr/>
            <p:nvPr/>
          </p:nvSpPr>
          <p:spPr>
            <a:xfrm>
              <a:off x="447472" y="1735318"/>
              <a:ext cx="22837079" cy="583554"/>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cxnSp>
        <p:nvCxnSpPr>
          <p:cNvPr id="154" name="Straight Connector 153">
            <a:extLst>
              <a:ext uri="{FF2B5EF4-FFF2-40B4-BE49-F238E27FC236}">
                <a16:creationId xmlns:a16="http://schemas.microsoft.com/office/drawing/2014/main" id="{D9135F58-0912-A09A-8914-7091E6E0DD77}"/>
              </a:ext>
            </a:extLst>
          </p:cNvPr>
          <p:cNvCxnSpPr>
            <a:cxnSpLocks/>
          </p:cNvCxnSpPr>
          <p:nvPr/>
        </p:nvCxnSpPr>
        <p:spPr>
          <a:xfrm flipV="1">
            <a:off x="5075649" y="2496010"/>
            <a:ext cx="0" cy="1082183"/>
          </a:xfrm>
          <a:prstGeom prst="line">
            <a:avLst/>
          </a:prstGeom>
          <a:ln w="1905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6F77608-5D00-44EA-FD66-40DB857F4D77}"/>
              </a:ext>
            </a:extLst>
          </p:cNvPr>
          <p:cNvSpPr>
            <a:spLocks noGrp="1"/>
          </p:cNvSpPr>
          <p:nvPr>
            <p:ph type="title"/>
          </p:nvPr>
        </p:nvSpPr>
        <p:spPr/>
        <p:txBody>
          <a:bodyPr/>
          <a:lstStyle/>
          <a:p>
            <a:r>
              <a:rPr lang="en-US" sz="3200" dirty="0"/>
              <a:t>Excess cortisol increases the risk of atherosclerosis</a:t>
            </a:r>
          </a:p>
        </p:txBody>
      </p:sp>
      <p:sp>
        <p:nvSpPr>
          <p:cNvPr id="3" name="Slide Number Placeholder 2">
            <a:extLst>
              <a:ext uri="{FF2B5EF4-FFF2-40B4-BE49-F238E27FC236}">
                <a16:creationId xmlns:a16="http://schemas.microsoft.com/office/drawing/2014/main" id="{50B3719B-F0B0-B6FD-A9D0-689899289932}"/>
              </a:ext>
            </a:extLst>
          </p:cNvPr>
          <p:cNvSpPr>
            <a:spLocks noGrp="1"/>
          </p:cNvSpPr>
          <p:nvPr>
            <p:ph type="sldNum" sz="quarter" idx="4"/>
          </p:nvPr>
        </p:nvSpPr>
        <p:spPr/>
        <p:txBody>
          <a:bodyPr/>
          <a:lstStyle/>
          <a:p>
            <a:fld id="{26C7E364-F216-45CA-BEA7-E5358E0A659A}" type="slidenum">
              <a:rPr lang="en-US" smtClean="0"/>
              <a:pPr/>
              <a:t>4</a:t>
            </a:fld>
            <a:endParaRPr lang="en-US" dirty="0"/>
          </a:p>
        </p:txBody>
      </p:sp>
      <p:sp>
        <p:nvSpPr>
          <p:cNvPr id="4" name="Footer Placeholder 3">
            <a:extLst>
              <a:ext uri="{FF2B5EF4-FFF2-40B4-BE49-F238E27FC236}">
                <a16:creationId xmlns:a16="http://schemas.microsoft.com/office/drawing/2014/main" id="{C22C80F5-1279-AA7B-F524-7284C1EEDF08}"/>
              </a:ext>
            </a:extLst>
          </p:cNvPr>
          <p:cNvSpPr>
            <a:spLocks noGrp="1"/>
          </p:cNvSpPr>
          <p:nvPr>
            <p:ph type="ftr" sz="quarter" idx="3"/>
          </p:nvPr>
        </p:nvSpPr>
        <p:spPr>
          <a:xfrm>
            <a:off x="512172" y="6120328"/>
            <a:ext cx="10094867" cy="652632"/>
          </a:xfrm>
        </p:spPr>
        <p:txBody>
          <a:bodyPr/>
          <a:lstStyle/>
          <a:p>
            <a:r>
              <a:rPr lang="en-US" dirty="0"/>
              <a:t>ABI=ankle-brachial index; cIMT=carotid intima-media thickness; CS=Cushing’s syndrome; EH=essential hypertension; LDL=low-density lipoprotein; VEGF=vascular endothelial growth factor.</a:t>
            </a:r>
          </a:p>
          <a:p>
            <a:r>
              <a:rPr lang="en-US" baseline="30000" dirty="0"/>
              <a:t>a</a:t>
            </a:r>
            <a:r>
              <a:rPr lang="en-US" i="1" dirty="0"/>
              <a:t>P</a:t>
            </a:r>
            <a:r>
              <a:rPr lang="en-US" dirty="0"/>
              <a:t>&lt;0.03 vs EH and healthy subject (control). </a:t>
            </a:r>
            <a:r>
              <a:rPr lang="en-US" baseline="30000" dirty="0"/>
              <a:t>b</a:t>
            </a:r>
            <a:r>
              <a:rPr lang="en-US" dirty="0"/>
              <a:t>ABI is an indicator of generalized atherosclerosis, and low ABI has been related to an increased incidence of cardiovascular mortality.</a:t>
            </a:r>
          </a:p>
          <a:p>
            <a:r>
              <a:rPr lang="en-US" dirty="0"/>
              <a:t>1. van der Sluis RJ, Hoekstra M. </a:t>
            </a:r>
            <a:r>
              <a:rPr lang="en-US" i="1" dirty="0"/>
              <a:t>Mol Cell Endocrinol</a:t>
            </a:r>
            <a:r>
              <a:rPr lang="en-US" dirty="0"/>
              <a:t>. 2020;504:110728. 2. Magomedova L, Cummins CL. </a:t>
            </a:r>
            <a:r>
              <a:rPr lang="en-US" i="1" dirty="0"/>
              <a:t>Handb Exp Pharmacol</a:t>
            </a:r>
            <a:r>
              <a:rPr lang="en-US" dirty="0"/>
              <a:t>. 2016;233:73-93. </a:t>
            </a:r>
          </a:p>
          <a:p>
            <a:r>
              <a:rPr lang="en-US" dirty="0"/>
              <a:t>3. Petramala L, et al. </a:t>
            </a:r>
            <a:r>
              <a:rPr lang="it-IT" i="1" dirty="0"/>
              <a:t>Endocrinol Metab (Seoul)</a:t>
            </a:r>
            <a:r>
              <a:rPr lang="it-IT" dirty="0"/>
              <a:t>. 2015;30(4):488-493. </a:t>
            </a:r>
            <a:r>
              <a:rPr lang="en-US" dirty="0"/>
              <a:t>4. </a:t>
            </a:r>
            <a:r>
              <a:rPr lang="nb-NO" dirty="0"/>
              <a:t>Lupoli R, et al. </a:t>
            </a:r>
            <a:r>
              <a:rPr lang="nb-NO" i="1" dirty="0"/>
              <a:t>Ann Med</a:t>
            </a:r>
            <a:r>
              <a:rPr lang="nb-NO" dirty="0"/>
              <a:t>. 2017;49:206-216.</a:t>
            </a:r>
            <a:r>
              <a:rPr lang="en-US" dirty="0"/>
              <a:t> </a:t>
            </a:r>
          </a:p>
        </p:txBody>
      </p:sp>
      <p:grpSp>
        <p:nvGrpSpPr>
          <p:cNvPr id="9" name="Group 8">
            <a:extLst>
              <a:ext uri="{FF2B5EF4-FFF2-40B4-BE49-F238E27FC236}">
                <a16:creationId xmlns:a16="http://schemas.microsoft.com/office/drawing/2014/main" id="{69B808E8-6E00-4B1E-4C52-171A14259B43}"/>
              </a:ext>
            </a:extLst>
          </p:cNvPr>
          <p:cNvGrpSpPr/>
          <p:nvPr/>
        </p:nvGrpSpPr>
        <p:grpSpPr>
          <a:xfrm>
            <a:off x="5839165" y="2657376"/>
            <a:ext cx="2700808" cy="2332403"/>
            <a:chOff x="8355826" y="3177754"/>
            <a:chExt cx="2700808" cy="2332403"/>
          </a:xfrm>
        </p:grpSpPr>
        <p:pic>
          <p:nvPicPr>
            <p:cNvPr id="31" name="Picture 30" descr="A picture containing knife&#10;&#10;Description automatically generated">
              <a:extLst>
                <a:ext uri="{FF2B5EF4-FFF2-40B4-BE49-F238E27FC236}">
                  <a16:creationId xmlns:a16="http://schemas.microsoft.com/office/drawing/2014/main" id="{970939DD-49BE-2BE4-335B-18107AD1D359}"/>
                </a:ext>
              </a:extLst>
            </p:cNvPr>
            <p:cNvPicPr>
              <a:picLocks noChangeAspect="1"/>
            </p:cNvPicPr>
            <p:nvPr/>
          </p:nvPicPr>
          <p:blipFill rotWithShape="1">
            <a:blip r:embed="rId3" cstate="screen">
              <a:extLst>
                <a:ext uri="{BEBA8EAE-BF5A-486C-A8C5-ECC9F3942E4B}">
                  <a14:imgProps xmlns:a14="http://schemas.microsoft.com/office/drawing/2010/main">
                    <a14:imgLayer r:embed="rId4">
                      <a14:imgEffect>
                        <a14:backgroundRemoval t="0" b="89823" l="0" r="89770">
                          <a14:foregroundMark x1="24297" y1="6637" x2="24297" y2="6637"/>
                          <a14:foregroundMark x1="12020" y1="4204" x2="12020" y2="4204"/>
                          <a14:foregroundMark x1="6138" y1="3761" x2="6138" y2="3761"/>
                          <a14:foregroundMark x1="6138" y1="5088" x2="6138" y2="5088"/>
                          <a14:foregroundMark x1="5115" y1="8186" x2="5627" y2="9071"/>
                          <a14:foregroundMark x1="7161" y1="12611" x2="7161" y2="6637"/>
                          <a14:foregroundMark x1="8184" y1="14159" x2="13299" y2="1991"/>
                          <a14:foregroundMark x1="14322" y1="1991" x2="7673" y2="2212"/>
                          <a14:foregroundMark x1="12788" y1="1549" x2="18414" y2="1549"/>
                          <a14:foregroundMark x1="12276" y1="1327" x2="8184" y2="1327"/>
                          <a14:foregroundMark x1="9207" y1="1106" x2="9207" y2="1106"/>
                          <a14:foregroundMark x1="12276" y1="885" x2="12276" y2="885"/>
                          <a14:foregroundMark x1="16113" y1="885" x2="16113" y2="885"/>
                          <a14:foregroundMark x1="16368" y1="442" x2="16368" y2="442"/>
                          <a14:foregroundMark x1="14322" y1="442" x2="14322" y2="442"/>
                          <a14:foregroundMark x1="11765" y1="442" x2="11765" y2="442"/>
                          <a14:foregroundMark x1="9463" y1="442" x2="9463" y2="442"/>
                          <a14:foregroundMark x1="8184" y1="664" x2="8184" y2="664"/>
                          <a14:foregroundMark x1="8184" y1="664" x2="8184" y2="664"/>
                          <a14:foregroundMark x1="7417" y1="664" x2="7417" y2="664"/>
                          <a14:foregroundMark x1="6394" y1="1106" x2="6394" y2="1106"/>
                          <a14:foregroundMark x1="5371" y1="1770" x2="5371" y2="1770"/>
                          <a14:foregroundMark x1="4348" y1="2655" x2="4348" y2="2655"/>
                          <a14:foregroundMark x1="3836" y1="3319" x2="3836" y2="3319"/>
                          <a14:foregroundMark x1="3325" y1="3540" x2="3325" y2="3540"/>
                          <a14:foregroundMark x1="2302" y1="4204" x2="512" y2="2655"/>
                          <a14:foregroundMark x1="2046" y1="1106" x2="1535" y2="12832"/>
                          <a14:foregroundMark x1="2302" y1="6416" x2="7161" y2="19027"/>
                          <a14:foregroundMark x1="5115" y1="16814" x2="1790" y2="15929"/>
                          <a14:foregroundMark x1="1790" y1="14602" x2="4092" y2="18584"/>
                          <a14:foregroundMark x1="4092" y1="18584" x2="1279" y2="17035"/>
                          <a14:foregroundMark x1="1279" y1="16814" x2="1279" y2="1106"/>
                          <a14:foregroundMark x1="2302" y1="1549" x2="6138" y2="1106"/>
                          <a14:foregroundMark x1="0" y1="442" x2="4348" y2="1106"/>
                          <a14:foregroundMark x1="3581" y1="1991" x2="3581" y2="1991"/>
                          <a14:foregroundMark x1="4859" y1="1991" x2="4348" y2="1549"/>
                          <a14:foregroundMark x1="6650" y1="1549" x2="10230" y2="1549"/>
                          <a14:foregroundMark x1="20460" y1="1106" x2="20460" y2="1106"/>
                          <a14:foregroundMark x1="3581" y1="0" x2="20205" y2="885"/>
                          <a14:foregroundMark x1="5627" y1="1106" x2="5627" y2="1106"/>
                          <a14:foregroundMark x1="6394" y1="0" x2="8184" y2="1327"/>
                          <a14:foregroundMark x1="8951" y1="5310" x2="1790" y2="15265"/>
                          <a14:foregroundMark x1="512" y1="7743" x2="0" y2="12832"/>
                          <a14:foregroundMark x1="0" y1="5531" x2="0" y2="5531"/>
                          <a14:foregroundMark x1="0" y1="5310" x2="0" y2="5310"/>
                          <a14:foregroundMark x1="0" y1="5088" x2="0" y2="5531"/>
                          <a14:foregroundMark x1="0" y1="10841" x2="256" y2="11283"/>
                          <a14:foregroundMark x1="767" y1="12832" x2="767" y2="12832"/>
                          <a14:foregroundMark x1="512" y1="13274" x2="512" y2="13274"/>
                          <a14:foregroundMark x1="256" y1="14159" x2="512" y2="15265"/>
                          <a14:foregroundMark x1="512" y1="15929" x2="512" y2="15929"/>
                          <a14:foregroundMark x1="512" y1="15929" x2="512" y2="15929"/>
                          <a14:foregroundMark x1="0" y1="15487" x2="0" y2="15487"/>
                          <a14:foregroundMark x1="512" y1="17257" x2="512" y2="17257"/>
                          <a14:foregroundMark x1="767" y1="17478" x2="767" y2="17478"/>
                          <a14:foregroundMark x1="1279" y1="18142" x2="1279" y2="18142"/>
                          <a14:foregroundMark x1="1790" y1="18584" x2="1790" y2="18584"/>
                          <a14:foregroundMark x1="2302" y1="18584" x2="2302" y2="18584"/>
                          <a14:foregroundMark x1="17136" y1="5310" x2="17136" y2="5310"/>
                          <a14:foregroundMark x1="16880" y1="885" x2="16880" y2="885"/>
                          <a14:foregroundMark x1="18159" y1="221" x2="18670" y2="442"/>
                          <a14:foregroundMark x1="19693" y1="442" x2="19693" y2="442"/>
                          <a14:foregroundMark x1="20205" y1="442" x2="20205" y2="442"/>
                          <a14:foregroundMark x1="19437" y1="442" x2="19437" y2="442"/>
                          <a14:foregroundMark x1="18414" y1="442" x2="18414" y2="442"/>
                          <a14:foregroundMark x1="13299" y1="442" x2="13299" y2="442"/>
                          <a14:foregroundMark x1="12276" y1="442" x2="12276" y2="442"/>
                          <a14:foregroundMark x1="9719" y1="442" x2="9719" y2="442"/>
                          <a14:foregroundMark x1="7417" y1="442" x2="7417" y2="442"/>
                          <a14:foregroundMark x1="7417" y1="442" x2="7417" y2="442"/>
                          <a14:foregroundMark x1="8184" y1="442" x2="8184" y2="442"/>
                        </a14:backgroundRemoval>
                      </a14:imgEffect>
                    </a14:imgLayer>
                  </a14:imgProps>
                </a:ext>
                <a:ext uri="{28A0092B-C50C-407E-A947-70E740481C1C}">
                  <a14:useLocalDpi xmlns:a14="http://schemas.microsoft.com/office/drawing/2010/main"/>
                </a:ext>
              </a:extLst>
            </a:blip>
            <a:srcRect/>
            <a:stretch/>
          </p:blipFill>
          <p:spPr>
            <a:xfrm rot="18734199">
              <a:off x="8540028" y="2993552"/>
              <a:ext cx="2332403" cy="2700808"/>
            </a:xfrm>
            <a:prstGeom prst="rect">
              <a:avLst/>
            </a:prstGeom>
          </p:spPr>
        </p:pic>
        <p:sp>
          <p:nvSpPr>
            <p:cNvPr id="52" name="Oval 51">
              <a:extLst>
                <a:ext uri="{FF2B5EF4-FFF2-40B4-BE49-F238E27FC236}">
                  <a16:creationId xmlns:a16="http://schemas.microsoft.com/office/drawing/2014/main" id="{CDF0780B-9C0D-0B78-3857-3BB6E993DF5A}"/>
                </a:ext>
              </a:extLst>
            </p:cNvPr>
            <p:cNvSpPr/>
            <p:nvPr/>
          </p:nvSpPr>
          <p:spPr>
            <a:xfrm rot="17283350">
              <a:off x="9637597" y="3802532"/>
              <a:ext cx="321890" cy="973854"/>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7361B900-21D7-BD3A-9AF3-6E6E57361947}"/>
                </a:ext>
              </a:extLst>
            </p:cNvPr>
            <p:cNvSpPr txBox="1"/>
            <p:nvPr/>
          </p:nvSpPr>
          <p:spPr>
            <a:xfrm>
              <a:off x="8867899" y="4454899"/>
              <a:ext cx="808789" cy="276999"/>
            </a:xfrm>
            <a:prstGeom prst="rect">
              <a:avLst/>
            </a:prstGeom>
            <a:noFill/>
          </p:spPr>
          <p:txBody>
            <a:bodyPr wrap="square" rtlCol="0">
              <a:spAutoFit/>
            </a:bodyPr>
            <a:lstStyle/>
            <a:p>
              <a:r>
                <a:rPr lang="en-US" sz="1200" b="1" dirty="0">
                  <a:solidFill>
                    <a:schemeClr val="accent1"/>
                  </a:solidFill>
                </a:rPr>
                <a:t>Plaque</a:t>
              </a:r>
            </a:p>
          </p:txBody>
        </p:sp>
        <p:cxnSp>
          <p:nvCxnSpPr>
            <p:cNvPr id="55" name="Straight Connector 54">
              <a:extLst>
                <a:ext uri="{FF2B5EF4-FFF2-40B4-BE49-F238E27FC236}">
                  <a16:creationId xmlns:a16="http://schemas.microsoft.com/office/drawing/2014/main" id="{FCC4D51B-268C-21F9-D2A6-D0BF6F28C6A9}"/>
                </a:ext>
              </a:extLst>
            </p:cNvPr>
            <p:cNvCxnSpPr>
              <a:cxnSpLocks/>
              <a:stCxn id="52" idx="2"/>
            </p:cNvCxnSpPr>
            <p:nvPr/>
          </p:nvCxnSpPr>
          <p:spPr>
            <a:xfrm flipH="1">
              <a:off x="9497930" y="4442478"/>
              <a:ext cx="250728" cy="15009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072111FD-1792-2B46-3960-B0EB0CB70744}"/>
              </a:ext>
            </a:extLst>
          </p:cNvPr>
          <p:cNvGrpSpPr/>
          <p:nvPr/>
        </p:nvGrpSpPr>
        <p:grpSpPr>
          <a:xfrm>
            <a:off x="79481" y="2238746"/>
            <a:ext cx="4727746" cy="2563638"/>
            <a:chOff x="7577323" y="1371394"/>
            <a:chExt cx="4727746" cy="2563638"/>
          </a:xfrm>
        </p:grpSpPr>
        <p:pic>
          <p:nvPicPr>
            <p:cNvPr id="30" name="Picture 29" descr="A picture containing remote, table, knife, sitting&#10;&#10;Description automatically generated">
              <a:extLst>
                <a:ext uri="{FF2B5EF4-FFF2-40B4-BE49-F238E27FC236}">
                  <a16:creationId xmlns:a16="http://schemas.microsoft.com/office/drawing/2014/main" id="{7B1DB448-50D4-E334-FD88-B04AD7A7D514}"/>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t="10867"/>
            <a:stretch/>
          </p:blipFill>
          <p:spPr>
            <a:xfrm rot="18756578">
              <a:off x="8679632" y="1347940"/>
              <a:ext cx="2412158" cy="2762025"/>
            </a:xfrm>
            <a:prstGeom prst="rect">
              <a:avLst/>
            </a:prstGeom>
          </p:spPr>
        </p:pic>
        <p:grpSp>
          <p:nvGrpSpPr>
            <p:cNvPr id="6" name="Group 5">
              <a:extLst>
                <a:ext uri="{FF2B5EF4-FFF2-40B4-BE49-F238E27FC236}">
                  <a16:creationId xmlns:a16="http://schemas.microsoft.com/office/drawing/2014/main" id="{47ED246A-80B1-F737-F134-7B4DCE878AA1}"/>
                </a:ext>
              </a:extLst>
            </p:cNvPr>
            <p:cNvGrpSpPr/>
            <p:nvPr/>
          </p:nvGrpSpPr>
          <p:grpSpPr>
            <a:xfrm>
              <a:off x="7577323" y="1371394"/>
              <a:ext cx="4727746" cy="1049110"/>
              <a:chOff x="7577323" y="1371394"/>
              <a:chExt cx="4727746" cy="1049110"/>
            </a:xfrm>
          </p:grpSpPr>
          <p:grpSp>
            <p:nvGrpSpPr>
              <p:cNvPr id="32" name="Group 31">
                <a:extLst>
                  <a:ext uri="{FF2B5EF4-FFF2-40B4-BE49-F238E27FC236}">
                    <a16:creationId xmlns:a16="http://schemas.microsoft.com/office/drawing/2014/main" id="{0165F0BA-3D61-032B-311D-74C3F437CA58}"/>
                  </a:ext>
                </a:extLst>
              </p:cNvPr>
              <p:cNvGrpSpPr/>
              <p:nvPr/>
            </p:nvGrpSpPr>
            <p:grpSpPr>
              <a:xfrm>
                <a:off x="10433430" y="1958839"/>
                <a:ext cx="1871639" cy="461665"/>
                <a:chOff x="7445044" y="3321783"/>
                <a:chExt cx="1871639" cy="461665"/>
              </a:xfrm>
            </p:grpSpPr>
            <p:sp>
              <p:nvSpPr>
                <p:cNvPr id="33" name="TextBox 32">
                  <a:extLst>
                    <a:ext uri="{FF2B5EF4-FFF2-40B4-BE49-F238E27FC236}">
                      <a16:creationId xmlns:a16="http://schemas.microsoft.com/office/drawing/2014/main" id="{7347098E-24A1-B5F5-5669-677383042CBC}"/>
                    </a:ext>
                  </a:extLst>
                </p:cNvPr>
                <p:cNvSpPr txBox="1"/>
                <p:nvPr/>
              </p:nvSpPr>
              <p:spPr>
                <a:xfrm>
                  <a:off x="7851515" y="3321783"/>
                  <a:ext cx="1465168" cy="461665"/>
                </a:xfrm>
                <a:prstGeom prst="rect">
                  <a:avLst/>
                </a:prstGeom>
                <a:noFill/>
              </p:spPr>
              <p:txBody>
                <a:bodyPr wrap="square" rtlCol="0">
                  <a:spAutoFit/>
                </a:bodyPr>
                <a:lstStyle/>
                <a:p>
                  <a:r>
                    <a:rPr lang="en-US" sz="1200" b="1" dirty="0">
                      <a:solidFill>
                        <a:schemeClr val="accent1"/>
                      </a:solidFill>
                    </a:rPr>
                    <a:t>Adventitia</a:t>
                  </a:r>
                  <a:br>
                    <a:rPr lang="en-US" sz="1200" b="1" dirty="0">
                      <a:solidFill>
                        <a:schemeClr val="accent1"/>
                      </a:solidFill>
                    </a:rPr>
                  </a:br>
                  <a:r>
                    <a:rPr lang="en-US" sz="1200" b="1" dirty="0">
                      <a:solidFill>
                        <a:schemeClr val="accent1"/>
                      </a:solidFill>
                    </a:rPr>
                    <a:t>(lining of artery)</a:t>
                  </a:r>
                </a:p>
              </p:txBody>
            </p:sp>
            <p:sp>
              <p:nvSpPr>
                <p:cNvPr id="34" name="Oval 33">
                  <a:extLst>
                    <a:ext uri="{FF2B5EF4-FFF2-40B4-BE49-F238E27FC236}">
                      <a16:creationId xmlns:a16="http://schemas.microsoft.com/office/drawing/2014/main" id="{24244D1F-A20B-D7CF-0560-99359625E7B6}"/>
                    </a:ext>
                  </a:extLst>
                </p:cNvPr>
                <p:cNvSpPr/>
                <p:nvPr/>
              </p:nvSpPr>
              <p:spPr>
                <a:xfrm>
                  <a:off x="7445044" y="3618243"/>
                  <a:ext cx="112320" cy="11232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37" name="Straight Connector 36">
                <a:extLst>
                  <a:ext uri="{FF2B5EF4-FFF2-40B4-BE49-F238E27FC236}">
                    <a16:creationId xmlns:a16="http://schemas.microsoft.com/office/drawing/2014/main" id="{D5066C93-848D-27F7-71C3-0A9EC7EC7316}"/>
                  </a:ext>
                </a:extLst>
              </p:cNvPr>
              <p:cNvCxnSpPr>
                <a:cxnSpLocks/>
                <a:stCxn id="33" idx="1"/>
                <a:endCxn id="34" idx="7"/>
              </p:cNvCxnSpPr>
              <p:nvPr/>
            </p:nvCxnSpPr>
            <p:spPr>
              <a:xfrm flipH="1">
                <a:off x="10529301" y="2189672"/>
                <a:ext cx="310600" cy="820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34894F7C-FED8-93EB-55FF-726D54841F48}"/>
                  </a:ext>
                </a:extLst>
              </p:cNvPr>
              <p:cNvSpPr txBox="1"/>
              <p:nvPr/>
            </p:nvSpPr>
            <p:spPr>
              <a:xfrm>
                <a:off x="9650269" y="1615687"/>
                <a:ext cx="2418671" cy="461665"/>
              </a:xfrm>
              <a:prstGeom prst="rect">
                <a:avLst/>
              </a:prstGeom>
              <a:noFill/>
            </p:spPr>
            <p:txBody>
              <a:bodyPr wrap="square" rtlCol="0">
                <a:spAutoFit/>
              </a:bodyPr>
              <a:lstStyle/>
              <a:p>
                <a:r>
                  <a:rPr lang="en-US" sz="1200" b="1" dirty="0">
                    <a:solidFill>
                      <a:schemeClr val="accent1"/>
                    </a:solidFill>
                  </a:rPr>
                  <a:t>Intima </a:t>
                </a:r>
                <a:br>
                  <a:rPr lang="en-US" sz="1200" b="1" dirty="0">
                    <a:solidFill>
                      <a:schemeClr val="accent1"/>
                    </a:solidFill>
                  </a:rPr>
                </a:br>
                <a:r>
                  <a:rPr lang="en-US" sz="1200" b="1" dirty="0">
                    <a:solidFill>
                      <a:schemeClr val="accent1"/>
                    </a:solidFill>
                  </a:rPr>
                  <a:t>(normally thin)</a:t>
                </a:r>
              </a:p>
            </p:txBody>
          </p:sp>
          <p:sp>
            <p:nvSpPr>
              <p:cNvPr id="44" name="Freeform: Shape 43">
                <a:extLst>
                  <a:ext uri="{FF2B5EF4-FFF2-40B4-BE49-F238E27FC236}">
                    <a16:creationId xmlns:a16="http://schemas.microsoft.com/office/drawing/2014/main" id="{E9BC5F8F-CD74-3F9C-2C9D-B2191DF1862D}"/>
                  </a:ext>
                </a:extLst>
              </p:cNvPr>
              <p:cNvSpPr/>
              <p:nvPr/>
            </p:nvSpPr>
            <p:spPr>
              <a:xfrm>
                <a:off x="9522619" y="1840374"/>
                <a:ext cx="185177" cy="401091"/>
              </a:xfrm>
              <a:custGeom>
                <a:avLst/>
                <a:gdLst>
                  <a:gd name="connsiteX0" fmla="*/ 0 w 222515"/>
                  <a:gd name="connsiteY0" fmla="*/ 451984 h 451984"/>
                  <a:gd name="connsiteX1" fmla="*/ 0 w 222515"/>
                  <a:gd name="connsiteY1" fmla="*/ 0 h 451984"/>
                  <a:gd name="connsiteX2" fmla="*/ 222515 w 222515"/>
                  <a:gd name="connsiteY2" fmla="*/ 0 h 451984"/>
                </a:gdLst>
                <a:ahLst/>
                <a:cxnLst>
                  <a:cxn ang="0">
                    <a:pos x="connsiteX0" y="connsiteY0"/>
                  </a:cxn>
                  <a:cxn ang="0">
                    <a:pos x="connsiteX1" y="connsiteY1"/>
                  </a:cxn>
                  <a:cxn ang="0">
                    <a:pos x="connsiteX2" y="connsiteY2"/>
                  </a:cxn>
                </a:cxnLst>
                <a:rect l="l" t="t" r="r" b="b"/>
                <a:pathLst>
                  <a:path w="222515" h="451984">
                    <a:moveTo>
                      <a:pt x="0" y="451984"/>
                    </a:moveTo>
                    <a:lnTo>
                      <a:pt x="0" y="0"/>
                    </a:lnTo>
                    <a:lnTo>
                      <a:pt x="222515" y="0"/>
                    </a:ln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a:extLst>
                  <a:ext uri="{FF2B5EF4-FFF2-40B4-BE49-F238E27FC236}">
                    <a16:creationId xmlns:a16="http://schemas.microsoft.com/office/drawing/2014/main" id="{6CAA7408-A4BF-3359-0A99-6A0CEC513E65}"/>
                  </a:ext>
                </a:extLst>
              </p:cNvPr>
              <p:cNvSpPr/>
              <p:nvPr/>
            </p:nvSpPr>
            <p:spPr>
              <a:xfrm>
                <a:off x="9483196" y="2241466"/>
                <a:ext cx="83608" cy="83608"/>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Oval 113">
                <a:extLst>
                  <a:ext uri="{FF2B5EF4-FFF2-40B4-BE49-F238E27FC236}">
                    <a16:creationId xmlns:a16="http://schemas.microsoft.com/office/drawing/2014/main" id="{76326D95-6C98-2C94-D321-977328CFC3FC}"/>
                  </a:ext>
                </a:extLst>
              </p:cNvPr>
              <p:cNvSpPr/>
              <p:nvPr/>
            </p:nvSpPr>
            <p:spPr>
              <a:xfrm>
                <a:off x="9286092" y="2192590"/>
                <a:ext cx="83608" cy="83608"/>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TextBox 114">
                <a:extLst>
                  <a:ext uri="{FF2B5EF4-FFF2-40B4-BE49-F238E27FC236}">
                    <a16:creationId xmlns:a16="http://schemas.microsoft.com/office/drawing/2014/main" id="{AE2F4FEF-A412-E373-F63D-7F9661509039}"/>
                  </a:ext>
                </a:extLst>
              </p:cNvPr>
              <p:cNvSpPr txBox="1"/>
              <p:nvPr/>
            </p:nvSpPr>
            <p:spPr>
              <a:xfrm>
                <a:off x="7577323" y="1371394"/>
                <a:ext cx="2418671" cy="461665"/>
              </a:xfrm>
              <a:prstGeom prst="rect">
                <a:avLst/>
              </a:prstGeom>
              <a:noFill/>
            </p:spPr>
            <p:txBody>
              <a:bodyPr wrap="square" rtlCol="0">
                <a:spAutoFit/>
              </a:bodyPr>
              <a:lstStyle/>
              <a:p>
                <a:r>
                  <a:rPr lang="en-US" sz="1200" b="1" dirty="0">
                    <a:solidFill>
                      <a:schemeClr val="accent1"/>
                    </a:solidFill>
                  </a:rPr>
                  <a:t>Media </a:t>
                </a:r>
                <a:br>
                  <a:rPr lang="en-US" sz="1200" b="1" dirty="0">
                    <a:solidFill>
                      <a:schemeClr val="accent1"/>
                    </a:solidFill>
                  </a:rPr>
                </a:br>
                <a:r>
                  <a:rPr lang="en-US" sz="1200" b="1" dirty="0">
                    <a:solidFill>
                      <a:schemeClr val="accent1"/>
                    </a:solidFill>
                  </a:rPr>
                  <a:t>(muscular layer of artery)</a:t>
                </a:r>
              </a:p>
            </p:txBody>
          </p:sp>
          <p:cxnSp>
            <p:nvCxnSpPr>
              <p:cNvPr id="116" name="Straight Connector 115">
                <a:extLst>
                  <a:ext uri="{FF2B5EF4-FFF2-40B4-BE49-F238E27FC236}">
                    <a16:creationId xmlns:a16="http://schemas.microsoft.com/office/drawing/2014/main" id="{0128A894-8FD3-CDD2-3D5D-C46AC4F7683A}"/>
                  </a:ext>
                </a:extLst>
              </p:cNvPr>
              <p:cNvCxnSpPr>
                <a:cxnSpLocks/>
                <a:stCxn id="114" idx="0"/>
              </p:cNvCxnSpPr>
              <p:nvPr/>
            </p:nvCxnSpPr>
            <p:spPr>
              <a:xfrm flipH="1" flipV="1">
                <a:off x="9269511" y="1789275"/>
                <a:ext cx="58385" cy="40331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2" name="Arrow: Left 47">
            <a:extLst>
              <a:ext uri="{FF2B5EF4-FFF2-40B4-BE49-F238E27FC236}">
                <a16:creationId xmlns:a16="http://schemas.microsoft.com/office/drawing/2014/main" id="{324778DE-2AAD-9251-B1A7-6D83460DBE95}"/>
              </a:ext>
            </a:extLst>
          </p:cNvPr>
          <p:cNvSpPr/>
          <p:nvPr/>
        </p:nvSpPr>
        <p:spPr>
          <a:xfrm rot="10800000">
            <a:off x="4684564" y="3456393"/>
            <a:ext cx="885235" cy="464482"/>
          </a:xfrm>
          <a:prstGeom prst="leftArrow">
            <a:avLst/>
          </a:prstGeom>
          <a:gradFill>
            <a:gsLst>
              <a:gs pos="93000">
                <a:schemeClr val="accent3"/>
              </a:gs>
              <a:gs pos="7000">
                <a:schemeClr val="accent4"/>
              </a:gs>
            </a:gsLst>
            <a:lin ang="10800000" scaled="0"/>
          </a:gra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1" name="Group 190">
            <a:extLst>
              <a:ext uri="{FF2B5EF4-FFF2-40B4-BE49-F238E27FC236}">
                <a16:creationId xmlns:a16="http://schemas.microsoft.com/office/drawing/2014/main" id="{14231DDC-54B1-0A87-91B6-147858EE0567}"/>
              </a:ext>
            </a:extLst>
          </p:cNvPr>
          <p:cNvGrpSpPr/>
          <p:nvPr/>
        </p:nvGrpSpPr>
        <p:grpSpPr>
          <a:xfrm>
            <a:off x="2625801" y="1259792"/>
            <a:ext cx="5577959" cy="1236218"/>
            <a:chOff x="2625801" y="1259792"/>
            <a:chExt cx="5577959" cy="1236218"/>
          </a:xfrm>
        </p:grpSpPr>
        <p:sp>
          <p:nvSpPr>
            <p:cNvPr id="149" name="Rectangle 148">
              <a:extLst>
                <a:ext uri="{FF2B5EF4-FFF2-40B4-BE49-F238E27FC236}">
                  <a16:creationId xmlns:a16="http://schemas.microsoft.com/office/drawing/2014/main" id="{30ECE7CC-01C5-AD88-EA19-0BBFB1E5F5AD}"/>
                </a:ext>
              </a:extLst>
            </p:cNvPr>
            <p:cNvSpPr/>
            <p:nvPr/>
          </p:nvSpPr>
          <p:spPr>
            <a:xfrm>
              <a:off x="2625801" y="1281489"/>
              <a:ext cx="5494261" cy="1214521"/>
            </a:xfrm>
            <a:prstGeom prst="rect">
              <a:avLst/>
            </a:prstGeom>
            <a:solidFill>
              <a:schemeClr val="bg1"/>
            </a:solidFill>
            <a:ln>
              <a:noFill/>
            </a:ln>
            <a:scene3d>
              <a:camera prst="orthographicFront"/>
              <a:lightRig rig="threePt" dir="t"/>
            </a:scene3d>
            <a:sp3d>
              <a:bevelT w="1651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extBox 57">
              <a:extLst>
                <a:ext uri="{FF2B5EF4-FFF2-40B4-BE49-F238E27FC236}">
                  <a16:creationId xmlns:a16="http://schemas.microsoft.com/office/drawing/2014/main" id="{9C33E86B-BC9C-6A7A-73B2-C049ADECAE09}"/>
                </a:ext>
              </a:extLst>
            </p:cNvPr>
            <p:cNvSpPr txBox="1"/>
            <p:nvPr/>
          </p:nvSpPr>
          <p:spPr>
            <a:xfrm>
              <a:off x="2992309" y="2054145"/>
              <a:ext cx="892506" cy="276999"/>
            </a:xfrm>
            <a:prstGeom prst="rect">
              <a:avLst/>
            </a:prstGeom>
            <a:noFill/>
          </p:spPr>
          <p:txBody>
            <a:bodyPr wrap="square" rtlCol="0">
              <a:spAutoFit/>
            </a:bodyPr>
            <a:lstStyle/>
            <a:p>
              <a:pPr algn="ctr"/>
              <a:r>
                <a:rPr lang="en-US" sz="1200" b="1" dirty="0"/>
                <a:t>Lipolysis</a:t>
              </a:r>
            </a:p>
          </p:txBody>
        </p:sp>
        <p:grpSp>
          <p:nvGrpSpPr>
            <p:cNvPr id="99" name="Group 98">
              <a:extLst>
                <a:ext uri="{FF2B5EF4-FFF2-40B4-BE49-F238E27FC236}">
                  <a16:creationId xmlns:a16="http://schemas.microsoft.com/office/drawing/2014/main" id="{C72A951B-2B1F-435E-F2E7-6D2FC0FBB3F5}"/>
                </a:ext>
              </a:extLst>
            </p:cNvPr>
            <p:cNvGrpSpPr/>
            <p:nvPr/>
          </p:nvGrpSpPr>
          <p:grpSpPr>
            <a:xfrm>
              <a:off x="2788346" y="2047003"/>
              <a:ext cx="276500" cy="276500"/>
              <a:chOff x="1229201" y="4026438"/>
              <a:chExt cx="472230" cy="472230"/>
            </a:xfrm>
          </p:grpSpPr>
          <p:sp>
            <p:nvSpPr>
              <p:cNvPr id="100" name="Oval 99">
                <a:extLst>
                  <a:ext uri="{FF2B5EF4-FFF2-40B4-BE49-F238E27FC236}">
                    <a16:creationId xmlns:a16="http://schemas.microsoft.com/office/drawing/2014/main" id="{8B850670-F8FA-72B6-6DD9-49D5A2A01BF8}"/>
                  </a:ext>
                </a:extLst>
              </p:cNvPr>
              <p:cNvSpPr/>
              <p:nvPr/>
            </p:nvSpPr>
            <p:spPr>
              <a:xfrm>
                <a:off x="1229201" y="4026438"/>
                <a:ext cx="472230" cy="472230"/>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Arrow: Up 65">
                <a:extLst>
                  <a:ext uri="{FF2B5EF4-FFF2-40B4-BE49-F238E27FC236}">
                    <a16:creationId xmlns:a16="http://schemas.microsoft.com/office/drawing/2014/main" id="{208264E9-C80F-BE0B-4DA6-8F0F0929EDAA}"/>
                  </a:ext>
                </a:extLst>
              </p:cNvPr>
              <p:cNvSpPr/>
              <p:nvPr/>
            </p:nvSpPr>
            <p:spPr>
              <a:xfrm>
                <a:off x="1304115" y="4085972"/>
                <a:ext cx="310992" cy="336555"/>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sp>
          <p:nvSpPr>
            <p:cNvPr id="102" name="TextBox 101">
              <a:extLst>
                <a:ext uri="{FF2B5EF4-FFF2-40B4-BE49-F238E27FC236}">
                  <a16:creationId xmlns:a16="http://schemas.microsoft.com/office/drawing/2014/main" id="{BAAAEF39-F02B-77BC-D2F8-C33FC364024F}"/>
                </a:ext>
              </a:extLst>
            </p:cNvPr>
            <p:cNvSpPr txBox="1"/>
            <p:nvPr/>
          </p:nvSpPr>
          <p:spPr>
            <a:xfrm>
              <a:off x="5154754" y="1721881"/>
              <a:ext cx="892506" cy="276999"/>
            </a:xfrm>
            <a:prstGeom prst="rect">
              <a:avLst/>
            </a:prstGeom>
            <a:noFill/>
          </p:spPr>
          <p:txBody>
            <a:bodyPr wrap="square" rtlCol="0">
              <a:spAutoFit/>
            </a:bodyPr>
            <a:lstStyle/>
            <a:p>
              <a:pPr algn="ctr"/>
              <a:r>
                <a:rPr lang="en-US" sz="1200" b="1" dirty="0"/>
                <a:t>LDL</a:t>
              </a:r>
            </a:p>
          </p:txBody>
        </p:sp>
        <p:grpSp>
          <p:nvGrpSpPr>
            <p:cNvPr id="121" name="Group 120">
              <a:extLst>
                <a:ext uri="{FF2B5EF4-FFF2-40B4-BE49-F238E27FC236}">
                  <a16:creationId xmlns:a16="http://schemas.microsoft.com/office/drawing/2014/main" id="{CE1471E4-00D8-8AB0-EC93-66DD7331D348}"/>
                </a:ext>
              </a:extLst>
            </p:cNvPr>
            <p:cNvGrpSpPr/>
            <p:nvPr/>
          </p:nvGrpSpPr>
          <p:grpSpPr>
            <a:xfrm>
              <a:off x="3697337" y="1411109"/>
              <a:ext cx="1233849" cy="813644"/>
              <a:chOff x="4350496" y="1135431"/>
              <a:chExt cx="1233849" cy="813644"/>
            </a:xfrm>
          </p:grpSpPr>
          <p:pic>
            <p:nvPicPr>
              <p:cNvPr id="106" name="Picture 105" descr="A close up&#10;&#10;Description automatically generated">
                <a:extLst>
                  <a:ext uri="{FF2B5EF4-FFF2-40B4-BE49-F238E27FC236}">
                    <a16:creationId xmlns:a16="http://schemas.microsoft.com/office/drawing/2014/main" id="{6087F0FA-612C-2483-F3B5-284FA32E167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505446" y="1135431"/>
                <a:ext cx="832278" cy="813644"/>
              </a:xfrm>
              <a:prstGeom prst="rect">
                <a:avLst/>
              </a:prstGeom>
            </p:spPr>
          </p:pic>
          <p:pic>
            <p:nvPicPr>
              <p:cNvPr id="111" name="Picture 110" descr="A close up&#10;&#10;Description automatically generated">
                <a:extLst>
                  <a:ext uri="{FF2B5EF4-FFF2-40B4-BE49-F238E27FC236}">
                    <a16:creationId xmlns:a16="http://schemas.microsoft.com/office/drawing/2014/main" id="{7ED56FFE-827A-F6E3-923E-54056BF91590}"/>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143141" y="1157630"/>
                <a:ext cx="441204" cy="431326"/>
              </a:xfrm>
              <a:prstGeom prst="rect">
                <a:avLst/>
              </a:prstGeom>
            </p:spPr>
          </p:pic>
          <p:pic>
            <p:nvPicPr>
              <p:cNvPr id="112" name="Picture 111" descr="A close up&#10;&#10;Description automatically generated">
                <a:extLst>
                  <a:ext uri="{FF2B5EF4-FFF2-40B4-BE49-F238E27FC236}">
                    <a16:creationId xmlns:a16="http://schemas.microsoft.com/office/drawing/2014/main" id="{5A628241-EBA8-D22E-0D4B-88DF54F1C1B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110552" y="1498385"/>
                <a:ext cx="441204" cy="431326"/>
              </a:xfrm>
              <a:prstGeom prst="rect">
                <a:avLst/>
              </a:prstGeom>
            </p:spPr>
          </p:pic>
          <p:pic>
            <p:nvPicPr>
              <p:cNvPr id="113" name="Picture 112" descr="A close up&#10;&#10;Description automatically generated">
                <a:extLst>
                  <a:ext uri="{FF2B5EF4-FFF2-40B4-BE49-F238E27FC236}">
                    <a16:creationId xmlns:a16="http://schemas.microsoft.com/office/drawing/2014/main" id="{DCDC5E8C-72F5-0F4E-060F-7F52490FBFF7}"/>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4350496" y="1196514"/>
                <a:ext cx="441204" cy="431326"/>
              </a:xfrm>
              <a:prstGeom prst="rect">
                <a:avLst/>
              </a:prstGeom>
            </p:spPr>
          </p:pic>
        </p:grpSp>
        <p:grpSp>
          <p:nvGrpSpPr>
            <p:cNvPr id="122" name="Group 121">
              <a:extLst>
                <a:ext uri="{FF2B5EF4-FFF2-40B4-BE49-F238E27FC236}">
                  <a16:creationId xmlns:a16="http://schemas.microsoft.com/office/drawing/2014/main" id="{248ED9D0-CA9D-378E-B205-68F2C67CF1CE}"/>
                </a:ext>
              </a:extLst>
            </p:cNvPr>
            <p:cNvGrpSpPr/>
            <p:nvPr/>
          </p:nvGrpSpPr>
          <p:grpSpPr>
            <a:xfrm>
              <a:off x="6049049" y="1729668"/>
              <a:ext cx="982245" cy="662132"/>
              <a:chOff x="5952282" y="1617009"/>
              <a:chExt cx="982245" cy="662132"/>
            </a:xfrm>
          </p:grpSpPr>
          <p:pic>
            <p:nvPicPr>
              <p:cNvPr id="109" name="Picture 108" descr="A cartoon of a round object&#10;&#10;Description automatically generated">
                <a:extLst>
                  <a:ext uri="{FF2B5EF4-FFF2-40B4-BE49-F238E27FC236}">
                    <a16:creationId xmlns:a16="http://schemas.microsoft.com/office/drawing/2014/main" id="{360FA576-2989-E7B6-08D1-511F11EFEE33}"/>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227489" y="1773705"/>
                <a:ext cx="454968" cy="471762"/>
              </a:xfrm>
              <a:prstGeom prst="rect">
                <a:avLst/>
              </a:prstGeom>
            </p:spPr>
          </p:pic>
          <p:pic>
            <p:nvPicPr>
              <p:cNvPr id="118" name="Picture 117" descr="A cartoon of a round object&#10;&#10;Description automatically generated">
                <a:extLst>
                  <a:ext uri="{FF2B5EF4-FFF2-40B4-BE49-F238E27FC236}">
                    <a16:creationId xmlns:a16="http://schemas.microsoft.com/office/drawing/2014/main" id="{798F3561-EB98-B244-BF0A-387C13D93018}"/>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676857" y="1617009"/>
                <a:ext cx="257670" cy="267181"/>
              </a:xfrm>
              <a:prstGeom prst="rect">
                <a:avLst/>
              </a:prstGeom>
            </p:spPr>
          </p:pic>
          <p:pic>
            <p:nvPicPr>
              <p:cNvPr id="119" name="Picture 118" descr="A cartoon of a round object&#10;&#10;Description automatically generated">
                <a:extLst>
                  <a:ext uri="{FF2B5EF4-FFF2-40B4-BE49-F238E27FC236}">
                    <a16:creationId xmlns:a16="http://schemas.microsoft.com/office/drawing/2014/main" id="{05C8FD52-2C54-ED8E-28C9-3CD283F00BC1}"/>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952282" y="1985068"/>
                <a:ext cx="257670" cy="267181"/>
              </a:xfrm>
              <a:prstGeom prst="rect">
                <a:avLst/>
              </a:prstGeom>
            </p:spPr>
          </p:pic>
          <p:pic>
            <p:nvPicPr>
              <p:cNvPr id="120" name="Picture 119" descr="A cartoon of a round object&#10;&#10;Description automatically generated">
                <a:extLst>
                  <a:ext uri="{FF2B5EF4-FFF2-40B4-BE49-F238E27FC236}">
                    <a16:creationId xmlns:a16="http://schemas.microsoft.com/office/drawing/2014/main" id="{BC7444C7-AD1F-20E0-53B8-A3DA31223168}"/>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676857" y="2011960"/>
                <a:ext cx="257670" cy="267181"/>
              </a:xfrm>
              <a:prstGeom prst="rect">
                <a:avLst/>
              </a:prstGeom>
            </p:spPr>
          </p:pic>
        </p:grpSp>
        <p:cxnSp>
          <p:nvCxnSpPr>
            <p:cNvPr id="125" name="Straight Arrow Connector 124">
              <a:extLst>
                <a:ext uri="{FF2B5EF4-FFF2-40B4-BE49-F238E27FC236}">
                  <a16:creationId xmlns:a16="http://schemas.microsoft.com/office/drawing/2014/main" id="{38EFD00E-17B8-20B3-7D17-C8367A56C328}"/>
                </a:ext>
              </a:extLst>
            </p:cNvPr>
            <p:cNvCxnSpPr>
              <a:cxnSpLocks/>
            </p:cNvCxnSpPr>
            <p:nvPr/>
          </p:nvCxnSpPr>
          <p:spPr>
            <a:xfrm>
              <a:off x="3884815" y="2189074"/>
              <a:ext cx="1966710" cy="0"/>
            </a:xfrm>
            <a:prstGeom prst="straightConnector1">
              <a:avLst/>
            </a:prstGeom>
            <a:ln w="38100">
              <a:solidFill>
                <a:schemeClr val="accent5"/>
              </a:solidFill>
              <a:prstDash val="sysDot"/>
              <a:headEnd type="none"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131" name="Group 130">
              <a:extLst>
                <a:ext uri="{FF2B5EF4-FFF2-40B4-BE49-F238E27FC236}">
                  <a16:creationId xmlns:a16="http://schemas.microsoft.com/office/drawing/2014/main" id="{91D05ED2-CCFF-A648-42FF-14ADBD699C33}"/>
                </a:ext>
              </a:extLst>
            </p:cNvPr>
            <p:cNvGrpSpPr/>
            <p:nvPr/>
          </p:nvGrpSpPr>
          <p:grpSpPr>
            <a:xfrm>
              <a:off x="5121484" y="1722380"/>
              <a:ext cx="276500" cy="276500"/>
              <a:chOff x="1229201" y="4026438"/>
              <a:chExt cx="472230" cy="472230"/>
            </a:xfrm>
          </p:grpSpPr>
          <p:sp>
            <p:nvSpPr>
              <p:cNvPr id="132" name="Oval 131">
                <a:extLst>
                  <a:ext uri="{FF2B5EF4-FFF2-40B4-BE49-F238E27FC236}">
                    <a16:creationId xmlns:a16="http://schemas.microsoft.com/office/drawing/2014/main" id="{89E097F7-061C-1DC7-BCE0-E220E71EE4E9}"/>
                  </a:ext>
                </a:extLst>
              </p:cNvPr>
              <p:cNvSpPr/>
              <p:nvPr/>
            </p:nvSpPr>
            <p:spPr>
              <a:xfrm>
                <a:off x="1229201" y="4026438"/>
                <a:ext cx="472230" cy="472230"/>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3" name="Arrow: Up 65">
                <a:extLst>
                  <a:ext uri="{FF2B5EF4-FFF2-40B4-BE49-F238E27FC236}">
                    <a16:creationId xmlns:a16="http://schemas.microsoft.com/office/drawing/2014/main" id="{E634D11D-673C-C918-C4A5-7BDD0F58ED32}"/>
                  </a:ext>
                </a:extLst>
              </p:cNvPr>
              <p:cNvSpPr/>
              <p:nvPr/>
            </p:nvSpPr>
            <p:spPr>
              <a:xfrm>
                <a:off x="1304115" y="4085972"/>
                <a:ext cx="310992" cy="336555"/>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sp>
          <p:nvSpPr>
            <p:cNvPr id="134" name="TextBox 133">
              <a:extLst>
                <a:ext uri="{FF2B5EF4-FFF2-40B4-BE49-F238E27FC236}">
                  <a16:creationId xmlns:a16="http://schemas.microsoft.com/office/drawing/2014/main" id="{50441FD1-6A94-47BD-27B5-67AE755BF81C}"/>
                </a:ext>
              </a:extLst>
            </p:cNvPr>
            <p:cNvSpPr txBox="1"/>
            <p:nvPr/>
          </p:nvSpPr>
          <p:spPr>
            <a:xfrm>
              <a:off x="4844699" y="1731233"/>
              <a:ext cx="271432" cy="276999"/>
            </a:xfrm>
            <a:prstGeom prst="rect">
              <a:avLst/>
            </a:prstGeom>
            <a:noFill/>
          </p:spPr>
          <p:txBody>
            <a:bodyPr wrap="square" rtlCol="0">
              <a:spAutoFit/>
            </a:bodyPr>
            <a:lstStyle/>
            <a:p>
              <a:pPr algn="ctr"/>
              <a:r>
                <a:rPr lang="en-US" sz="1200" b="1" dirty="0"/>
                <a:t>+</a:t>
              </a:r>
            </a:p>
          </p:txBody>
        </p:sp>
        <p:sp>
          <p:nvSpPr>
            <p:cNvPr id="147" name="TextBox 146">
              <a:extLst>
                <a:ext uri="{FF2B5EF4-FFF2-40B4-BE49-F238E27FC236}">
                  <a16:creationId xmlns:a16="http://schemas.microsoft.com/office/drawing/2014/main" id="{B2438323-9E7F-E847-0234-AFEDD39AF1D5}"/>
                </a:ext>
              </a:extLst>
            </p:cNvPr>
            <p:cNvSpPr txBox="1"/>
            <p:nvPr/>
          </p:nvSpPr>
          <p:spPr>
            <a:xfrm>
              <a:off x="3621633" y="1259792"/>
              <a:ext cx="1358782" cy="276999"/>
            </a:xfrm>
            <a:prstGeom prst="rect">
              <a:avLst/>
            </a:prstGeom>
            <a:noFill/>
          </p:spPr>
          <p:txBody>
            <a:bodyPr wrap="square" rtlCol="0">
              <a:spAutoFit/>
            </a:bodyPr>
            <a:lstStyle/>
            <a:p>
              <a:pPr algn="ctr"/>
              <a:r>
                <a:rPr lang="en-US" sz="1200" b="1" dirty="0">
                  <a:solidFill>
                    <a:schemeClr val="accent1"/>
                  </a:solidFill>
                </a:rPr>
                <a:t>Macrophages</a:t>
              </a:r>
            </a:p>
          </p:txBody>
        </p:sp>
        <p:sp>
          <p:nvSpPr>
            <p:cNvPr id="148" name="TextBox 147">
              <a:extLst>
                <a:ext uri="{FF2B5EF4-FFF2-40B4-BE49-F238E27FC236}">
                  <a16:creationId xmlns:a16="http://schemas.microsoft.com/office/drawing/2014/main" id="{3AE4AC97-BA54-17E5-A7A0-4B191CDF578C}"/>
                </a:ext>
              </a:extLst>
            </p:cNvPr>
            <p:cNvSpPr txBox="1"/>
            <p:nvPr/>
          </p:nvSpPr>
          <p:spPr>
            <a:xfrm>
              <a:off x="6844978" y="2003309"/>
              <a:ext cx="1358782" cy="276999"/>
            </a:xfrm>
            <a:prstGeom prst="rect">
              <a:avLst/>
            </a:prstGeom>
            <a:noFill/>
          </p:spPr>
          <p:txBody>
            <a:bodyPr wrap="square" rtlCol="0">
              <a:spAutoFit/>
            </a:bodyPr>
            <a:lstStyle/>
            <a:p>
              <a:pPr algn="ctr"/>
              <a:r>
                <a:rPr lang="en-US" sz="1200" b="1" dirty="0">
                  <a:solidFill>
                    <a:schemeClr val="accent1"/>
                  </a:solidFill>
                </a:rPr>
                <a:t>Foam cells</a:t>
              </a:r>
            </a:p>
          </p:txBody>
        </p:sp>
      </p:grpSp>
      <p:grpSp>
        <p:nvGrpSpPr>
          <p:cNvPr id="192" name="Group 191">
            <a:extLst>
              <a:ext uri="{FF2B5EF4-FFF2-40B4-BE49-F238E27FC236}">
                <a16:creationId xmlns:a16="http://schemas.microsoft.com/office/drawing/2014/main" id="{C5276B72-E38F-E4E9-8686-9EE95CBA3469}"/>
              </a:ext>
            </a:extLst>
          </p:cNvPr>
          <p:cNvGrpSpPr/>
          <p:nvPr/>
        </p:nvGrpSpPr>
        <p:grpSpPr>
          <a:xfrm>
            <a:off x="574893" y="1283110"/>
            <a:ext cx="2325835" cy="702971"/>
            <a:chOff x="574893" y="1283110"/>
            <a:chExt cx="2325835" cy="702971"/>
          </a:xfrm>
        </p:grpSpPr>
        <p:sp>
          <p:nvSpPr>
            <p:cNvPr id="159" name="Snip Diagonal Corner Rectangle 13">
              <a:extLst>
                <a:ext uri="{FF2B5EF4-FFF2-40B4-BE49-F238E27FC236}">
                  <a16:creationId xmlns:a16="http://schemas.microsoft.com/office/drawing/2014/main" id="{4491BDC0-1D88-DAB4-9828-22BE2201147A}"/>
                </a:ext>
              </a:extLst>
            </p:cNvPr>
            <p:cNvSpPr/>
            <p:nvPr/>
          </p:nvSpPr>
          <p:spPr>
            <a:xfrm>
              <a:off x="574893" y="1283110"/>
              <a:ext cx="2325835" cy="702971"/>
            </a:xfrm>
            <a:prstGeom prst="snip2DiagRect">
              <a:avLst>
                <a:gd name="adj1" fmla="val 23028"/>
                <a:gd name="adj2" fmla="val 0"/>
              </a:avLst>
            </a:prstGeom>
            <a:gradFill>
              <a:gsLst>
                <a:gs pos="100000">
                  <a:schemeClr val="accent6">
                    <a:lumMod val="50000"/>
                  </a:schemeClr>
                </a:gs>
                <a:gs pos="43000">
                  <a:schemeClr val="accent6"/>
                </a:gs>
              </a:gsLst>
              <a:lin ang="2700000" scaled="0"/>
            </a:gradFill>
            <a:ln>
              <a:noFill/>
            </a:ln>
            <a:effectLst>
              <a:outerShdw blurRad="2794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TextBox 159">
              <a:extLst>
                <a:ext uri="{FF2B5EF4-FFF2-40B4-BE49-F238E27FC236}">
                  <a16:creationId xmlns:a16="http://schemas.microsoft.com/office/drawing/2014/main" id="{07BDA943-E481-82A1-ABAD-CE90C8C46FCC}"/>
                </a:ext>
              </a:extLst>
            </p:cNvPr>
            <p:cNvSpPr txBox="1"/>
            <p:nvPr/>
          </p:nvSpPr>
          <p:spPr>
            <a:xfrm>
              <a:off x="587000" y="1295290"/>
              <a:ext cx="2301621" cy="646986"/>
            </a:xfrm>
            <a:prstGeom prst="roundRect">
              <a:avLst/>
            </a:prstGeom>
            <a:noFill/>
            <a:effectLst/>
          </p:spPr>
          <p:txBody>
            <a:bodyPr wrap="square" rtlCol="0">
              <a:spAutoFit/>
            </a:bodyPr>
            <a:lstStyle/>
            <a:p>
              <a:pPr algn="ctr"/>
              <a:r>
                <a:rPr lang="en-US" sz="1600" b="1" dirty="0">
                  <a:solidFill>
                    <a:schemeClr val="bg1"/>
                  </a:solidFill>
                </a:rPr>
                <a:t>Pathophysiology of atherosclerosis</a:t>
              </a:r>
              <a:r>
                <a:rPr lang="en-US" sz="1600" b="1" baseline="30000" dirty="0">
                  <a:solidFill>
                    <a:schemeClr val="bg1"/>
                  </a:solidFill>
                </a:rPr>
                <a:t>1-2</a:t>
              </a:r>
            </a:p>
          </p:txBody>
        </p:sp>
      </p:grpSp>
      <p:sp>
        <p:nvSpPr>
          <p:cNvPr id="161" name="Snip Diagonal Corner Rectangle 13">
            <a:extLst>
              <a:ext uri="{FF2B5EF4-FFF2-40B4-BE49-F238E27FC236}">
                <a16:creationId xmlns:a16="http://schemas.microsoft.com/office/drawing/2014/main" id="{CB8B951E-74B7-E64D-241E-ECD49E18AD0C}"/>
              </a:ext>
            </a:extLst>
          </p:cNvPr>
          <p:cNvSpPr/>
          <p:nvPr/>
        </p:nvSpPr>
        <p:spPr>
          <a:xfrm>
            <a:off x="6394591" y="5113803"/>
            <a:ext cx="6241186" cy="752951"/>
          </a:xfrm>
          <a:prstGeom prst="snip2DiagRect">
            <a:avLst>
              <a:gd name="adj1" fmla="val 27325"/>
              <a:gd name="adj2" fmla="val 0"/>
            </a:avLst>
          </a:prstGeom>
          <a:gradFill>
            <a:gsLst>
              <a:gs pos="100000">
                <a:schemeClr val="accent6">
                  <a:lumMod val="50000"/>
                </a:schemeClr>
              </a:gs>
              <a:gs pos="43000">
                <a:schemeClr val="accent6"/>
              </a:gs>
            </a:gsLst>
            <a:lin ang="2700000" scaled="0"/>
          </a:gradFill>
          <a:ln>
            <a:noFill/>
          </a:ln>
          <a:effectLst>
            <a:outerShdw blurRad="2794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TextBox 161">
            <a:extLst>
              <a:ext uri="{FF2B5EF4-FFF2-40B4-BE49-F238E27FC236}">
                <a16:creationId xmlns:a16="http://schemas.microsoft.com/office/drawing/2014/main" id="{7BCD4606-5B73-3D2E-6708-A4F817BFADD9}"/>
              </a:ext>
            </a:extLst>
          </p:cNvPr>
          <p:cNvSpPr txBox="1"/>
          <p:nvPr/>
        </p:nvSpPr>
        <p:spPr>
          <a:xfrm>
            <a:off x="6532214" y="5167113"/>
            <a:ext cx="5629073" cy="646331"/>
          </a:xfrm>
          <a:prstGeom prst="rect">
            <a:avLst/>
          </a:prstGeom>
          <a:noFill/>
        </p:spPr>
        <p:txBody>
          <a:bodyPr wrap="square" rtlCol="0">
            <a:spAutoFit/>
          </a:bodyPr>
          <a:lstStyle/>
          <a:p>
            <a:pPr algn="ctr"/>
            <a:r>
              <a:rPr lang="en-US" b="1" dirty="0">
                <a:solidFill>
                  <a:schemeClr val="bg1"/>
                </a:solidFill>
              </a:rPr>
              <a:t>The risk of myocardial infarction increases 43% with every 0.163-mm increase in cIMT</a:t>
            </a:r>
            <a:r>
              <a:rPr lang="en-US" b="1" baseline="30000" dirty="0">
                <a:solidFill>
                  <a:schemeClr val="bg1"/>
                </a:solidFill>
              </a:rPr>
              <a:t>4</a:t>
            </a:r>
            <a:endParaRPr lang="en-US" b="1" dirty="0">
              <a:solidFill>
                <a:schemeClr val="bg1"/>
              </a:solidFill>
            </a:endParaRPr>
          </a:p>
        </p:txBody>
      </p:sp>
      <p:sp>
        <p:nvSpPr>
          <p:cNvPr id="163" name="Rectangle 162">
            <a:extLst>
              <a:ext uri="{FF2B5EF4-FFF2-40B4-BE49-F238E27FC236}">
                <a16:creationId xmlns:a16="http://schemas.microsoft.com/office/drawing/2014/main" id="{470DA0CE-74FF-6A18-19D9-3795232713BD}"/>
              </a:ext>
            </a:extLst>
          </p:cNvPr>
          <p:cNvSpPr/>
          <p:nvPr/>
        </p:nvSpPr>
        <p:spPr>
          <a:xfrm flipH="1">
            <a:off x="12235985" y="151791"/>
            <a:ext cx="744926" cy="6159038"/>
          </a:xfrm>
          <a:prstGeom prst="rect">
            <a:avLst/>
          </a:prstGeom>
          <a:solidFill>
            <a:srgbClr val="ECEC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4" name="Group 193">
            <a:extLst>
              <a:ext uri="{FF2B5EF4-FFF2-40B4-BE49-F238E27FC236}">
                <a16:creationId xmlns:a16="http://schemas.microsoft.com/office/drawing/2014/main" id="{C68A2B77-CE26-6E19-BB5B-BAD679D590A5}"/>
              </a:ext>
            </a:extLst>
          </p:cNvPr>
          <p:cNvGrpSpPr/>
          <p:nvPr/>
        </p:nvGrpSpPr>
        <p:grpSpPr>
          <a:xfrm>
            <a:off x="684467" y="4216391"/>
            <a:ext cx="5020092" cy="1792276"/>
            <a:chOff x="318345" y="4241791"/>
            <a:chExt cx="5020092" cy="1792276"/>
          </a:xfrm>
        </p:grpSpPr>
        <p:sp>
          <p:nvSpPr>
            <p:cNvPr id="26" name="TextBox 25">
              <a:extLst>
                <a:ext uri="{FF2B5EF4-FFF2-40B4-BE49-F238E27FC236}">
                  <a16:creationId xmlns:a16="http://schemas.microsoft.com/office/drawing/2014/main" id="{245B4BAA-6ECE-5746-5B31-090B9F9FC1B0}"/>
                </a:ext>
              </a:extLst>
            </p:cNvPr>
            <p:cNvSpPr txBox="1"/>
            <p:nvPr/>
          </p:nvSpPr>
          <p:spPr>
            <a:xfrm>
              <a:off x="574893" y="5390930"/>
              <a:ext cx="4272033" cy="286232"/>
            </a:xfrm>
            <a:prstGeom prst="rect">
              <a:avLst/>
            </a:prstGeom>
            <a:noFill/>
          </p:spPr>
          <p:txBody>
            <a:bodyPr wrap="square">
              <a:spAutoFit/>
            </a:bodyPr>
            <a:lstStyle>
              <a:defPPr>
                <a:defRPr lang="en-US"/>
              </a:defPPr>
              <a:lvl1pPr marR="0" lvl="0">
                <a:lnSpc>
                  <a:spcPct val="90000"/>
                </a:lnSpc>
                <a:spcBef>
                  <a:spcPts val="0"/>
                </a:spcBef>
                <a:spcAft>
                  <a:spcPts val="0"/>
                </a:spcAft>
                <a:defRPr>
                  <a:effectLst/>
                  <a:latin typeface="+mj-lt"/>
                  <a:ea typeface="Calibri" panose="020F0502020204030204" pitchFamily="34" charset="0"/>
                  <a:cs typeface="Calibri" panose="020F0502020204030204" pitchFamily="34" charset="0"/>
                </a:defRPr>
              </a:lvl1pPr>
            </a:lstStyle>
            <a:p>
              <a:r>
                <a:rPr lang="en-US" sz="1400" dirty="0">
                  <a:solidFill>
                    <a:schemeClr val="bg1"/>
                  </a:solidFill>
                </a:rPr>
                <a:t>Increased lipolysis and free fatty acid accumulation</a:t>
              </a:r>
              <a:r>
                <a:rPr lang="en-US" sz="1400" baseline="30000" dirty="0">
                  <a:solidFill>
                    <a:schemeClr val="bg1"/>
                  </a:solidFill>
                </a:rPr>
                <a:t>2</a:t>
              </a:r>
              <a:r>
                <a:rPr lang="en-US" sz="1400" dirty="0">
                  <a:solidFill>
                    <a:schemeClr val="bg1"/>
                  </a:solidFill>
                </a:rPr>
                <a:t> </a:t>
              </a:r>
              <a:endParaRPr lang="en-US" sz="1400" baseline="30000" dirty="0">
                <a:solidFill>
                  <a:schemeClr val="bg1"/>
                </a:solidFill>
              </a:endParaRPr>
            </a:p>
          </p:txBody>
        </p:sp>
        <p:sp>
          <p:nvSpPr>
            <p:cNvPr id="176" name="TextBox 175">
              <a:extLst>
                <a:ext uri="{FF2B5EF4-FFF2-40B4-BE49-F238E27FC236}">
                  <a16:creationId xmlns:a16="http://schemas.microsoft.com/office/drawing/2014/main" id="{114C5D27-081D-6457-39FF-B4AAB2887E09}"/>
                </a:ext>
              </a:extLst>
            </p:cNvPr>
            <p:cNvSpPr txBox="1"/>
            <p:nvPr/>
          </p:nvSpPr>
          <p:spPr>
            <a:xfrm>
              <a:off x="1364299" y="4241791"/>
              <a:ext cx="3125683" cy="338554"/>
            </a:xfrm>
            <a:prstGeom prst="rect">
              <a:avLst/>
            </a:prstGeom>
            <a:noFill/>
          </p:spPr>
          <p:txBody>
            <a:bodyPr wrap="square">
              <a:spAutoFit/>
            </a:bodyPr>
            <a:lstStyle/>
            <a:p>
              <a:pPr marL="0" marR="0" lvl="0" indent="0" algn="ctr" defTabSz="914400" rtl="0" eaLnBrk="1" fontAlgn="auto" latinLnBrk="0" hangingPunct="1">
                <a:lnSpc>
                  <a:spcPct val="100000"/>
                </a:lnSpc>
                <a:spcBef>
                  <a:spcPts val="1800"/>
                </a:spcBef>
                <a:spcAft>
                  <a:spcPts val="0"/>
                </a:spcAft>
                <a:buClrTx/>
                <a:buSzTx/>
                <a:buFontTx/>
                <a:buNone/>
                <a:tabLst/>
                <a:defRPr/>
              </a:pPr>
              <a:r>
                <a:rPr kumimoji="0" lang="en-US" sz="1600" b="1" i="0" u="none" strike="noStrike" kern="1200" cap="none" spc="0" normalizeH="0" baseline="0" noProof="0" dirty="0">
                  <a:ln>
                    <a:noFill/>
                  </a:ln>
                  <a:solidFill>
                    <a:schemeClr val="accent1"/>
                  </a:solidFill>
                  <a:effectLst/>
                  <a:uLnTx/>
                  <a:uFillTx/>
                  <a:latin typeface="Arial"/>
                  <a:ea typeface="+mn-ea"/>
                  <a:cs typeface="+mn-cs"/>
                </a:rPr>
                <a:t>Effects of excess cortisol</a:t>
              </a:r>
              <a:r>
                <a:rPr kumimoji="0" lang="en-US" sz="1600" b="1" i="0" u="none" strike="noStrike" kern="1200" cap="none" spc="0" normalizeH="0" baseline="30000" noProof="0" dirty="0">
                  <a:ln>
                    <a:noFill/>
                  </a:ln>
                  <a:solidFill>
                    <a:schemeClr val="accent1"/>
                  </a:solidFill>
                  <a:effectLst/>
                  <a:uLnTx/>
                  <a:uFillTx/>
                  <a:latin typeface="Arial"/>
                  <a:ea typeface="+mn-ea"/>
                  <a:cs typeface="+mn-cs"/>
                </a:rPr>
                <a:t>3,4</a:t>
              </a:r>
              <a:endParaRPr kumimoji="0" lang="en-US" sz="1600" b="0" i="0" u="none" strike="noStrike" kern="1200" cap="none" spc="0" normalizeH="0" baseline="30000" noProof="0" dirty="0">
                <a:ln>
                  <a:noFill/>
                </a:ln>
                <a:solidFill>
                  <a:schemeClr val="accent1"/>
                </a:solidFill>
                <a:effectLst/>
                <a:uLnTx/>
                <a:uFillTx/>
                <a:latin typeface="Arial"/>
                <a:ea typeface="+mn-ea"/>
                <a:cs typeface="+mn-cs"/>
              </a:endParaRPr>
            </a:p>
          </p:txBody>
        </p:sp>
        <p:grpSp>
          <p:nvGrpSpPr>
            <p:cNvPr id="39" name="Group 38">
              <a:extLst>
                <a:ext uri="{FF2B5EF4-FFF2-40B4-BE49-F238E27FC236}">
                  <a16:creationId xmlns:a16="http://schemas.microsoft.com/office/drawing/2014/main" id="{482CCEC5-4FF4-B5FC-90A5-0F91E543D73F}"/>
                </a:ext>
              </a:extLst>
            </p:cNvPr>
            <p:cNvGrpSpPr/>
            <p:nvPr/>
          </p:nvGrpSpPr>
          <p:grpSpPr>
            <a:xfrm>
              <a:off x="3332456" y="5213578"/>
              <a:ext cx="2005981" cy="319018"/>
              <a:chOff x="8573878" y="5513148"/>
              <a:chExt cx="2005981" cy="319018"/>
            </a:xfrm>
          </p:grpSpPr>
          <p:sp>
            <p:nvSpPr>
              <p:cNvPr id="127" name="TextBox 126">
                <a:extLst>
                  <a:ext uri="{FF2B5EF4-FFF2-40B4-BE49-F238E27FC236}">
                    <a16:creationId xmlns:a16="http://schemas.microsoft.com/office/drawing/2014/main" id="{38CB576D-21B4-0E0F-92DA-1415D3310CC3}"/>
                  </a:ext>
                </a:extLst>
              </p:cNvPr>
              <p:cNvSpPr txBox="1"/>
              <p:nvPr/>
            </p:nvSpPr>
            <p:spPr>
              <a:xfrm>
                <a:off x="8911283" y="5518769"/>
                <a:ext cx="1668576" cy="307777"/>
              </a:xfrm>
              <a:prstGeom prst="rect">
                <a:avLst/>
              </a:prstGeom>
              <a:noFill/>
            </p:spPr>
            <p:txBody>
              <a:bodyPr wrap="square" rtlCol="0">
                <a:spAutoFit/>
              </a:bodyPr>
              <a:lstStyle/>
              <a:p>
                <a:r>
                  <a:rPr lang="en-US" sz="1400" b="1" dirty="0">
                    <a:solidFill>
                      <a:schemeClr val="accent1"/>
                    </a:solidFill>
                  </a:rPr>
                  <a:t>Carotid plaques</a:t>
                </a:r>
              </a:p>
            </p:txBody>
          </p:sp>
          <p:grpSp>
            <p:nvGrpSpPr>
              <p:cNvPr id="35" name="Group 34">
                <a:extLst>
                  <a:ext uri="{FF2B5EF4-FFF2-40B4-BE49-F238E27FC236}">
                    <a16:creationId xmlns:a16="http://schemas.microsoft.com/office/drawing/2014/main" id="{DE6E2CB3-3898-973D-4316-5A443C30E81F}"/>
                  </a:ext>
                </a:extLst>
              </p:cNvPr>
              <p:cNvGrpSpPr/>
              <p:nvPr/>
            </p:nvGrpSpPr>
            <p:grpSpPr>
              <a:xfrm>
                <a:off x="8573878" y="5513148"/>
                <a:ext cx="319018" cy="319018"/>
                <a:chOff x="1229201" y="4026438"/>
                <a:chExt cx="472230" cy="472230"/>
              </a:xfrm>
            </p:grpSpPr>
            <p:sp>
              <p:nvSpPr>
                <p:cNvPr id="36" name="Oval 35">
                  <a:extLst>
                    <a:ext uri="{FF2B5EF4-FFF2-40B4-BE49-F238E27FC236}">
                      <a16:creationId xmlns:a16="http://schemas.microsoft.com/office/drawing/2014/main" id="{926FCEEC-6D29-0494-197A-EFA5BF2BAF6E}"/>
                    </a:ext>
                  </a:extLst>
                </p:cNvPr>
                <p:cNvSpPr/>
                <p:nvPr/>
              </p:nvSpPr>
              <p:spPr>
                <a:xfrm>
                  <a:off x="1229201" y="4026438"/>
                  <a:ext cx="472230" cy="472230"/>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Arrow: Up 65">
                  <a:extLst>
                    <a:ext uri="{FF2B5EF4-FFF2-40B4-BE49-F238E27FC236}">
                      <a16:creationId xmlns:a16="http://schemas.microsoft.com/office/drawing/2014/main" id="{046BB9AE-6228-05DC-4A8E-906E71639BD1}"/>
                    </a:ext>
                  </a:extLst>
                </p:cNvPr>
                <p:cNvSpPr/>
                <p:nvPr/>
              </p:nvSpPr>
              <p:spPr>
                <a:xfrm>
                  <a:off x="1304115" y="4085972"/>
                  <a:ext cx="310992" cy="336555"/>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grpSp>
          <p:nvGrpSpPr>
            <p:cNvPr id="40" name="Group 39">
              <a:extLst>
                <a:ext uri="{FF2B5EF4-FFF2-40B4-BE49-F238E27FC236}">
                  <a16:creationId xmlns:a16="http://schemas.microsoft.com/office/drawing/2014/main" id="{46863ECD-5DE0-1449-D67C-080090E2EBF4}"/>
                </a:ext>
              </a:extLst>
            </p:cNvPr>
            <p:cNvGrpSpPr/>
            <p:nvPr/>
          </p:nvGrpSpPr>
          <p:grpSpPr>
            <a:xfrm>
              <a:off x="318345" y="5214585"/>
              <a:ext cx="2563581" cy="319018"/>
              <a:chOff x="8573878" y="5120936"/>
              <a:chExt cx="2563581" cy="319018"/>
            </a:xfrm>
          </p:grpSpPr>
          <p:sp>
            <p:nvSpPr>
              <p:cNvPr id="126" name="TextBox 125">
                <a:extLst>
                  <a:ext uri="{FF2B5EF4-FFF2-40B4-BE49-F238E27FC236}">
                    <a16:creationId xmlns:a16="http://schemas.microsoft.com/office/drawing/2014/main" id="{0D292A2F-03D9-63A4-3317-76C9BE5742B9}"/>
                  </a:ext>
                </a:extLst>
              </p:cNvPr>
              <p:cNvSpPr txBox="1"/>
              <p:nvPr/>
            </p:nvSpPr>
            <p:spPr>
              <a:xfrm>
                <a:off x="8911283" y="5126557"/>
                <a:ext cx="2226176" cy="307777"/>
              </a:xfrm>
              <a:prstGeom prst="rect">
                <a:avLst/>
              </a:prstGeom>
              <a:noFill/>
            </p:spPr>
            <p:txBody>
              <a:bodyPr wrap="square" rtlCol="0">
                <a:spAutoFit/>
              </a:bodyPr>
              <a:lstStyle/>
              <a:p>
                <a:r>
                  <a:rPr lang="en-US" sz="1400" b="1" dirty="0">
                    <a:solidFill>
                      <a:schemeClr val="accent1"/>
                    </a:solidFill>
                  </a:rPr>
                  <a:t>Intima-media thickness</a:t>
                </a:r>
              </a:p>
            </p:txBody>
          </p:sp>
          <p:grpSp>
            <p:nvGrpSpPr>
              <p:cNvPr id="12" name="Group 11">
                <a:extLst>
                  <a:ext uri="{FF2B5EF4-FFF2-40B4-BE49-F238E27FC236}">
                    <a16:creationId xmlns:a16="http://schemas.microsoft.com/office/drawing/2014/main" id="{D40447F7-BA6E-E36E-6821-BF8A356D5F65}"/>
                  </a:ext>
                </a:extLst>
              </p:cNvPr>
              <p:cNvGrpSpPr/>
              <p:nvPr/>
            </p:nvGrpSpPr>
            <p:grpSpPr>
              <a:xfrm>
                <a:off x="8573878" y="5120936"/>
                <a:ext cx="319018" cy="319018"/>
                <a:chOff x="1229201" y="4026438"/>
                <a:chExt cx="472230" cy="472230"/>
              </a:xfrm>
            </p:grpSpPr>
            <p:sp>
              <p:nvSpPr>
                <p:cNvPr id="13" name="Oval 12">
                  <a:extLst>
                    <a:ext uri="{FF2B5EF4-FFF2-40B4-BE49-F238E27FC236}">
                      <a16:creationId xmlns:a16="http://schemas.microsoft.com/office/drawing/2014/main" id="{2D9A0DB5-CC56-71E1-E000-817F3F28D515}"/>
                    </a:ext>
                  </a:extLst>
                </p:cNvPr>
                <p:cNvSpPr/>
                <p:nvPr/>
              </p:nvSpPr>
              <p:spPr>
                <a:xfrm>
                  <a:off x="1229201" y="4026438"/>
                  <a:ext cx="472230" cy="472230"/>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Arrow: Up 65">
                  <a:extLst>
                    <a:ext uri="{FF2B5EF4-FFF2-40B4-BE49-F238E27FC236}">
                      <a16:creationId xmlns:a16="http://schemas.microsoft.com/office/drawing/2014/main" id="{B4E06F85-4F35-4FFE-8352-64D3DF044FD6}"/>
                    </a:ext>
                  </a:extLst>
                </p:cNvPr>
                <p:cNvSpPr/>
                <p:nvPr/>
              </p:nvSpPr>
              <p:spPr>
                <a:xfrm>
                  <a:off x="1304115" y="4085972"/>
                  <a:ext cx="310992" cy="336555"/>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grpSp>
          <p:nvGrpSpPr>
            <p:cNvPr id="41" name="Group 40">
              <a:extLst>
                <a:ext uri="{FF2B5EF4-FFF2-40B4-BE49-F238E27FC236}">
                  <a16:creationId xmlns:a16="http://schemas.microsoft.com/office/drawing/2014/main" id="{0344A91D-A31B-C743-B95D-614345EAE91E}"/>
                </a:ext>
              </a:extLst>
            </p:cNvPr>
            <p:cNvGrpSpPr/>
            <p:nvPr/>
          </p:nvGrpSpPr>
          <p:grpSpPr>
            <a:xfrm>
              <a:off x="318345" y="5715049"/>
              <a:ext cx="2563581" cy="319018"/>
              <a:chOff x="8573878" y="5900514"/>
              <a:chExt cx="2563581" cy="319018"/>
            </a:xfrm>
          </p:grpSpPr>
          <p:sp>
            <p:nvSpPr>
              <p:cNvPr id="128" name="TextBox 127">
                <a:extLst>
                  <a:ext uri="{FF2B5EF4-FFF2-40B4-BE49-F238E27FC236}">
                    <a16:creationId xmlns:a16="http://schemas.microsoft.com/office/drawing/2014/main" id="{18866841-8CAC-9C27-91CC-DA9ECA1BAB52}"/>
                  </a:ext>
                </a:extLst>
              </p:cNvPr>
              <p:cNvSpPr txBox="1"/>
              <p:nvPr/>
            </p:nvSpPr>
            <p:spPr>
              <a:xfrm>
                <a:off x="8911283" y="5911755"/>
                <a:ext cx="2226176" cy="307777"/>
              </a:xfrm>
              <a:prstGeom prst="rect">
                <a:avLst/>
              </a:prstGeom>
              <a:noFill/>
            </p:spPr>
            <p:txBody>
              <a:bodyPr wrap="square" rtlCol="0">
                <a:spAutoFit/>
              </a:bodyPr>
              <a:lstStyle/>
              <a:p>
                <a:r>
                  <a:rPr lang="en-US" sz="1400" b="1" dirty="0">
                    <a:solidFill>
                      <a:schemeClr val="accent1"/>
                    </a:solidFill>
                  </a:rPr>
                  <a:t>Flow-mediated dilation</a:t>
                </a:r>
              </a:p>
            </p:txBody>
          </p:sp>
          <p:grpSp>
            <p:nvGrpSpPr>
              <p:cNvPr id="15" name="Group 14">
                <a:extLst>
                  <a:ext uri="{FF2B5EF4-FFF2-40B4-BE49-F238E27FC236}">
                    <a16:creationId xmlns:a16="http://schemas.microsoft.com/office/drawing/2014/main" id="{D1778398-30AA-3BF0-EB57-2911AAE6FEF9}"/>
                  </a:ext>
                </a:extLst>
              </p:cNvPr>
              <p:cNvGrpSpPr/>
              <p:nvPr/>
            </p:nvGrpSpPr>
            <p:grpSpPr>
              <a:xfrm>
                <a:off x="8573878" y="5900514"/>
                <a:ext cx="319018" cy="319018"/>
                <a:chOff x="1229201" y="4026438"/>
                <a:chExt cx="472230" cy="472230"/>
              </a:xfrm>
            </p:grpSpPr>
            <p:sp>
              <p:nvSpPr>
                <p:cNvPr id="16" name="Oval 15">
                  <a:extLst>
                    <a:ext uri="{FF2B5EF4-FFF2-40B4-BE49-F238E27FC236}">
                      <a16:creationId xmlns:a16="http://schemas.microsoft.com/office/drawing/2014/main" id="{FA5C11A8-33BC-21FD-805D-06A69312BD26}"/>
                    </a:ext>
                  </a:extLst>
                </p:cNvPr>
                <p:cNvSpPr/>
                <p:nvPr/>
              </p:nvSpPr>
              <p:spPr>
                <a:xfrm>
                  <a:off x="1229201" y="4026438"/>
                  <a:ext cx="472230" cy="472230"/>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Arrow: Up 65">
                  <a:extLst>
                    <a:ext uri="{FF2B5EF4-FFF2-40B4-BE49-F238E27FC236}">
                      <a16:creationId xmlns:a16="http://schemas.microsoft.com/office/drawing/2014/main" id="{1198E5D4-D5CD-0490-68AC-BF04F518CE81}"/>
                    </a:ext>
                  </a:extLst>
                </p:cNvPr>
                <p:cNvSpPr/>
                <p:nvPr/>
              </p:nvSpPr>
              <p:spPr>
                <a:xfrm rot="10800000">
                  <a:off x="1304115" y="4106717"/>
                  <a:ext cx="310992" cy="336555"/>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grpSp>
          <p:nvGrpSpPr>
            <p:cNvPr id="164" name="Group 163">
              <a:extLst>
                <a:ext uri="{FF2B5EF4-FFF2-40B4-BE49-F238E27FC236}">
                  <a16:creationId xmlns:a16="http://schemas.microsoft.com/office/drawing/2014/main" id="{161393AF-AECC-D644-CA29-BFB64B1021C4}"/>
                </a:ext>
              </a:extLst>
            </p:cNvPr>
            <p:cNvGrpSpPr/>
            <p:nvPr/>
          </p:nvGrpSpPr>
          <p:grpSpPr>
            <a:xfrm>
              <a:off x="318345" y="4714121"/>
              <a:ext cx="2554358" cy="319018"/>
              <a:chOff x="8573878" y="5120936"/>
              <a:chExt cx="2554358" cy="319018"/>
            </a:xfrm>
          </p:grpSpPr>
          <p:sp>
            <p:nvSpPr>
              <p:cNvPr id="165" name="TextBox 164">
                <a:extLst>
                  <a:ext uri="{FF2B5EF4-FFF2-40B4-BE49-F238E27FC236}">
                    <a16:creationId xmlns:a16="http://schemas.microsoft.com/office/drawing/2014/main" id="{17F113F9-171B-F9B4-3C61-2CE514B3927C}"/>
                  </a:ext>
                </a:extLst>
              </p:cNvPr>
              <p:cNvSpPr txBox="1"/>
              <p:nvPr/>
            </p:nvSpPr>
            <p:spPr>
              <a:xfrm>
                <a:off x="8911283" y="5126557"/>
                <a:ext cx="2216953" cy="307777"/>
              </a:xfrm>
              <a:prstGeom prst="rect">
                <a:avLst/>
              </a:prstGeom>
              <a:noFill/>
            </p:spPr>
            <p:txBody>
              <a:bodyPr wrap="square" rtlCol="0">
                <a:spAutoFit/>
              </a:bodyPr>
              <a:lstStyle/>
              <a:p>
                <a:r>
                  <a:rPr lang="en-US" sz="1400" b="1" dirty="0">
                    <a:solidFill>
                      <a:schemeClr val="accent1"/>
                    </a:solidFill>
                  </a:rPr>
                  <a:t>Endothelial dysfunction</a:t>
                </a:r>
              </a:p>
            </p:txBody>
          </p:sp>
          <p:grpSp>
            <p:nvGrpSpPr>
              <p:cNvPr id="166" name="Group 165">
                <a:extLst>
                  <a:ext uri="{FF2B5EF4-FFF2-40B4-BE49-F238E27FC236}">
                    <a16:creationId xmlns:a16="http://schemas.microsoft.com/office/drawing/2014/main" id="{2517EE57-BC0C-0BDE-80AE-59E835A8ED0A}"/>
                  </a:ext>
                </a:extLst>
              </p:cNvPr>
              <p:cNvGrpSpPr/>
              <p:nvPr/>
            </p:nvGrpSpPr>
            <p:grpSpPr>
              <a:xfrm>
                <a:off x="8573878" y="5120936"/>
                <a:ext cx="319018" cy="319018"/>
                <a:chOff x="1229201" y="4026438"/>
                <a:chExt cx="472230" cy="472230"/>
              </a:xfrm>
            </p:grpSpPr>
            <p:sp>
              <p:nvSpPr>
                <p:cNvPr id="167" name="Oval 166">
                  <a:extLst>
                    <a:ext uri="{FF2B5EF4-FFF2-40B4-BE49-F238E27FC236}">
                      <a16:creationId xmlns:a16="http://schemas.microsoft.com/office/drawing/2014/main" id="{8D149C5A-9104-5741-3823-FD62C945583E}"/>
                    </a:ext>
                  </a:extLst>
                </p:cNvPr>
                <p:cNvSpPr/>
                <p:nvPr/>
              </p:nvSpPr>
              <p:spPr>
                <a:xfrm>
                  <a:off x="1229201" y="4026438"/>
                  <a:ext cx="472230" cy="472230"/>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Arrow: Up 65">
                  <a:extLst>
                    <a:ext uri="{FF2B5EF4-FFF2-40B4-BE49-F238E27FC236}">
                      <a16:creationId xmlns:a16="http://schemas.microsoft.com/office/drawing/2014/main" id="{1108C2C8-D462-9B86-CB92-EA29F993976A}"/>
                    </a:ext>
                  </a:extLst>
                </p:cNvPr>
                <p:cNvSpPr/>
                <p:nvPr/>
              </p:nvSpPr>
              <p:spPr>
                <a:xfrm>
                  <a:off x="1304115" y="4085972"/>
                  <a:ext cx="310992" cy="336555"/>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grpSp>
          <p:nvGrpSpPr>
            <p:cNvPr id="169" name="Group 168">
              <a:extLst>
                <a:ext uri="{FF2B5EF4-FFF2-40B4-BE49-F238E27FC236}">
                  <a16:creationId xmlns:a16="http://schemas.microsoft.com/office/drawing/2014/main" id="{968C4FB9-BAB8-9C36-8804-155C082A50FB}"/>
                </a:ext>
              </a:extLst>
            </p:cNvPr>
            <p:cNvGrpSpPr/>
            <p:nvPr/>
          </p:nvGrpSpPr>
          <p:grpSpPr>
            <a:xfrm>
              <a:off x="3336193" y="4709136"/>
              <a:ext cx="1067446" cy="319018"/>
              <a:chOff x="8573878" y="5120936"/>
              <a:chExt cx="1067446" cy="319018"/>
            </a:xfrm>
          </p:grpSpPr>
          <p:sp>
            <p:nvSpPr>
              <p:cNvPr id="170" name="TextBox 169">
                <a:extLst>
                  <a:ext uri="{FF2B5EF4-FFF2-40B4-BE49-F238E27FC236}">
                    <a16:creationId xmlns:a16="http://schemas.microsoft.com/office/drawing/2014/main" id="{630AEA04-6149-748C-2ED9-B2005005F3C5}"/>
                  </a:ext>
                </a:extLst>
              </p:cNvPr>
              <p:cNvSpPr txBox="1"/>
              <p:nvPr/>
            </p:nvSpPr>
            <p:spPr>
              <a:xfrm>
                <a:off x="8911283" y="5126557"/>
                <a:ext cx="730041" cy="307777"/>
              </a:xfrm>
              <a:prstGeom prst="rect">
                <a:avLst/>
              </a:prstGeom>
              <a:noFill/>
            </p:spPr>
            <p:txBody>
              <a:bodyPr wrap="square" rtlCol="0">
                <a:spAutoFit/>
              </a:bodyPr>
              <a:lstStyle/>
              <a:p>
                <a:r>
                  <a:rPr lang="en-US" sz="1400" b="1" dirty="0">
                    <a:solidFill>
                      <a:schemeClr val="accent1"/>
                    </a:solidFill>
                  </a:rPr>
                  <a:t>VEGF</a:t>
                </a:r>
              </a:p>
            </p:txBody>
          </p:sp>
          <p:grpSp>
            <p:nvGrpSpPr>
              <p:cNvPr id="171" name="Group 170">
                <a:extLst>
                  <a:ext uri="{FF2B5EF4-FFF2-40B4-BE49-F238E27FC236}">
                    <a16:creationId xmlns:a16="http://schemas.microsoft.com/office/drawing/2014/main" id="{D2E4D116-6D89-F71B-CE7C-E84AA9DAF576}"/>
                  </a:ext>
                </a:extLst>
              </p:cNvPr>
              <p:cNvGrpSpPr/>
              <p:nvPr/>
            </p:nvGrpSpPr>
            <p:grpSpPr>
              <a:xfrm>
                <a:off x="8573878" y="5120936"/>
                <a:ext cx="319018" cy="319018"/>
                <a:chOff x="1229201" y="4026438"/>
                <a:chExt cx="472230" cy="472230"/>
              </a:xfrm>
            </p:grpSpPr>
            <p:sp>
              <p:nvSpPr>
                <p:cNvPr id="172" name="Oval 171">
                  <a:extLst>
                    <a:ext uri="{FF2B5EF4-FFF2-40B4-BE49-F238E27FC236}">
                      <a16:creationId xmlns:a16="http://schemas.microsoft.com/office/drawing/2014/main" id="{74EFD7BC-19E2-2D08-FEA6-7AB856CF7C94}"/>
                    </a:ext>
                  </a:extLst>
                </p:cNvPr>
                <p:cNvSpPr/>
                <p:nvPr/>
              </p:nvSpPr>
              <p:spPr>
                <a:xfrm>
                  <a:off x="1229201" y="4026438"/>
                  <a:ext cx="472230" cy="472230"/>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3" name="Arrow: Up 65">
                  <a:extLst>
                    <a:ext uri="{FF2B5EF4-FFF2-40B4-BE49-F238E27FC236}">
                      <a16:creationId xmlns:a16="http://schemas.microsoft.com/office/drawing/2014/main" id="{744B425C-A04B-D482-6E92-35C224F48A7F}"/>
                    </a:ext>
                  </a:extLst>
                </p:cNvPr>
                <p:cNvSpPr/>
                <p:nvPr/>
              </p:nvSpPr>
              <p:spPr>
                <a:xfrm>
                  <a:off x="1304115" y="4085972"/>
                  <a:ext cx="310992" cy="336555"/>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grpSp>
      <p:graphicFrame>
        <p:nvGraphicFramePr>
          <p:cNvPr id="189" name="Table 188">
            <a:extLst>
              <a:ext uri="{FF2B5EF4-FFF2-40B4-BE49-F238E27FC236}">
                <a16:creationId xmlns:a16="http://schemas.microsoft.com/office/drawing/2014/main" id="{19EE371E-683B-4073-3F82-10D1E5B653D7}"/>
              </a:ext>
            </a:extLst>
          </p:cNvPr>
          <p:cNvGraphicFramePr>
            <a:graphicFrameLocks noGrp="1"/>
          </p:cNvGraphicFramePr>
          <p:nvPr/>
        </p:nvGraphicFramePr>
        <p:xfrm>
          <a:off x="8430662" y="2496010"/>
          <a:ext cx="3666972" cy="2224453"/>
        </p:xfrm>
        <a:graphic>
          <a:graphicData uri="http://schemas.openxmlformats.org/drawingml/2006/table">
            <a:tbl>
              <a:tblPr firstRow="1" bandRow="1">
                <a:tableStyleId>{72833802-FEF1-4C79-8D5D-14CF1EAF98D9}</a:tableStyleId>
              </a:tblPr>
              <a:tblGrid>
                <a:gridCol w="916743">
                  <a:extLst>
                    <a:ext uri="{9D8B030D-6E8A-4147-A177-3AD203B41FA5}">
                      <a16:colId xmlns:a16="http://schemas.microsoft.com/office/drawing/2014/main" val="2868837550"/>
                    </a:ext>
                  </a:extLst>
                </a:gridCol>
                <a:gridCol w="916743">
                  <a:extLst>
                    <a:ext uri="{9D8B030D-6E8A-4147-A177-3AD203B41FA5}">
                      <a16:colId xmlns:a16="http://schemas.microsoft.com/office/drawing/2014/main" val="4108984685"/>
                    </a:ext>
                  </a:extLst>
                </a:gridCol>
                <a:gridCol w="916743">
                  <a:extLst>
                    <a:ext uri="{9D8B030D-6E8A-4147-A177-3AD203B41FA5}">
                      <a16:colId xmlns:a16="http://schemas.microsoft.com/office/drawing/2014/main" val="1838904602"/>
                    </a:ext>
                  </a:extLst>
                </a:gridCol>
                <a:gridCol w="916743">
                  <a:extLst>
                    <a:ext uri="{9D8B030D-6E8A-4147-A177-3AD203B41FA5}">
                      <a16:colId xmlns:a16="http://schemas.microsoft.com/office/drawing/2014/main" val="3487454200"/>
                    </a:ext>
                  </a:extLst>
                </a:gridCol>
              </a:tblGrid>
              <a:tr h="578533">
                <a:tc>
                  <a:txBody>
                    <a:bodyPr/>
                    <a:lstStyle/>
                    <a:p>
                      <a:pPr algn="l"/>
                      <a:r>
                        <a:rPr lang="en-US" sz="1400" b="1" dirty="0"/>
                        <a:t>Variable</a:t>
                      </a:r>
                    </a:p>
                  </a:txBody>
                  <a:tcPr anchor="ctr">
                    <a:lnL w="6350" cap="flat" cmpd="sng" algn="ctr">
                      <a:noFill/>
                      <a:prstDash val="solid"/>
                      <a:miter lim="800000"/>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dirty="0"/>
                        <a:t>CS</a:t>
                      </a:r>
                    </a:p>
                    <a:p>
                      <a:pPr algn="ctr"/>
                      <a:r>
                        <a:rPr lang="en-US" sz="1400" dirty="0"/>
                        <a:t>(n=30)</a:t>
                      </a:r>
                    </a:p>
                  </a:txBody>
                  <a:tcPr anchor="ctr">
                    <a:lnL>
                      <a:noFill/>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dirty="0"/>
                        <a:t>EH</a:t>
                      </a:r>
                    </a:p>
                    <a:p>
                      <a:pPr algn="ctr"/>
                      <a:r>
                        <a:rPr lang="en-US" sz="1400" dirty="0"/>
                        <a:t>(n=35)</a:t>
                      </a:r>
                    </a:p>
                  </a:txBody>
                  <a:tcPr anchor="ctr">
                    <a:lnL>
                      <a:noFill/>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dirty="0"/>
                        <a:t>Control</a:t>
                      </a:r>
                    </a:p>
                    <a:p>
                      <a:pPr algn="ctr"/>
                      <a:r>
                        <a:rPr lang="en-US" sz="1400" dirty="0"/>
                        <a:t>(n=30)</a:t>
                      </a:r>
                    </a:p>
                  </a:txBody>
                  <a:tcPr anchor="ctr">
                    <a:lnL>
                      <a:noFill/>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8130023"/>
                  </a:ext>
                </a:extLst>
              </a:tr>
              <a:tr h="548640">
                <a:tc>
                  <a:txBody>
                    <a:bodyPr/>
                    <a:lstStyle/>
                    <a:p>
                      <a:pPr algn="l"/>
                      <a:r>
                        <a:rPr lang="en-US" sz="1200" b="1" dirty="0">
                          <a:solidFill>
                            <a:schemeClr val="accent1"/>
                          </a:solidFill>
                        </a:rPr>
                        <a:t>cIMT, mm</a:t>
                      </a:r>
                    </a:p>
                  </a:txBody>
                  <a:tcPr anchor="ctr">
                    <a:lnL w="6350" cap="flat" cmpd="sng" algn="ctr">
                      <a:noFill/>
                      <a:prstDash val="solid"/>
                      <a:miter lim="800000"/>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a:solidFill>
                            <a:schemeClr val="accent1"/>
                          </a:solidFill>
                          <a:latin typeface="+mn-lt"/>
                        </a:rPr>
                        <a:t>0.93 </a:t>
                      </a:r>
                      <a:r>
                        <a:rPr lang="en-US" sz="1200" dirty="0">
                          <a:solidFill>
                            <a:schemeClr val="accent1"/>
                          </a:solidFill>
                          <a:latin typeface="+mn-lt"/>
                          <a:ea typeface="PMingLiU" panose="02020500000000000000" pitchFamily="18" charset="-120"/>
                        </a:rPr>
                        <a:t> </a:t>
                      </a:r>
                    </a:p>
                    <a:p>
                      <a:pPr algn="ctr"/>
                      <a:r>
                        <a:rPr lang="en-US" sz="1200" dirty="0">
                          <a:solidFill>
                            <a:schemeClr val="accent1"/>
                          </a:solidFill>
                          <a:latin typeface="+mn-lt"/>
                          <a:ea typeface="PMingLiU" panose="02020500000000000000" pitchFamily="18" charset="-120"/>
                        </a:rPr>
                        <a:t>(0.17)</a:t>
                      </a:r>
                      <a:r>
                        <a:rPr lang="en-US" sz="1200" baseline="30000" dirty="0">
                          <a:solidFill>
                            <a:schemeClr val="accent1"/>
                          </a:solidFill>
                          <a:latin typeface="+mn-lt"/>
                          <a:ea typeface="PMingLiU" panose="02020500000000000000" pitchFamily="18" charset="-120"/>
                        </a:rPr>
                        <a:t>a</a:t>
                      </a:r>
                      <a:endParaRPr lang="en-US" sz="1200" dirty="0">
                        <a:solidFill>
                          <a:schemeClr val="accent1"/>
                        </a:solidFill>
                        <a:latin typeface="+mn-lt"/>
                      </a:endParaRPr>
                    </a:p>
                  </a:txBody>
                  <a:tcPr anchor="ctr">
                    <a:lnL>
                      <a:noFill/>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a:solidFill>
                            <a:schemeClr val="accent1"/>
                          </a:solidFill>
                        </a:rPr>
                        <a:t>0.81 </a:t>
                      </a:r>
                      <a:endParaRPr lang="en-US" sz="1200" dirty="0">
                        <a:solidFill>
                          <a:schemeClr val="accent1"/>
                        </a:solidFill>
                        <a:latin typeface="+mn-lt"/>
                        <a:ea typeface="PMingLiU" panose="02020500000000000000" pitchFamily="18" charset="-120"/>
                      </a:endParaRPr>
                    </a:p>
                    <a:p>
                      <a:pPr algn="ctr"/>
                      <a:r>
                        <a:rPr lang="en-US" sz="1200" dirty="0">
                          <a:solidFill>
                            <a:schemeClr val="accent1"/>
                          </a:solidFill>
                          <a:latin typeface="+mn-lt"/>
                          <a:ea typeface="PMingLiU" panose="02020500000000000000" pitchFamily="18" charset="-120"/>
                        </a:rPr>
                        <a:t>(0.16)</a:t>
                      </a:r>
                      <a:endParaRPr lang="en-US" sz="1200" dirty="0">
                        <a:solidFill>
                          <a:schemeClr val="accent1"/>
                        </a:solidFill>
                      </a:endParaRPr>
                    </a:p>
                  </a:txBody>
                  <a:tcPr anchor="ctr">
                    <a:lnL>
                      <a:noFill/>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a:solidFill>
                            <a:schemeClr val="accent1"/>
                          </a:solidFill>
                        </a:rPr>
                        <a:t>0.75 </a:t>
                      </a:r>
                      <a:endParaRPr lang="en-US" sz="1200" dirty="0">
                        <a:solidFill>
                          <a:schemeClr val="accent1"/>
                        </a:solidFill>
                        <a:latin typeface="+mn-lt"/>
                        <a:ea typeface="PMingLiU" panose="02020500000000000000" pitchFamily="18" charset="-120"/>
                      </a:endParaRPr>
                    </a:p>
                    <a:p>
                      <a:pPr algn="ctr"/>
                      <a:r>
                        <a:rPr lang="en-US" sz="1200" dirty="0">
                          <a:solidFill>
                            <a:schemeClr val="accent1"/>
                          </a:solidFill>
                          <a:latin typeface="+mn-lt"/>
                          <a:ea typeface="PMingLiU" panose="02020500000000000000" pitchFamily="18" charset="-120"/>
                        </a:rPr>
                        <a:t>(</a:t>
                      </a:r>
                      <a:r>
                        <a:rPr lang="en-US" sz="1200" dirty="0">
                          <a:solidFill>
                            <a:schemeClr val="accent1"/>
                          </a:solidFill>
                        </a:rPr>
                        <a:t>0.24)</a:t>
                      </a:r>
                    </a:p>
                  </a:txBody>
                  <a:tcPr anchor="ctr">
                    <a:lnL>
                      <a:noFill/>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2838957"/>
                  </a:ext>
                </a:extLst>
              </a:tr>
              <a:tr h="548640">
                <a:tc>
                  <a:txBody>
                    <a:bodyPr/>
                    <a:lstStyle/>
                    <a:p>
                      <a:pPr algn="l"/>
                      <a:r>
                        <a:rPr lang="en-US" sz="1200" b="1" dirty="0">
                          <a:solidFill>
                            <a:schemeClr val="accent1"/>
                          </a:solidFill>
                        </a:rPr>
                        <a:t>Plaque, %</a:t>
                      </a:r>
                    </a:p>
                  </a:txBody>
                  <a:tcPr anchor="ctr">
                    <a:lnL w="6350" cap="flat" cmpd="sng" algn="ctr">
                      <a:noFill/>
                      <a:prstDash val="solid"/>
                      <a:miter lim="800000"/>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a:solidFill>
                            <a:schemeClr val="accent1"/>
                          </a:solidFill>
                        </a:rPr>
                        <a:t>26.6</a:t>
                      </a:r>
                      <a:r>
                        <a:rPr lang="en-US" sz="1200" baseline="30000" dirty="0">
                          <a:solidFill>
                            <a:schemeClr val="accent1"/>
                          </a:solidFill>
                        </a:rPr>
                        <a:t>a</a:t>
                      </a:r>
                      <a:endParaRPr lang="en-US" sz="1200" dirty="0">
                        <a:solidFill>
                          <a:schemeClr val="accent1"/>
                        </a:solidFill>
                      </a:endParaRP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a:solidFill>
                            <a:schemeClr val="accent1"/>
                          </a:solidFill>
                        </a:rPr>
                        <a:t>16</a:t>
                      </a: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a:solidFill>
                            <a:schemeClr val="accent1"/>
                          </a:solidFill>
                        </a:rPr>
                        <a:t>0</a:t>
                      </a: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17140664"/>
                  </a:ext>
                </a:extLst>
              </a:tr>
              <a:tr h="548640">
                <a:tc>
                  <a:txBody>
                    <a:bodyPr/>
                    <a:lstStyle/>
                    <a:p>
                      <a:pPr algn="l"/>
                      <a:r>
                        <a:rPr lang="en-US" sz="1200" b="1" dirty="0">
                          <a:solidFill>
                            <a:schemeClr val="accent1"/>
                          </a:solidFill>
                        </a:rPr>
                        <a:t>ABI</a:t>
                      </a:r>
                      <a:r>
                        <a:rPr lang="en-US" sz="1200" b="1" baseline="30000" dirty="0">
                          <a:solidFill>
                            <a:schemeClr val="accent1"/>
                          </a:solidFill>
                        </a:rPr>
                        <a:t>b</a:t>
                      </a:r>
                      <a:r>
                        <a:rPr lang="en-US" sz="1200" b="1" dirty="0">
                          <a:solidFill>
                            <a:schemeClr val="accent1"/>
                          </a:solidFill>
                        </a:rPr>
                        <a:t> (&lt;0.9), %</a:t>
                      </a:r>
                    </a:p>
                  </a:txBody>
                  <a:tcPr anchor="ctr">
                    <a:lnL w="6350" cap="flat" cmpd="sng" algn="ctr">
                      <a:noFill/>
                      <a:prstDash val="solid"/>
                      <a:miter lim="800000"/>
                    </a:lnL>
                    <a:lnR>
                      <a:noFill/>
                    </a:lnR>
                    <a:lnT w="635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a:solidFill>
                            <a:schemeClr val="accent1"/>
                          </a:solidFill>
                        </a:rPr>
                        <a:t>20</a:t>
                      </a:r>
                      <a:r>
                        <a:rPr lang="en-US" sz="1200" baseline="30000" dirty="0">
                          <a:solidFill>
                            <a:schemeClr val="accent1"/>
                          </a:solidFill>
                        </a:rPr>
                        <a:t>a</a:t>
                      </a:r>
                      <a:endParaRPr lang="en-US" sz="1200" dirty="0">
                        <a:solidFill>
                          <a:schemeClr val="accent1"/>
                        </a:solidFill>
                      </a:endParaRPr>
                    </a:p>
                  </a:txBody>
                  <a:tcPr anchor="ctr">
                    <a:lnL>
                      <a:noFill/>
                    </a:lnL>
                    <a:lnR>
                      <a:noFill/>
                    </a:lnR>
                    <a:lnT w="635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a:solidFill>
                            <a:schemeClr val="accent1"/>
                          </a:solidFill>
                        </a:rPr>
                        <a:t>3</a:t>
                      </a:r>
                    </a:p>
                  </a:txBody>
                  <a:tcPr anchor="ctr">
                    <a:lnL>
                      <a:noFill/>
                    </a:lnL>
                    <a:lnR>
                      <a:noFill/>
                    </a:lnR>
                    <a:lnT w="635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a:solidFill>
                            <a:schemeClr val="accent1"/>
                          </a:solidFill>
                        </a:rPr>
                        <a:t>0</a:t>
                      </a:r>
                    </a:p>
                  </a:txBody>
                  <a:tcPr anchor="ctr">
                    <a:lnL>
                      <a:noFill/>
                    </a:lnL>
                    <a:lnR>
                      <a:noFill/>
                    </a:lnR>
                    <a:lnT w="635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02176139"/>
                  </a:ext>
                </a:extLst>
              </a:tr>
            </a:tbl>
          </a:graphicData>
        </a:graphic>
      </p:graphicFrame>
      <p:sp>
        <p:nvSpPr>
          <p:cNvPr id="190" name="TextBox 189">
            <a:extLst>
              <a:ext uri="{FF2B5EF4-FFF2-40B4-BE49-F238E27FC236}">
                <a16:creationId xmlns:a16="http://schemas.microsoft.com/office/drawing/2014/main" id="{0017A9A9-3D7B-2F01-0E8E-92A45186CDF3}"/>
              </a:ext>
            </a:extLst>
          </p:cNvPr>
          <p:cNvSpPr txBox="1"/>
          <p:nvPr/>
        </p:nvSpPr>
        <p:spPr>
          <a:xfrm>
            <a:off x="8265748" y="1347755"/>
            <a:ext cx="3971071"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Indicators of atherosclerosis were significantly</a:t>
            </a:r>
            <a:r>
              <a:rPr kumimoji="0" lang="en-US" sz="1600" b="1" i="0" u="none" strike="noStrike" kern="1200" cap="none" spc="0" normalizeH="0" noProof="0" dirty="0">
                <a:ln>
                  <a:noFill/>
                </a:ln>
                <a:solidFill>
                  <a:srgbClr val="3C4C58"/>
                </a:solidFill>
                <a:effectLst/>
                <a:uLnTx/>
                <a:uFillTx/>
                <a:latin typeface="Arial"/>
                <a:ea typeface="+mn-ea"/>
                <a:cs typeface="+mn-cs"/>
              </a:rPr>
              <a:t> </a:t>
            </a:r>
            <a:r>
              <a:rPr kumimoji="0" lang="en-US" sz="1600" b="1" i="0" u="none" strike="noStrike" kern="1200" cap="none" spc="0" normalizeH="0" baseline="0" noProof="0" dirty="0">
                <a:ln>
                  <a:noFill/>
                </a:ln>
                <a:solidFill>
                  <a:srgbClr val="3C4C58"/>
                </a:solidFill>
                <a:effectLst/>
                <a:uLnTx/>
                <a:uFillTx/>
                <a:latin typeface="Arial"/>
                <a:ea typeface="+mn-ea"/>
                <a:cs typeface="+mn-cs"/>
              </a:rPr>
              <a:t>elevated in patients with CS compared with patients with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essential hypertension</a:t>
            </a:r>
            <a:r>
              <a:rPr kumimoji="0" lang="en-US" sz="1600" b="1" i="0" u="none" strike="noStrike" kern="1200" cap="none" spc="0" normalizeH="0" baseline="30000" noProof="0" dirty="0">
                <a:ln>
                  <a:noFill/>
                </a:ln>
                <a:solidFill>
                  <a:srgbClr val="3C4C58"/>
                </a:solidFill>
                <a:effectLst/>
                <a:uLnTx/>
                <a:uFillTx/>
                <a:latin typeface="Arial"/>
                <a:ea typeface="+mn-ea"/>
                <a:cs typeface="+mn-cs"/>
              </a:rPr>
              <a:t>3</a:t>
            </a:r>
            <a:endParaRPr kumimoji="0" lang="en-US" sz="1600" b="1" i="0" u="none" strike="noStrike" kern="1200" cap="none" spc="0" normalizeH="0" baseline="0" noProof="0" dirty="0">
              <a:ln>
                <a:noFill/>
              </a:ln>
              <a:solidFill>
                <a:srgbClr val="3C4C58"/>
              </a:solidFill>
              <a:effectLst/>
              <a:uLnTx/>
              <a:uFillTx/>
              <a:latin typeface="Arial"/>
              <a:ea typeface="+mn-ea"/>
              <a:cs typeface="+mn-cs"/>
            </a:endParaRPr>
          </a:p>
        </p:txBody>
      </p:sp>
      <p:pic>
        <p:nvPicPr>
          <p:cNvPr id="193" name="Graphic 192" descr="Fast Forward with solid fill">
            <a:extLst>
              <a:ext uri="{FF2B5EF4-FFF2-40B4-BE49-F238E27FC236}">
                <a16:creationId xmlns:a16="http://schemas.microsoft.com/office/drawing/2014/main" id="{0673FE87-CEA5-38A1-E793-80162CD345B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721220" y="199763"/>
            <a:ext cx="366409" cy="366409"/>
          </a:xfrm>
          <a:prstGeom prst="rect">
            <a:avLst/>
          </a:prstGeom>
        </p:spPr>
      </p:pic>
    </p:spTree>
    <p:extLst>
      <p:ext uri="{BB962C8B-B14F-4D97-AF65-F5344CB8AC3E}">
        <p14:creationId xmlns:p14="http://schemas.microsoft.com/office/powerpoint/2010/main" val="4165081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154"/>
                                        </p:tgtEl>
                                        <p:attrNameLst>
                                          <p:attrName>style.visibility</p:attrName>
                                        </p:attrNameLst>
                                      </p:cBhvr>
                                      <p:to>
                                        <p:strVal val="visible"/>
                                      </p:to>
                                    </p:set>
                                    <p:animEffect transition="in" filter="wipe(down)">
                                      <p:cBhvr>
                                        <p:cTn id="11" dur="500"/>
                                        <p:tgtEl>
                                          <p:spTgt spid="154"/>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92"/>
                                        </p:tgtEl>
                                        <p:attrNameLst>
                                          <p:attrName>style.visibility</p:attrName>
                                        </p:attrNameLst>
                                      </p:cBhvr>
                                      <p:to>
                                        <p:strVal val="visible"/>
                                      </p:to>
                                    </p:set>
                                    <p:animEffect transition="in" filter="fade">
                                      <p:cBhvr>
                                        <p:cTn id="15" dur="500"/>
                                        <p:tgtEl>
                                          <p:spTgt spid="192"/>
                                        </p:tgtEl>
                                      </p:cBhvr>
                                    </p:animEffect>
                                  </p:childTnLst>
                                </p:cTn>
                              </p:par>
                              <p:par>
                                <p:cTn id="16" presetID="10" presetClass="entr" presetSubtype="0" fill="hold" nodeType="withEffect">
                                  <p:stCondLst>
                                    <p:cond delay="0"/>
                                  </p:stCondLst>
                                  <p:childTnLst>
                                    <p:set>
                                      <p:cBhvr>
                                        <p:cTn id="17" dur="1" fill="hold">
                                          <p:stCondLst>
                                            <p:cond delay="0"/>
                                          </p:stCondLst>
                                        </p:cTn>
                                        <p:tgtEl>
                                          <p:spTgt spid="191"/>
                                        </p:tgtEl>
                                        <p:attrNameLst>
                                          <p:attrName>style.visibility</p:attrName>
                                        </p:attrNameLst>
                                      </p:cBhvr>
                                      <p:to>
                                        <p:strVal val="visible"/>
                                      </p:to>
                                    </p:set>
                                    <p:animEffect transition="in" filter="fade">
                                      <p:cBhvr>
                                        <p:cTn id="18" dur="500"/>
                                        <p:tgtEl>
                                          <p:spTgt spid="19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84"/>
                                        </p:tgtEl>
                                        <p:attrNameLst>
                                          <p:attrName>style.visibility</p:attrName>
                                        </p:attrNameLst>
                                      </p:cBhvr>
                                      <p:to>
                                        <p:strVal val="visible"/>
                                      </p:to>
                                    </p:set>
                                    <p:animEffect transition="in" filter="fade">
                                      <p:cBhvr>
                                        <p:cTn id="28" dur="500"/>
                                        <p:tgtEl>
                                          <p:spTgt spid="184"/>
                                        </p:tgtEl>
                                      </p:cBhvr>
                                    </p:animEffect>
                                  </p:childTnLst>
                                </p:cTn>
                              </p:par>
                              <p:par>
                                <p:cTn id="29" presetID="10" presetClass="entr" presetSubtype="0" fill="hold" nodeType="withEffect">
                                  <p:stCondLst>
                                    <p:cond delay="0"/>
                                  </p:stCondLst>
                                  <p:childTnLst>
                                    <p:set>
                                      <p:cBhvr>
                                        <p:cTn id="30" dur="1" fill="hold">
                                          <p:stCondLst>
                                            <p:cond delay="0"/>
                                          </p:stCondLst>
                                        </p:cTn>
                                        <p:tgtEl>
                                          <p:spTgt spid="189"/>
                                        </p:tgtEl>
                                        <p:attrNameLst>
                                          <p:attrName>style.visibility</p:attrName>
                                        </p:attrNameLst>
                                      </p:cBhvr>
                                      <p:to>
                                        <p:strVal val="visible"/>
                                      </p:to>
                                    </p:set>
                                    <p:animEffect transition="in" filter="fade">
                                      <p:cBhvr>
                                        <p:cTn id="31" dur="500"/>
                                        <p:tgtEl>
                                          <p:spTgt spid="18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90"/>
                                        </p:tgtEl>
                                        <p:attrNameLst>
                                          <p:attrName>style.visibility</p:attrName>
                                        </p:attrNameLst>
                                      </p:cBhvr>
                                      <p:to>
                                        <p:strVal val="visible"/>
                                      </p:to>
                                    </p:set>
                                    <p:animEffect transition="in" filter="fade">
                                      <p:cBhvr>
                                        <p:cTn id="34" dur="500"/>
                                        <p:tgtEl>
                                          <p:spTgt spid="190"/>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500"/>
                                        <p:tgtEl>
                                          <p:spTgt spid="5"/>
                                        </p:tgtEl>
                                      </p:cBhvr>
                                    </p:animEffect>
                                  </p:childTnLst>
                                </p:cTn>
                              </p:par>
                              <p:par>
                                <p:cTn id="40" presetID="10" presetClass="entr" presetSubtype="0" fill="hold" nodeType="withEffect">
                                  <p:stCondLst>
                                    <p:cond delay="0"/>
                                  </p:stCondLst>
                                  <p:childTnLst>
                                    <p:set>
                                      <p:cBhvr>
                                        <p:cTn id="41" dur="1" fill="hold">
                                          <p:stCondLst>
                                            <p:cond delay="0"/>
                                          </p:stCondLst>
                                        </p:cTn>
                                        <p:tgtEl>
                                          <p:spTgt spid="194"/>
                                        </p:tgtEl>
                                        <p:attrNameLst>
                                          <p:attrName>style.visibility</p:attrName>
                                        </p:attrNameLst>
                                      </p:cBhvr>
                                      <p:to>
                                        <p:strVal val="visible"/>
                                      </p:to>
                                    </p:set>
                                    <p:animEffect transition="in" filter="fade">
                                      <p:cBhvr>
                                        <p:cTn id="42" dur="500"/>
                                        <p:tgtEl>
                                          <p:spTgt spid="194"/>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161"/>
                                        </p:tgtEl>
                                        <p:attrNameLst>
                                          <p:attrName>style.visibility</p:attrName>
                                        </p:attrNameLst>
                                      </p:cBhvr>
                                      <p:to>
                                        <p:strVal val="visible"/>
                                      </p:to>
                                    </p:set>
                                    <p:anim calcmode="lin" valueType="num">
                                      <p:cBhvr additive="base">
                                        <p:cTn id="47" dur="500" fill="hold"/>
                                        <p:tgtEl>
                                          <p:spTgt spid="161"/>
                                        </p:tgtEl>
                                        <p:attrNameLst>
                                          <p:attrName>ppt_x</p:attrName>
                                        </p:attrNameLst>
                                      </p:cBhvr>
                                      <p:tavLst>
                                        <p:tav tm="0">
                                          <p:val>
                                            <p:strVal val="1+#ppt_w/2"/>
                                          </p:val>
                                        </p:tav>
                                        <p:tav tm="100000">
                                          <p:val>
                                            <p:strVal val="#ppt_x"/>
                                          </p:val>
                                        </p:tav>
                                      </p:tavLst>
                                    </p:anim>
                                    <p:anim calcmode="lin" valueType="num">
                                      <p:cBhvr additive="base">
                                        <p:cTn id="48" dur="500" fill="hold"/>
                                        <p:tgtEl>
                                          <p:spTgt spid="161"/>
                                        </p:tgtEl>
                                        <p:attrNameLst>
                                          <p:attrName>ppt_y</p:attrName>
                                        </p:attrNameLst>
                                      </p:cBhvr>
                                      <p:tavLst>
                                        <p:tav tm="0">
                                          <p:val>
                                            <p:strVal val="#ppt_y"/>
                                          </p:val>
                                        </p:tav>
                                        <p:tav tm="100000">
                                          <p:val>
                                            <p:strVal val="#ppt_y"/>
                                          </p:val>
                                        </p:tav>
                                      </p:tavLst>
                                    </p:anim>
                                  </p:childTnLst>
                                </p:cTn>
                              </p:par>
                            </p:childTnLst>
                          </p:cTn>
                        </p:par>
                        <p:par>
                          <p:cTn id="49" fill="hold">
                            <p:stCondLst>
                              <p:cond delay="500"/>
                            </p:stCondLst>
                            <p:childTnLst>
                              <p:par>
                                <p:cTn id="50" presetID="10" presetClass="entr" presetSubtype="0" fill="hold" grpId="0" nodeType="afterEffect">
                                  <p:stCondLst>
                                    <p:cond delay="0"/>
                                  </p:stCondLst>
                                  <p:childTnLst>
                                    <p:set>
                                      <p:cBhvr>
                                        <p:cTn id="51" dur="1" fill="hold">
                                          <p:stCondLst>
                                            <p:cond delay="0"/>
                                          </p:stCondLst>
                                        </p:cTn>
                                        <p:tgtEl>
                                          <p:spTgt spid="162"/>
                                        </p:tgtEl>
                                        <p:attrNameLst>
                                          <p:attrName>style.visibility</p:attrName>
                                        </p:attrNameLst>
                                      </p:cBhvr>
                                      <p:to>
                                        <p:strVal val="visible"/>
                                      </p:to>
                                    </p:set>
                                    <p:animEffect transition="in" filter="fade">
                                      <p:cBhvr>
                                        <p:cTn id="52" dur="500"/>
                                        <p:tgtEl>
                                          <p:spTgt spid="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2" grpId="0" animBg="1"/>
      <p:bldP spid="161" grpId="0" animBg="1"/>
      <p:bldP spid="162" grpId="0"/>
      <p:bldP spid="19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knife, food&#10;&#10;Description automatically generated">
            <a:extLst>
              <a:ext uri="{FF2B5EF4-FFF2-40B4-BE49-F238E27FC236}">
                <a16:creationId xmlns:a16="http://schemas.microsoft.com/office/drawing/2014/main" id="{4A339B89-E9CC-49C9-A9BC-3061EBD6554D}"/>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rot="6031616">
            <a:off x="317184" y="1677761"/>
            <a:ext cx="2462580" cy="3163562"/>
          </a:xfrm>
          <a:prstGeom prst="rect">
            <a:avLst/>
          </a:prstGeom>
        </p:spPr>
      </p:pic>
      <p:sp>
        <p:nvSpPr>
          <p:cNvPr id="3" name="Title 2">
            <a:extLst>
              <a:ext uri="{FF2B5EF4-FFF2-40B4-BE49-F238E27FC236}">
                <a16:creationId xmlns:a16="http://schemas.microsoft.com/office/drawing/2014/main" id="{B3FEB32C-AAA4-4F7D-85DA-93A2C1DBD106}"/>
              </a:ext>
            </a:extLst>
          </p:cNvPr>
          <p:cNvSpPr>
            <a:spLocks noGrp="1"/>
          </p:cNvSpPr>
          <p:nvPr>
            <p:ph type="title"/>
          </p:nvPr>
        </p:nvSpPr>
        <p:spPr/>
        <p:txBody>
          <a:bodyPr/>
          <a:lstStyle/>
          <a:p>
            <a:r>
              <a:rPr lang="en-US" sz="3200" dirty="0"/>
              <a:t>Excess cortisol promotes coagulation and increases the risk of thrombosis</a:t>
            </a:r>
            <a:endParaRPr lang="en-US" sz="3200" strike="sngStrike" dirty="0"/>
          </a:p>
        </p:txBody>
      </p:sp>
      <p:sp>
        <p:nvSpPr>
          <p:cNvPr id="836" name="Slide Number Placeholder 3">
            <a:extLst>
              <a:ext uri="{FF2B5EF4-FFF2-40B4-BE49-F238E27FC236}">
                <a16:creationId xmlns:a16="http://schemas.microsoft.com/office/drawing/2014/main" id="{45308607-7FF6-47E0-8B85-3ECB26846511}"/>
              </a:ext>
            </a:extLst>
          </p:cNvPr>
          <p:cNvSpPr>
            <a:spLocks noGrp="1"/>
          </p:cNvSpPr>
          <p:nvPr>
            <p:ph type="sldNum" sz="quarter" idx="4"/>
          </p:nvPr>
        </p:nvSpPr>
        <p:spPr>
          <a:xfrm>
            <a:off x="0" y="6492875"/>
            <a:ext cx="362146" cy="365125"/>
          </a:xfrm>
        </p:spPr>
        <p:txBody>
          <a:bodyPr/>
          <a:lstStyle/>
          <a:p>
            <a:fld id="{26C7E364-F216-45CA-BEA7-E5358E0A659A}" type="slidenum">
              <a:rPr lang="en-US" smtClean="0"/>
              <a:pPr/>
              <a:t>5</a:t>
            </a:fld>
            <a:endParaRPr lang="en-US" dirty="0"/>
          </a:p>
        </p:txBody>
      </p:sp>
      <p:sp>
        <p:nvSpPr>
          <p:cNvPr id="196" name="TextBox 195">
            <a:extLst>
              <a:ext uri="{FF2B5EF4-FFF2-40B4-BE49-F238E27FC236}">
                <a16:creationId xmlns:a16="http://schemas.microsoft.com/office/drawing/2014/main" id="{3FAD128B-98EE-4837-B570-2067CCCB4C0E}"/>
              </a:ext>
            </a:extLst>
          </p:cNvPr>
          <p:cNvSpPr txBox="1"/>
          <p:nvPr/>
        </p:nvSpPr>
        <p:spPr>
          <a:xfrm>
            <a:off x="1775948" y="3630028"/>
            <a:ext cx="1214944" cy="258532"/>
          </a:xfrm>
          <a:prstGeom prst="rect">
            <a:avLst/>
          </a:prstGeom>
          <a:solidFill>
            <a:schemeClr val="tx1"/>
          </a:solidFill>
        </p:spPr>
        <p:txBody>
          <a:bodyPr wrap="square" rtlCol="0">
            <a:spAutoFit/>
          </a:bodyPr>
          <a:lstStyle/>
          <a:p>
            <a:pPr algn="ctr">
              <a:lnSpc>
                <a:spcPct val="90000"/>
              </a:lnSpc>
            </a:pPr>
            <a:r>
              <a:rPr lang="en-US" sz="1200" b="1" dirty="0">
                <a:solidFill>
                  <a:schemeClr val="bg1"/>
                </a:solidFill>
              </a:rPr>
              <a:t>Blood clot</a:t>
            </a:r>
          </a:p>
        </p:txBody>
      </p:sp>
      <p:sp>
        <p:nvSpPr>
          <p:cNvPr id="10" name="Footer Placeholder 3">
            <a:extLst>
              <a:ext uri="{FF2B5EF4-FFF2-40B4-BE49-F238E27FC236}">
                <a16:creationId xmlns:a16="http://schemas.microsoft.com/office/drawing/2014/main" id="{7E6C4729-7586-830E-DC10-4E64043C8166}"/>
              </a:ext>
            </a:extLst>
          </p:cNvPr>
          <p:cNvSpPr>
            <a:spLocks noGrp="1"/>
          </p:cNvSpPr>
          <p:nvPr>
            <p:ph type="ftr" sz="quarter" idx="3"/>
          </p:nvPr>
        </p:nvSpPr>
        <p:spPr>
          <a:xfrm>
            <a:off x="512172" y="6105496"/>
            <a:ext cx="10094867" cy="667463"/>
          </a:xfrm>
        </p:spPr>
        <p:txBody>
          <a:bodyPr/>
          <a:lstStyle/>
          <a:p>
            <a:r>
              <a:rPr lang="en-GB" sz="900" dirty="0"/>
              <a:t>aPTT=activated partial thromboplastin time;</a:t>
            </a:r>
            <a:r>
              <a:rPr lang="en-GB" dirty="0"/>
              <a:t> </a:t>
            </a:r>
            <a:r>
              <a:rPr lang="en-GB" sz="900" dirty="0"/>
              <a:t>TAFI=thrombin activatable fibrinolysis inhibitor.</a:t>
            </a:r>
          </a:p>
          <a:p>
            <a:r>
              <a:rPr lang="pt-BR" sz="900" dirty="0"/>
              <a:t>1. </a:t>
            </a:r>
            <a:r>
              <a:rPr lang="en-GB" dirty="0"/>
              <a:t>Wagner J, et al. </a:t>
            </a:r>
            <a:r>
              <a:rPr lang="en-GB" i="1" dirty="0"/>
              <a:t>Front Endocrinol (Lausanne)</a:t>
            </a:r>
            <a:r>
              <a:rPr lang="en-GB" dirty="0"/>
              <a:t>. 2019;9:805. doi:10.3389/fendo.2018.00805 2. van der Pas R, et al. </a:t>
            </a:r>
            <a:r>
              <a:rPr lang="en-GB" i="1" dirty="0"/>
              <a:t>Clin Endocrinol (Oxf)</a:t>
            </a:r>
            <a:r>
              <a:rPr lang="en-GB" dirty="0"/>
              <a:t>. 2013;78(4):481-488. </a:t>
            </a:r>
          </a:p>
          <a:p>
            <a:r>
              <a:rPr lang="en-GB" dirty="0"/>
              <a:t>3. </a:t>
            </a:r>
            <a:r>
              <a:rPr lang="pt-BR" sz="900" dirty="0" err="1"/>
              <a:t>Isidori</a:t>
            </a:r>
            <a:r>
              <a:rPr lang="pt-BR" sz="900" dirty="0"/>
              <a:t> AM, et al. </a:t>
            </a:r>
            <a:r>
              <a:rPr lang="pt-BR" sz="900" i="1" dirty="0" err="1"/>
              <a:t>Eur</a:t>
            </a:r>
            <a:r>
              <a:rPr lang="pt-BR" sz="900" i="1" dirty="0"/>
              <a:t> J </a:t>
            </a:r>
            <a:r>
              <a:rPr lang="pt-BR" sz="900" i="1" dirty="0" err="1"/>
              <a:t>Endocrinol</a:t>
            </a:r>
            <a:r>
              <a:rPr lang="pt-BR" sz="900" dirty="0"/>
              <a:t>. 2015;173:R101-R113.</a:t>
            </a:r>
            <a:endParaRPr lang="en-GB" dirty="0"/>
          </a:p>
        </p:txBody>
      </p:sp>
      <p:grpSp>
        <p:nvGrpSpPr>
          <p:cNvPr id="4" name="Group 3">
            <a:extLst>
              <a:ext uri="{FF2B5EF4-FFF2-40B4-BE49-F238E27FC236}">
                <a16:creationId xmlns:a16="http://schemas.microsoft.com/office/drawing/2014/main" id="{0130EC49-DB64-24C5-B70B-02AE80E944B6}"/>
              </a:ext>
            </a:extLst>
          </p:cNvPr>
          <p:cNvGrpSpPr/>
          <p:nvPr/>
        </p:nvGrpSpPr>
        <p:grpSpPr>
          <a:xfrm>
            <a:off x="6788936" y="2100137"/>
            <a:ext cx="5118968" cy="3777205"/>
            <a:chOff x="447472" y="1735317"/>
            <a:chExt cx="22837079" cy="3881122"/>
          </a:xfrm>
          <a:effectLst>
            <a:outerShdw blurRad="419100" algn="ctr" rotWithShape="0">
              <a:schemeClr val="accent1">
                <a:alpha val="40000"/>
              </a:schemeClr>
            </a:outerShdw>
          </a:effectLst>
        </p:grpSpPr>
        <p:sp>
          <p:nvSpPr>
            <p:cNvPr id="6" name="Snip Diagonal Corner Rectangle 5">
              <a:extLst>
                <a:ext uri="{FF2B5EF4-FFF2-40B4-BE49-F238E27FC236}">
                  <a16:creationId xmlns:a16="http://schemas.microsoft.com/office/drawing/2014/main" id="{E8DF0B09-4F09-9D87-6F6A-B1E50D3EBEA2}"/>
                </a:ext>
              </a:extLst>
            </p:cNvPr>
            <p:cNvSpPr/>
            <p:nvPr/>
          </p:nvSpPr>
          <p:spPr>
            <a:xfrm>
              <a:off x="447472" y="1735317"/>
              <a:ext cx="22837079" cy="3881122"/>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2" name="Rectangle 21">
              <a:extLst>
                <a:ext uri="{FF2B5EF4-FFF2-40B4-BE49-F238E27FC236}">
                  <a16:creationId xmlns:a16="http://schemas.microsoft.com/office/drawing/2014/main" id="{ADA2AF6A-4E4C-20B9-6459-189ADEBAE806}"/>
                </a:ext>
              </a:extLst>
            </p:cNvPr>
            <p:cNvSpPr/>
            <p:nvPr/>
          </p:nvSpPr>
          <p:spPr>
            <a:xfrm>
              <a:off x="447472" y="1735318"/>
              <a:ext cx="22837079" cy="583554"/>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graphicFrame>
        <p:nvGraphicFramePr>
          <p:cNvPr id="23" name="Table 22">
            <a:extLst>
              <a:ext uri="{FF2B5EF4-FFF2-40B4-BE49-F238E27FC236}">
                <a16:creationId xmlns:a16="http://schemas.microsoft.com/office/drawing/2014/main" id="{3B23B8E3-29EA-622A-CA6C-25EAC1148768}"/>
              </a:ext>
            </a:extLst>
          </p:cNvPr>
          <p:cNvGraphicFramePr>
            <a:graphicFrameLocks noGrp="1"/>
          </p:cNvGraphicFramePr>
          <p:nvPr/>
        </p:nvGraphicFramePr>
        <p:xfrm>
          <a:off x="6788936" y="2098409"/>
          <a:ext cx="4818514" cy="3778933"/>
        </p:xfrm>
        <a:graphic>
          <a:graphicData uri="http://schemas.openxmlformats.org/drawingml/2006/table">
            <a:tbl>
              <a:tblPr firstRow="1" bandRow="1">
                <a:tableStyleId>{72833802-FEF1-4C79-8D5D-14CF1EAF98D9}</a:tableStyleId>
              </a:tblPr>
              <a:tblGrid>
                <a:gridCol w="1396732">
                  <a:extLst>
                    <a:ext uri="{9D8B030D-6E8A-4147-A177-3AD203B41FA5}">
                      <a16:colId xmlns:a16="http://schemas.microsoft.com/office/drawing/2014/main" val="2868837550"/>
                    </a:ext>
                  </a:extLst>
                </a:gridCol>
                <a:gridCol w="1775862">
                  <a:extLst>
                    <a:ext uri="{9D8B030D-6E8A-4147-A177-3AD203B41FA5}">
                      <a16:colId xmlns:a16="http://schemas.microsoft.com/office/drawing/2014/main" val="4108984685"/>
                    </a:ext>
                  </a:extLst>
                </a:gridCol>
                <a:gridCol w="1645920">
                  <a:extLst>
                    <a:ext uri="{9D8B030D-6E8A-4147-A177-3AD203B41FA5}">
                      <a16:colId xmlns:a16="http://schemas.microsoft.com/office/drawing/2014/main" val="1838904602"/>
                    </a:ext>
                  </a:extLst>
                </a:gridCol>
              </a:tblGrid>
              <a:tr h="578533">
                <a:tc>
                  <a:txBody>
                    <a:bodyPr/>
                    <a:lstStyle/>
                    <a:p>
                      <a:pPr algn="l"/>
                      <a:r>
                        <a:rPr lang="en-US" sz="1400" b="1" dirty="0"/>
                        <a:t>Variable</a:t>
                      </a:r>
                    </a:p>
                  </a:txBody>
                  <a:tcPr anchor="ctr">
                    <a:lnL w="6350" cap="flat" cmpd="sng" algn="ctr">
                      <a:noFill/>
                      <a:prstDash val="solid"/>
                      <a:miter lim="800000"/>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dirty="0"/>
                        <a:t>Role in coagulation</a:t>
                      </a:r>
                    </a:p>
                  </a:txBody>
                  <a:tcPr anchor="ctr">
                    <a:lnL>
                      <a:noFill/>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dirty="0"/>
                        <a:t>Change in patients with CS</a:t>
                      </a:r>
                    </a:p>
                  </a:txBody>
                  <a:tcPr anchor="ctr">
                    <a:lnL>
                      <a:noFill/>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8130023"/>
                  </a:ext>
                </a:extLst>
              </a:tr>
              <a:tr h="457200">
                <a:tc>
                  <a:txBody>
                    <a:bodyPr/>
                    <a:lstStyle/>
                    <a:p>
                      <a:pPr algn="l"/>
                      <a:r>
                        <a:rPr lang="en-US" sz="1200" b="1" dirty="0">
                          <a:solidFill>
                            <a:schemeClr val="accent1"/>
                          </a:solidFill>
                        </a:rPr>
                        <a:t>vWF</a:t>
                      </a:r>
                    </a:p>
                  </a:txBody>
                  <a:tcPr anchor="ctr">
                    <a:lnL w="6350" cap="flat" cmpd="sng" algn="ctr">
                      <a:noFill/>
                      <a:prstDash val="solid"/>
                      <a:miter lim="800000"/>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b="0" dirty="0">
                          <a:solidFill>
                            <a:schemeClr val="accent1"/>
                          </a:solidFill>
                          <a:latin typeface="+mn-lt"/>
                        </a:rPr>
                        <a:t>Mediates platelet adhesion</a:t>
                      </a:r>
                    </a:p>
                  </a:txBody>
                  <a:tcPr anchor="ctr">
                    <a:lnL>
                      <a:noFill/>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200" dirty="0">
                        <a:solidFill>
                          <a:schemeClr val="accent1"/>
                        </a:solidFill>
                      </a:endParaRPr>
                    </a:p>
                  </a:txBody>
                  <a:tcPr anchor="ctr">
                    <a:lnL>
                      <a:noFill/>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2838957"/>
                  </a:ext>
                </a:extLst>
              </a:tr>
              <a:tr h="457200">
                <a:tc>
                  <a:txBody>
                    <a:bodyPr/>
                    <a:lstStyle/>
                    <a:p>
                      <a:pPr algn="l"/>
                      <a:r>
                        <a:rPr lang="en-US" sz="1200" b="1" dirty="0">
                          <a:solidFill>
                            <a:schemeClr val="accent1"/>
                          </a:solidFill>
                        </a:rPr>
                        <a:t>aPTT</a:t>
                      </a:r>
                    </a:p>
                  </a:txBody>
                  <a:tcPr anchor="ctr">
                    <a:lnL w="6350" cap="flat" cmpd="sng" algn="ctr">
                      <a:noFill/>
                      <a:prstDash val="solid"/>
                      <a:miter lim="800000"/>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b="0" dirty="0">
                          <a:solidFill>
                            <a:schemeClr val="accent1"/>
                          </a:solidFill>
                        </a:rPr>
                        <a:t>Coagulation time</a:t>
                      </a: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200" dirty="0">
                        <a:solidFill>
                          <a:schemeClr val="accent1"/>
                        </a:solidFill>
                      </a:endParaRP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17140664"/>
                  </a:ext>
                </a:extLst>
              </a:tr>
              <a:tr h="457200">
                <a:tc>
                  <a:txBody>
                    <a:bodyPr/>
                    <a:lstStyle/>
                    <a:p>
                      <a:pPr algn="l"/>
                      <a:r>
                        <a:rPr lang="en-US" sz="1200" b="1" dirty="0">
                          <a:solidFill>
                            <a:schemeClr val="accent1"/>
                          </a:solidFill>
                        </a:rPr>
                        <a:t>FVIII</a:t>
                      </a:r>
                    </a:p>
                  </a:txBody>
                  <a:tcPr anchor="ctr">
                    <a:lnL w="6350" cap="flat" cmpd="sng" algn="ctr">
                      <a:noFill/>
                      <a:prstDash val="solid"/>
                      <a:miter lim="800000"/>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b="0" dirty="0">
                          <a:solidFill>
                            <a:schemeClr val="accent1"/>
                          </a:solidFill>
                        </a:rPr>
                        <a:t>Promotes coagulation</a:t>
                      </a: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200" dirty="0">
                        <a:solidFill>
                          <a:schemeClr val="accent1"/>
                        </a:solidFill>
                      </a:endParaRP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02176139"/>
                  </a:ext>
                </a:extLst>
              </a:tr>
              <a:tr h="457200">
                <a:tc>
                  <a:txBody>
                    <a:bodyPr/>
                    <a:lstStyle/>
                    <a:p>
                      <a:pPr algn="l"/>
                      <a:r>
                        <a:rPr lang="en-US" sz="1200" b="1" dirty="0">
                          <a:solidFill>
                            <a:schemeClr val="accent1"/>
                          </a:solidFill>
                        </a:rPr>
                        <a:t>Fibrinogen</a:t>
                      </a:r>
                    </a:p>
                  </a:txBody>
                  <a:tcPr anchor="ctr">
                    <a:lnL w="6350" cap="flat" cmpd="sng" algn="ctr">
                      <a:noFill/>
                      <a:prstDash val="solid"/>
                      <a:miter lim="800000"/>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b="0" dirty="0">
                          <a:solidFill>
                            <a:schemeClr val="accent1"/>
                          </a:solidFill>
                        </a:rPr>
                        <a:t>Promotes coagulation</a:t>
                      </a: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200" dirty="0">
                        <a:solidFill>
                          <a:schemeClr val="accent1"/>
                        </a:solidFill>
                      </a:endParaRP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68186283"/>
                  </a:ext>
                </a:extLst>
              </a:tr>
              <a:tr h="457200">
                <a:tc>
                  <a:txBody>
                    <a:bodyPr/>
                    <a:lstStyle/>
                    <a:p>
                      <a:pPr algn="l"/>
                      <a:r>
                        <a:rPr lang="en-US" sz="1200" b="1" dirty="0">
                          <a:solidFill>
                            <a:schemeClr val="accent1"/>
                          </a:solidFill>
                        </a:rPr>
                        <a:t>PAI-1</a:t>
                      </a:r>
                    </a:p>
                  </a:txBody>
                  <a:tcPr anchor="ctr">
                    <a:lnL w="6350" cap="flat" cmpd="sng" algn="ctr">
                      <a:noFill/>
                      <a:prstDash val="solid"/>
                      <a:miter lim="800000"/>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b="0" dirty="0">
                          <a:solidFill>
                            <a:schemeClr val="accent1"/>
                          </a:solidFill>
                        </a:rPr>
                        <a:t>Inhibitor of fibrinolysis</a:t>
                      </a: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200" dirty="0">
                        <a:solidFill>
                          <a:schemeClr val="accent1"/>
                        </a:solidFill>
                      </a:endParaRP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87564715"/>
                  </a:ext>
                </a:extLst>
              </a:tr>
              <a:tr h="457200">
                <a:tc>
                  <a:txBody>
                    <a:bodyPr/>
                    <a:lstStyle/>
                    <a:p>
                      <a:pPr algn="l"/>
                      <a:r>
                        <a:rPr lang="en-US" sz="1200" b="1" dirty="0">
                          <a:solidFill>
                            <a:schemeClr val="accent1"/>
                          </a:solidFill>
                        </a:rPr>
                        <a:t>TAFI</a:t>
                      </a:r>
                    </a:p>
                  </a:txBody>
                  <a:tcPr anchor="ctr">
                    <a:lnL w="6350" cap="flat" cmpd="sng" algn="ctr">
                      <a:noFill/>
                      <a:prstDash val="solid"/>
                      <a:miter lim="800000"/>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accent1"/>
                          </a:solidFill>
                        </a:rPr>
                        <a:t>Inhibitor of fibrinolysis</a:t>
                      </a: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200" dirty="0">
                        <a:solidFill>
                          <a:schemeClr val="accent1"/>
                        </a:solidFill>
                      </a:endParaRP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46788232"/>
                  </a:ext>
                </a:extLst>
              </a:tr>
              <a:tr h="457200">
                <a:tc>
                  <a:txBody>
                    <a:bodyPr/>
                    <a:lstStyle/>
                    <a:p>
                      <a:pPr algn="l"/>
                      <a:r>
                        <a:rPr lang="el-GR" sz="1200" b="1" dirty="0">
                          <a:solidFill>
                            <a:schemeClr val="accent1"/>
                          </a:solidFill>
                          <a:latin typeface="+mn-lt"/>
                        </a:rPr>
                        <a:t>α</a:t>
                      </a:r>
                      <a:r>
                        <a:rPr lang="en-US" sz="1200" b="1" dirty="0">
                          <a:solidFill>
                            <a:schemeClr val="accent1"/>
                          </a:solidFill>
                          <a:latin typeface="+mn-lt"/>
                        </a:rPr>
                        <a:t>2-antiplasmin</a:t>
                      </a:r>
                    </a:p>
                  </a:txBody>
                  <a:tcPr anchor="ctr">
                    <a:lnL w="6350" cap="flat" cmpd="sng" algn="ctr">
                      <a:noFill/>
                      <a:prstDash val="solid"/>
                      <a:miter lim="800000"/>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accent1"/>
                          </a:solidFill>
                        </a:rPr>
                        <a:t>Inhibitor of fibrinolysis</a:t>
                      </a: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200" dirty="0">
                        <a:solidFill>
                          <a:schemeClr val="accent1"/>
                        </a:solidFill>
                      </a:endParaRP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72825034"/>
                  </a:ext>
                </a:extLst>
              </a:tr>
            </a:tbl>
          </a:graphicData>
        </a:graphic>
      </p:graphicFrame>
      <p:grpSp>
        <p:nvGrpSpPr>
          <p:cNvPr id="28" name="Group 27">
            <a:extLst>
              <a:ext uri="{FF2B5EF4-FFF2-40B4-BE49-F238E27FC236}">
                <a16:creationId xmlns:a16="http://schemas.microsoft.com/office/drawing/2014/main" id="{6E7E5797-709E-DC11-ECD3-A811A2D666DA}"/>
              </a:ext>
            </a:extLst>
          </p:cNvPr>
          <p:cNvGrpSpPr/>
          <p:nvPr/>
        </p:nvGrpSpPr>
        <p:grpSpPr>
          <a:xfrm>
            <a:off x="10748878" y="2758286"/>
            <a:ext cx="319018" cy="319018"/>
            <a:chOff x="3336193" y="4709136"/>
            <a:chExt cx="319018" cy="319018"/>
          </a:xfrm>
        </p:grpSpPr>
        <p:sp>
          <p:nvSpPr>
            <p:cNvPr id="24" name="Oval 23">
              <a:extLst>
                <a:ext uri="{FF2B5EF4-FFF2-40B4-BE49-F238E27FC236}">
                  <a16:creationId xmlns:a16="http://schemas.microsoft.com/office/drawing/2014/main" id="{979C4399-E79C-9DC4-F2D9-8E3FF4B0160B}"/>
                </a:ext>
              </a:extLst>
            </p:cNvPr>
            <p:cNvSpPr/>
            <p:nvPr/>
          </p:nvSpPr>
          <p:spPr>
            <a:xfrm>
              <a:off x="3336193" y="4709136"/>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Arrow: Up 65">
              <a:extLst>
                <a:ext uri="{FF2B5EF4-FFF2-40B4-BE49-F238E27FC236}">
                  <a16:creationId xmlns:a16="http://schemas.microsoft.com/office/drawing/2014/main" id="{15D3D547-F975-1B57-79FB-7982A2DFF7F5}"/>
                </a:ext>
              </a:extLst>
            </p:cNvPr>
            <p:cNvSpPr/>
            <p:nvPr/>
          </p:nvSpPr>
          <p:spPr>
            <a:xfrm>
              <a:off x="3386802" y="4749355"/>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29" name="Group 28">
            <a:extLst>
              <a:ext uri="{FF2B5EF4-FFF2-40B4-BE49-F238E27FC236}">
                <a16:creationId xmlns:a16="http://schemas.microsoft.com/office/drawing/2014/main" id="{2E1D99F5-957C-F0EF-49D5-FF557E637ADB}"/>
              </a:ext>
            </a:extLst>
          </p:cNvPr>
          <p:cNvGrpSpPr/>
          <p:nvPr/>
        </p:nvGrpSpPr>
        <p:grpSpPr>
          <a:xfrm rot="10800000">
            <a:off x="10748878" y="3199274"/>
            <a:ext cx="319018" cy="319018"/>
            <a:chOff x="3336193" y="4709136"/>
            <a:chExt cx="319018" cy="319018"/>
          </a:xfrm>
        </p:grpSpPr>
        <p:sp>
          <p:nvSpPr>
            <p:cNvPr id="30" name="Oval 29">
              <a:extLst>
                <a:ext uri="{FF2B5EF4-FFF2-40B4-BE49-F238E27FC236}">
                  <a16:creationId xmlns:a16="http://schemas.microsoft.com/office/drawing/2014/main" id="{7FF0E1B9-C142-8B8E-B23F-D7E5A27A0D69}"/>
                </a:ext>
              </a:extLst>
            </p:cNvPr>
            <p:cNvSpPr/>
            <p:nvPr/>
          </p:nvSpPr>
          <p:spPr>
            <a:xfrm>
              <a:off x="3336193" y="4709136"/>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Arrow: Up 65">
              <a:extLst>
                <a:ext uri="{FF2B5EF4-FFF2-40B4-BE49-F238E27FC236}">
                  <a16:creationId xmlns:a16="http://schemas.microsoft.com/office/drawing/2014/main" id="{E393FB0E-CECF-EEBB-504B-872BF4B31FC8}"/>
                </a:ext>
              </a:extLst>
            </p:cNvPr>
            <p:cNvSpPr/>
            <p:nvPr/>
          </p:nvSpPr>
          <p:spPr>
            <a:xfrm>
              <a:off x="3386802" y="4749355"/>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33" name="Group 32">
            <a:extLst>
              <a:ext uri="{FF2B5EF4-FFF2-40B4-BE49-F238E27FC236}">
                <a16:creationId xmlns:a16="http://schemas.microsoft.com/office/drawing/2014/main" id="{5ADD8823-EACF-CCCF-C83F-3EBCC01E12BB}"/>
              </a:ext>
            </a:extLst>
          </p:cNvPr>
          <p:cNvGrpSpPr/>
          <p:nvPr/>
        </p:nvGrpSpPr>
        <p:grpSpPr>
          <a:xfrm>
            <a:off x="10748878" y="3659746"/>
            <a:ext cx="319018" cy="319018"/>
            <a:chOff x="3336193" y="4709136"/>
            <a:chExt cx="319018" cy="319018"/>
          </a:xfrm>
        </p:grpSpPr>
        <p:sp>
          <p:nvSpPr>
            <p:cNvPr id="34" name="Oval 33">
              <a:extLst>
                <a:ext uri="{FF2B5EF4-FFF2-40B4-BE49-F238E27FC236}">
                  <a16:creationId xmlns:a16="http://schemas.microsoft.com/office/drawing/2014/main" id="{DC686899-4710-65BD-F6D2-2CB9C510E678}"/>
                </a:ext>
              </a:extLst>
            </p:cNvPr>
            <p:cNvSpPr/>
            <p:nvPr/>
          </p:nvSpPr>
          <p:spPr>
            <a:xfrm>
              <a:off x="3336193" y="4709136"/>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Arrow: Up 65">
              <a:extLst>
                <a:ext uri="{FF2B5EF4-FFF2-40B4-BE49-F238E27FC236}">
                  <a16:creationId xmlns:a16="http://schemas.microsoft.com/office/drawing/2014/main" id="{DB6D6DB2-BA19-9F68-1867-13A409B0F31B}"/>
                </a:ext>
              </a:extLst>
            </p:cNvPr>
            <p:cNvSpPr/>
            <p:nvPr/>
          </p:nvSpPr>
          <p:spPr>
            <a:xfrm>
              <a:off x="3386802" y="4749355"/>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37" name="Group 36">
            <a:extLst>
              <a:ext uri="{FF2B5EF4-FFF2-40B4-BE49-F238E27FC236}">
                <a16:creationId xmlns:a16="http://schemas.microsoft.com/office/drawing/2014/main" id="{DB148491-04E8-7302-59BF-DCBFDA4092F6}"/>
              </a:ext>
            </a:extLst>
          </p:cNvPr>
          <p:cNvGrpSpPr/>
          <p:nvPr/>
        </p:nvGrpSpPr>
        <p:grpSpPr>
          <a:xfrm>
            <a:off x="10748878" y="4117004"/>
            <a:ext cx="319018" cy="319018"/>
            <a:chOff x="3336193" y="4709136"/>
            <a:chExt cx="319018" cy="319018"/>
          </a:xfrm>
        </p:grpSpPr>
        <p:sp>
          <p:nvSpPr>
            <p:cNvPr id="38" name="Oval 37">
              <a:extLst>
                <a:ext uri="{FF2B5EF4-FFF2-40B4-BE49-F238E27FC236}">
                  <a16:creationId xmlns:a16="http://schemas.microsoft.com/office/drawing/2014/main" id="{6A2EF8C3-8E26-7EA6-49EE-10CAAAC36DF8}"/>
                </a:ext>
              </a:extLst>
            </p:cNvPr>
            <p:cNvSpPr/>
            <p:nvPr/>
          </p:nvSpPr>
          <p:spPr>
            <a:xfrm>
              <a:off x="3336193" y="4709136"/>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Arrow: Up 65">
              <a:extLst>
                <a:ext uri="{FF2B5EF4-FFF2-40B4-BE49-F238E27FC236}">
                  <a16:creationId xmlns:a16="http://schemas.microsoft.com/office/drawing/2014/main" id="{9D345ABA-40BC-9FEF-D0EC-2F222E85AE8C}"/>
                </a:ext>
              </a:extLst>
            </p:cNvPr>
            <p:cNvSpPr/>
            <p:nvPr/>
          </p:nvSpPr>
          <p:spPr>
            <a:xfrm>
              <a:off x="3386802" y="4749355"/>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40" name="Group 39">
            <a:extLst>
              <a:ext uri="{FF2B5EF4-FFF2-40B4-BE49-F238E27FC236}">
                <a16:creationId xmlns:a16="http://schemas.microsoft.com/office/drawing/2014/main" id="{1A124601-AA39-0EF0-1962-99244A315A35}"/>
              </a:ext>
            </a:extLst>
          </p:cNvPr>
          <p:cNvGrpSpPr/>
          <p:nvPr/>
        </p:nvGrpSpPr>
        <p:grpSpPr>
          <a:xfrm>
            <a:off x="10748878" y="4573477"/>
            <a:ext cx="319018" cy="319018"/>
            <a:chOff x="3336193" y="4709136"/>
            <a:chExt cx="319018" cy="319018"/>
          </a:xfrm>
        </p:grpSpPr>
        <p:sp>
          <p:nvSpPr>
            <p:cNvPr id="41" name="Oval 40">
              <a:extLst>
                <a:ext uri="{FF2B5EF4-FFF2-40B4-BE49-F238E27FC236}">
                  <a16:creationId xmlns:a16="http://schemas.microsoft.com/office/drawing/2014/main" id="{FC0603AE-B817-4D3B-E552-4CA479E9FB0D}"/>
                </a:ext>
              </a:extLst>
            </p:cNvPr>
            <p:cNvSpPr/>
            <p:nvPr/>
          </p:nvSpPr>
          <p:spPr>
            <a:xfrm>
              <a:off x="3336193" y="4709136"/>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Arrow: Up 65">
              <a:extLst>
                <a:ext uri="{FF2B5EF4-FFF2-40B4-BE49-F238E27FC236}">
                  <a16:creationId xmlns:a16="http://schemas.microsoft.com/office/drawing/2014/main" id="{21D81C6F-3ECE-F6E4-16CF-0F07EE3327A3}"/>
                </a:ext>
              </a:extLst>
            </p:cNvPr>
            <p:cNvSpPr/>
            <p:nvPr/>
          </p:nvSpPr>
          <p:spPr>
            <a:xfrm>
              <a:off x="3386802" y="4749355"/>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43" name="Group 42">
            <a:extLst>
              <a:ext uri="{FF2B5EF4-FFF2-40B4-BE49-F238E27FC236}">
                <a16:creationId xmlns:a16="http://schemas.microsoft.com/office/drawing/2014/main" id="{F29FD606-164F-EEBA-C683-558D826A5671}"/>
              </a:ext>
            </a:extLst>
          </p:cNvPr>
          <p:cNvGrpSpPr/>
          <p:nvPr/>
        </p:nvGrpSpPr>
        <p:grpSpPr>
          <a:xfrm>
            <a:off x="10748878" y="5033162"/>
            <a:ext cx="319018" cy="319018"/>
            <a:chOff x="3336193" y="4709136"/>
            <a:chExt cx="319018" cy="319018"/>
          </a:xfrm>
        </p:grpSpPr>
        <p:sp>
          <p:nvSpPr>
            <p:cNvPr id="44" name="Oval 43">
              <a:extLst>
                <a:ext uri="{FF2B5EF4-FFF2-40B4-BE49-F238E27FC236}">
                  <a16:creationId xmlns:a16="http://schemas.microsoft.com/office/drawing/2014/main" id="{8CAB4FF1-1BED-22AD-8AAF-74F3ECC895CF}"/>
                </a:ext>
              </a:extLst>
            </p:cNvPr>
            <p:cNvSpPr/>
            <p:nvPr/>
          </p:nvSpPr>
          <p:spPr>
            <a:xfrm>
              <a:off x="3336193" y="4709136"/>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Arrow: Up 65">
              <a:extLst>
                <a:ext uri="{FF2B5EF4-FFF2-40B4-BE49-F238E27FC236}">
                  <a16:creationId xmlns:a16="http://schemas.microsoft.com/office/drawing/2014/main" id="{3D547BEE-0142-F181-F751-6121193767A6}"/>
                </a:ext>
              </a:extLst>
            </p:cNvPr>
            <p:cNvSpPr/>
            <p:nvPr/>
          </p:nvSpPr>
          <p:spPr>
            <a:xfrm>
              <a:off x="3386802" y="4749355"/>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46" name="Group 45">
            <a:extLst>
              <a:ext uri="{FF2B5EF4-FFF2-40B4-BE49-F238E27FC236}">
                <a16:creationId xmlns:a16="http://schemas.microsoft.com/office/drawing/2014/main" id="{3D38B3E5-8252-35BF-1BAC-C4863D629AD3}"/>
              </a:ext>
            </a:extLst>
          </p:cNvPr>
          <p:cNvGrpSpPr/>
          <p:nvPr/>
        </p:nvGrpSpPr>
        <p:grpSpPr>
          <a:xfrm>
            <a:off x="10748878" y="5480974"/>
            <a:ext cx="319018" cy="319018"/>
            <a:chOff x="3336193" y="4709136"/>
            <a:chExt cx="319018" cy="319018"/>
          </a:xfrm>
        </p:grpSpPr>
        <p:sp>
          <p:nvSpPr>
            <p:cNvPr id="47" name="Oval 46">
              <a:extLst>
                <a:ext uri="{FF2B5EF4-FFF2-40B4-BE49-F238E27FC236}">
                  <a16:creationId xmlns:a16="http://schemas.microsoft.com/office/drawing/2014/main" id="{6216E116-F0E4-8AC9-C1D2-97F4E393983B}"/>
                </a:ext>
              </a:extLst>
            </p:cNvPr>
            <p:cNvSpPr/>
            <p:nvPr/>
          </p:nvSpPr>
          <p:spPr>
            <a:xfrm>
              <a:off x="3336193" y="4709136"/>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Arrow: Up 65">
              <a:extLst>
                <a:ext uri="{FF2B5EF4-FFF2-40B4-BE49-F238E27FC236}">
                  <a16:creationId xmlns:a16="http://schemas.microsoft.com/office/drawing/2014/main" id="{B9246A90-A9D6-D7B6-AE7B-9777789F13D1}"/>
                </a:ext>
              </a:extLst>
            </p:cNvPr>
            <p:cNvSpPr/>
            <p:nvPr/>
          </p:nvSpPr>
          <p:spPr>
            <a:xfrm>
              <a:off x="3386802" y="4749355"/>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sp>
        <p:nvSpPr>
          <p:cNvPr id="57" name="Arrow: Down 56">
            <a:extLst>
              <a:ext uri="{FF2B5EF4-FFF2-40B4-BE49-F238E27FC236}">
                <a16:creationId xmlns:a16="http://schemas.microsoft.com/office/drawing/2014/main" id="{DA6D7AE1-E562-163A-9889-F937B6BB4B4E}"/>
              </a:ext>
            </a:extLst>
          </p:cNvPr>
          <p:cNvSpPr/>
          <p:nvPr/>
        </p:nvSpPr>
        <p:spPr>
          <a:xfrm>
            <a:off x="1229658" y="2210871"/>
            <a:ext cx="343045" cy="60764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8" name="Group 57">
            <a:extLst>
              <a:ext uri="{FF2B5EF4-FFF2-40B4-BE49-F238E27FC236}">
                <a16:creationId xmlns:a16="http://schemas.microsoft.com/office/drawing/2014/main" id="{2DF08650-A5E0-B11B-8227-AC2634987955}"/>
              </a:ext>
            </a:extLst>
          </p:cNvPr>
          <p:cNvGrpSpPr/>
          <p:nvPr/>
        </p:nvGrpSpPr>
        <p:grpSpPr>
          <a:xfrm>
            <a:off x="692117" y="1390836"/>
            <a:ext cx="1421768" cy="822960"/>
            <a:chOff x="4983101" y="2090066"/>
            <a:chExt cx="1587970" cy="955346"/>
          </a:xfrm>
        </p:grpSpPr>
        <p:sp>
          <p:nvSpPr>
            <p:cNvPr id="59" name="Oval 58">
              <a:extLst>
                <a:ext uri="{FF2B5EF4-FFF2-40B4-BE49-F238E27FC236}">
                  <a16:creationId xmlns:a16="http://schemas.microsoft.com/office/drawing/2014/main" id="{571AC918-4E37-2D42-878A-6B2491CB48F8}"/>
                </a:ext>
              </a:extLst>
            </p:cNvPr>
            <p:cNvSpPr/>
            <p:nvPr/>
          </p:nvSpPr>
          <p:spPr>
            <a:xfrm>
              <a:off x="5315472" y="2090066"/>
              <a:ext cx="919162" cy="955346"/>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59">
              <a:extLst>
                <a:ext uri="{FF2B5EF4-FFF2-40B4-BE49-F238E27FC236}">
                  <a16:creationId xmlns:a16="http://schemas.microsoft.com/office/drawing/2014/main" id="{0D500C12-2A7D-7D31-33D3-1A82DBE86A8C}"/>
                </a:ext>
              </a:extLst>
            </p:cNvPr>
            <p:cNvSpPr txBox="1"/>
            <p:nvPr/>
          </p:nvSpPr>
          <p:spPr>
            <a:xfrm>
              <a:off x="4983101" y="2360033"/>
              <a:ext cx="1587970" cy="393016"/>
            </a:xfrm>
            <a:prstGeom prst="rect">
              <a:avLst/>
            </a:prstGeom>
            <a:noFill/>
          </p:spPr>
          <p:txBody>
            <a:bodyPr wrap="square" rtlCol="0">
              <a:spAutoFit/>
            </a:bodyPr>
            <a:lstStyle/>
            <a:p>
              <a:pPr algn="ctr"/>
              <a:r>
                <a:rPr lang="en-US" sz="1600" b="1" dirty="0"/>
                <a:t>Cortisol</a:t>
              </a:r>
              <a:endParaRPr lang="en-US" sz="1600" dirty="0"/>
            </a:p>
          </p:txBody>
        </p:sp>
      </p:grpSp>
      <p:sp>
        <p:nvSpPr>
          <p:cNvPr id="61" name="Hexagon 60">
            <a:extLst>
              <a:ext uri="{FF2B5EF4-FFF2-40B4-BE49-F238E27FC236}">
                <a16:creationId xmlns:a16="http://schemas.microsoft.com/office/drawing/2014/main" id="{45821A4F-6370-E4E8-7117-C9C3431DE917}"/>
              </a:ext>
            </a:extLst>
          </p:cNvPr>
          <p:cNvSpPr/>
          <p:nvPr/>
        </p:nvSpPr>
        <p:spPr>
          <a:xfrm flipH="1">
            <a:off x="4301056" y="3227690"/>
            <a:ext cx="1475518" cy="1271998"/>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extBox 61">
            <a:extLst>
              <a:ext uri="{FF2B5EF4-FFF2-40B4-BE49-F238E27FC236}">
                <a16:creationId xmlns:a16="http://schemas.microsoft.com/office/drawing/2014/main" id="{2C29B35A-57CA-4B89-F1BE-BB4C82135EA7}"/>
              </a:ext>
            </a:extLst>
          </p:cNvPr>
          <p:cNvSpPr txBox="1"/>
          <p:nvPr/>
        </p:nvSpPr>
        <p:spPr>
          <a:xfrm>
            <a:off x="3591465" y="2291836"/>
            <a:ext cx="2894699"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Odds ratio of VTE</a:t>
            </a:r>
            <a:r>
              <a:rPr lang="en-US" sz="1600" b="1" baseline="30000" dirty="0">
                <a:solidFill>
                  <a:srgbClr val="3C4C58"/>
                </a:solidFill>
                <a:latin typeface="Arial"/>
              </a:rPr>
              <a:t>1</a:t>
            </a:r>
            <a:endParaRPr kumimoji="0" lang="en-US" sz="1600" b="1" i="0" u="none" strike="noStrike" kern="1200" cap="none" spc="0" normalizeH="0" noProof="0" dirty="0">
              <a:ln>
                <a:noFill/>
              </a:ln>
              <a:solidFill>
                <a:srgbClr val="3C4C58"/>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C4C58"/>
                </a:solidFill>
                <a:effectLst/>
                <a:uLnTx/>
                <a:uFillTx/>
                <a:latin typeface="Arial"/>
                <a:ea typeface="+mn-ea"/>
                <a:cs typeface="+mn-cs"/>
              </a:rPr>
              <a:t>Meta-analysis of 7142 patients with endogenous hypercortisolism</a:t>
            </a:r>
          </a:p>
        </p:txBody>
      </p:sp>
      <p:sp>
        <p:nvSpPr>
          <p:cNvPr id="63" name="Rectangle 62">
            <a:extLst>
              <a:ext uri="{FF2B5EF4-FFF2-40B4-BE49-F238E27FC236}">
                <a16:creationId xmlns:a16="http://schemas.microsoft.com/office/drawing/2014/main" id="{AEEE5B74-95D9-370A-78B1-413223ACB44B}"/>
              </a:ext>
            </a:extLst>
          </p:cNvPr>
          <p:cNvSpPr/>
          <p:nvPr/>
        </p:nvSpPr>
        <p:spPr>
          <a:xfrm>
            <a:off x="4591188" y="3560074"/>
            <a:ext cx="895255" cy="607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accent6"/>
                </a:solidFill>
                <a:effectLst/>
                <a:uLnTx/>
                <a:uFillTx/>
                <a:latin typeface="Arial"/>
                <a:ea typeface="+mn-ea"/>
                <a:cs typeface="+mn-cs"/>
              </a:rPr>
              <a:t>17.82</a:t>
            </a:r>
          </a:p>
        </p:txBody>
      </p:sp>
      <p:sp>
        <p:nvSpPr>
          <p:cNvPr id="65" name="Snip Diagonal Corner Rectangle 13">
            <a:extLst>
              <a:ext uri="{FF2B5EF4-FFF2-40B4-BE49-F238E27FC236}">
                <a16:creationId xmlns:a16="http://schemas.microsoft.com/office/drawing/2014/main" id="{41A9B8A2-A23A-581F-472C-BA7B43294486}"/>
              </a:ext>
            </a:extLst>
          </p:cNvPr>
          <p:cNvSpPr/>
          <p:nvPr/>
        </p:nvSpPr>
        <p:spPr>
          <a:xfrm>
            <a:off x="-532639" y="4371245"/>
            <a:ext cx="4210683" cy="1506097"/>
          </a:xfrm>
          <a:prstGeom prst="snip2DiagRect">
            <a:avLst>
              <a:gd name="adj1" fmla="val 27325"/>
              <a:gd name="adj2" fmla="val 0"/>
            </a:avLst>
          </a:prstGeom>
          <a:gradFill>
            <a:gsLst>
              <a:gs pos="100000">
                <a:schemeClr val="accent6">
                  <a:lumMod val="50000"/>
                </a:schemeClr>
              </a:gs>
              <a:gs pos="43000">
                <a:schemeClr val="accent6"/>
              </a:gs>
            </a:gsLst>
            <a:lin ang="2700000" scaled="0"/>
          </a:gradFill>
          <a:ln>
            <a:noFill/>
          </a:ln>
          <a:effectLst>
            <a:outerShdw blurRad="2794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TextBox 70">
            <a:extLst>
              <a:ext uri="{FF2B5EF4-FFF2-40B4-BE49-F238E27FC236}">
                <a16:creationId xmlns:a16="http://schemas.microsoft.com/office/drawing/2014/main" id="{C2D45913-2AE7-6A47-EC62-9ECBF789D2AA}"/>
              </a:ext>
            </a:extLst>
          </p:cNvPr>
          <p:cNvSpPr txBox="1"/>
          <p:nvPr/>
        </p:nvSpPr>
        <p:spPr>
          <a:xfrm>
            <a:off x="66725" y="4387874"/>
            <a:ext cx="359415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i="0" u="none" strike="noStrike" kern="1200" cap="none" spc="0" normalizeH="0" baseline="0" noProof="0" dirty="0">
                <a:ln>
                  <a:noFill/>
                </a:ln>
                <a:solidFill>
                  <a:schemeClr val="bg1"/>
                </a:solidFill>
                <a:effectLst/>
                <a:uLnTx/>
                <a:uFillTx/>
                <a:latin typeface="Arial"/>
                <a:ea typeface="+mn-ea"/>
                <a:cs typeface="+mn-cs"/>
              </a:rPr>
              <a:t>Excess cortisol can promote coagulation and impair fibrinolysis </a:t>
            </a:r>
          </a:p>
        </p:txBody>
      </p:sp>
      <p:sp>
        <p:nvSpPr>
          <p:cNvPr id="207" name="TextBox 206">
            <a:extLst>
              <a:ext uri="{FF2B5EF4-FFF2-40B4-BE49-F238E27FC236}">
                <a16:creationId xmlns:a16="http://schemas.microsoft.com/office/drawing/2014/main" id="{45068D01-8783-6898-BBBF-D087ECA08249}"/>
              </a:ext>
            </a:extLst>
          </p:cNvPr>
          <p:cNvSpPr txBox="1"/>
          <p:nvPr/>
        </p:nvSpPr>
        <p:spPr>
          <a:xfrm>
            <a:off x="404256" y="5471003"/>
            <a:ext cx="1459544"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i="0" u="none" strike="noStrike" kern="1200" cap="none" spc="0" normalizeH="0" baseline="0" noProof="0" dirty="0">
                <a:ln>
                  <a:noFill/>
                </a:ln>
                <a:solidFill>
                  <a:schemeClr val="bg1"/>
                </a:solidFill>
                <a:effectLst/>
                <a:uLnTx/>
                <a:uFillTx/>
                <a:latin typeface="Arial"/>
                <a:ea typeface="+mn-ea"/>
                <a:cs typeface="+mn-cs"/>
              </a:rPr>
              <a:t>Clot lysis time</a:t>
            </a:r>
            <a:r>
              <a:rPr lang="en-US" sz="1400" baseline="30000" dirty="0">
                <a:solidFill>
                  <a:schemeClr val="bg1"/>
                </a:solidFill>
                <a:latin typeface="Arial"/>
              </a:rPr>
              <a:t>2</a:t>
            </a:r>
            <a:endParaRPr kumimoji="0" lang="en-US" sz="1400" i="0" u="none" strike="noStrike" kern="1200" cap="none" spc="0" normalizeH="0" baseline="0" noProof="0" dirty="0">
              <a:ln>
                <a:noFill/>
              </a:ln>
              <a:solidFill>
                <a:schemeClr val="bg1"/>
              </a:solidFill>
              <a:effectLst/>
              <a:uLnTx/>
              <a:uFillTx/>
              <a:latin typeface="Arial"/>
              <a:ea typeface="+mn-ea"/>
              <a:cs typeface="+mn-cs"/>
            </a:endParaRPr>
          </a:p>
        </p:txBody>
      </p:sp>
      <p:sp>
        <p:nvSpPr>
          <p:cNvPr id="210" name="TextBox 209">
            <a:extLst>
              <a:ext uri="{FF2B5EF4-FFF2-40B4-BE49-F238E27FC236}">
                <a16:creationId xmlns:a16="http://schemas.microsoft.com/office/drawing/2014/main" id="{779DBF54-7513-5BA8-8689-E60006A80318}"/>
              </a:ext>
            </a:extLst>
          </p:cNvPr>
          <p:cNvSpPr txBox="1"/>
          <p:nvPr/>
        </p:nvSpPr>
        <p:spPr>
          <a:xfrm>
            <a:off x="299519" y="5075089"/>
            <a:ext cx="3454010"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i="0" u="none" strike="noStrike" kern="1200" cap="none" spc="0" normalizeH="0" baseline="0" noProof="0" dirty="0">
                <a:ln>
                  <a:noFill/>
                </a:ln>
                <a:solidFill>
                  <a:schemeClr val="bg1"/>
                </a:solidFill>
                <a:effectLst/>
                <a:uLnTx/>
                <a:uFillTx/>
                <a:latin typeface="Arial"/>
                <a:ea typeface="+mn-ea"/>
                <a:cs typeface="+mn-cs"/>
              </a:rPr>
              <a:t>Activated partial thromboplastin time</a:t>
            </a:r>
            <a:r>
              <a:rPr lang="en-US" sz="1400" baseline="30000" dirty="0">
                <a:solidFill>
                  <a:schemeClr val="bg1"/>
                </a:solidFill>
                <a:latin typeface="Arial"/>
              </a:rPr>
              <a:t>1</a:t>
            </a:r>
            <a:endParaRPr kumimoji="0" lang="en-US" sz="1400" i="0" u="none" strike="noStrike" kern="1200" cap="none" spc="0" normalizeH="0" baseline="0" noProof="0" dirty="0">
              <a:ln>
                <a:noFill/>
              </a:ln>
              <a:solidFill>
                <a:schemeClr val="bg1"/>
              </a:solidFill>
              <a:effectLst/>
              <a:uLnTx/>
              <a:uFillTx/>
              <a:latin typeface="Arial"/>
              <a:ea typeface="+mn-ea"/>
              <a:cs typeface="+mn-cs"/>
            </a:endParaRPr>
          </a:p>
        </p:txBody>
      </p:sp>
      <p:sp>
        <p:nvSpPr>
          <p:cNvPr id="214" name="Oval 213">
            <a:extLst>
              <a:ext uri="{FF2B5EF4-FFF2-40B4-BE49-F238E27FC236}">
                <a16:creationId xmlns:a16="http://schemas.microsoft.com/office/drawing/2014/main" id="{F4C96D6A-7EC6-3940-197B-3B6D146D2469}"/>
              </a:ext>
            </a:extLst>
          </p:cNvPr>
          <p:cNvSpPr/>
          <p:nvPr/>
        </p:nvSpPr>
        <p:spPr>
          <a:xfrm>
            <a:off x="154587" y="5481969"/>
            <a:ext cx="320040" cy="320040"/>
          </a:xfrm>
          <a:prstGeom prst="ellipse">
            <a:avLst/>
          </a:prstGeom>
          <a:gradFill>
            <a:gsLst>
              <a:gs pos="32000">
                <a:schemeClr val="accent5"/>
              </a:gs>
              <a:gs pos="83000">
                <a:schemeClr val="accent5">
                  <a:lumMod val="50000"/>
                </a:schemeClr>
              </a:gs>
              <a:gs pos="100000">
                <a:schemeClr val="accent5">
                  <a:lumMod val="75000"/>
                </a:schemeClr>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6" name="Arrow: Up 65">
            <a:extLst>
              <a:ext uri="{FF2B5EF4-FFF2-40B4-BE49-F238E27FC236}">
                <a16:creationId xmlns:a16="http://schemas.microsoft.com/office/drawing/2014/main" id="{2361EAAF-CF48-7EF2-5DF5-4A7197A35E50}"/>
              </a:ext>
            </a:extLst>
          </p:cNvPr>
          <p:cNvSpPr/>
          <p:nvPr/>
        </p:nvSpPr>
        <p:spPr>
          <a:xfrm>
            <a:off x="209561" y="5528308"/>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sp>
        <p:nvSpPr>
          <p:cNvPr id="217" name="Oval 216">
            <a:extLst>
              <a:ext uri="{FF2B5EF4-FFF2-40B4-BE49-F238E27FC236}">
                <a16:creationId xmlns:a16="http://schemas.microsoft.com/office/drawing/2014/main" id="{55B41812-6878-266C-8804-F221C158ACEA}"/>
              </a:ext>
            </a:extLst>
          </p:cNvPr>
          <p:cNvSpPr/>
          <p:nvPr/>
        </p:nvSpPr>
        <p:spPr>
          <a:xfrm>
            <a:off x="154112" y="5097249"/>
            <a:ext cx="320040" cy="320040"/>
          </a:xfrm>
          <a:prstGeom prst="ellipse">
            <a:avLst/>
          </a:prstGeom>
          <a:gradFill>
            <a:gsLst>
              <a:gs pos="32000">
                <a:schemeClr val="accent5"/>
              </a:gs>
              <a:gs pos="83000">
                <a:schemeClr val="accent5">
                  <a:lumMod val="50000"/>
                </a:schemeClr>
              </a:gs>
              <a:gs pos="100000">
                <a:schemeClr val="accent5">
                  <a:lumMod val="75000"/>
                </a:schemeClr>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8" name="Arrow: Up 65">
            <a:extLst>
              <a:ext uri="{FF2B5EF4-FFF2-40B4-BE49-F238E27FC236}">
                <a16:creationId xmlns:a16="http://schemas.microsoft.com/office/drawing/2014/main" id="{338F8995-32FB-FE5E-492F-78F635811A3A}"/>
              </a:ext>
            </a:extLst>
          </p:cNvPr>
          <p:cNvSpPr/>
          <p:nvPr/>
        </p:nvSpPr>
        <p:spPr>
          <a:xfrm flipV="1">
            <a:off x="209086" y="5143588"/>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sp>
        <p:nvSpPr>
          <p:cNvPr id="219" name="TextBox 218">
            <a:extLst>
              <a:ext uri="{FF2B5EF4-FFF2-40B4-BE49-F238E27FC236}">
                <a16:creationId xmlns:a16="http://schemas.microsoft.com/office/drawing/2014/main" id="{02B7A683-D380-D4AD-3117-33AB68711CFB}"/>
              </a:ext>
            </a:extLst>
          </p:cNvPr>
          <p:cNvSpPr txBox="1"/>
          <p:nvPr/>
        </p:nvSpPr>
        <p:spPr>
          <a:xfrm>
            <a:off x="6715876" y="1438618"/>
            <a:ext cx="5265087"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3C4C58"/>
                </a:solidFill>
                <a:effectLst/>
                <a:uLnTx/>
                <a:uFillTx/>
                <a:latin typeface="Arial"/>
                <a:ea typeface="+mn-ea"/>
                <a:cs typeface="+mn-cs"/>
              </a:rPr>
              <a:t>Excess cortisol </a:t>
            </a:r>
            <a:r>
              <a:rPr lang="en-US" b="1" dirty="0">
                <a:solidFill>
                  <a:srgbClr val="3C4C58"/>
                </a:solidFill>
                <a:latin typeface="Arial"/>
              </a:rPr>
              <a:t>m</a:t>
            </a:r>
            <a:r>
              <a:rPr kumimoji="0" lang="en-US" b="1" i="0" u="none" strike="noStrike" kern="1200" cap="none" spc="0" normalizeH="0" baseline="0" noProof="0" dirty="0">
                <a:ln>
                  <a:noFill/>
                </a:ln>
                <a:solidFill>
                  <a:srgbClr val="3C4C58"/>
                </a:solidFill>
                <a:effectLst/>
                <a:uLnTx/>
                <a:uFillTx/>
                <a:latin typeface="Arial"/>
                <a:ea typeface="+mn-ea"/>
                <a:cs typeface="+mn-cs"/>
              </a:rPr>
              <a:t>odulates several factors involved in coagulation</a:t>
            </a:r>
            <a:r>
              <a:rPr lang="en-US" b="1" baseline="30000" dirty="0">
                <a:solidFill>
                  <a:srgbClr val="3C4C58"/>
                </a:solidFill>
                <a:latin typeface="Arial"/>
              </a:rPr>
              <a:t>3</a:t>
            </a:r>
            <a:endParaRPr kumimoji="0" lang="en-US" sz="1600" b="0" i="0" u="none" strike="noStrike" kern="1200" cap="none" spc="0" normalizeH="0" baseline="0" noProof="0" dirty="0">
              <a:ln>
                <a:noFill/>
              </a:ln>
              <a:solidFill>
                <a:srgbClr val="3C4C58"/>
              </a:solidFill>
              <a:effectLst/>
              <a:uLnTx/>
              <a:uFillTx/>
              <a:latin typeface="Arial"/>
              <a:ea typeface="+mn-ea"/>
              <a:cs typeface="+mn-cs"/>
            </a:endParaRPr>
          </a:p>
        </p:txBody>
      </p:sp>
      <p:sp>
        <p:nvSpPr>
          <p:cNvPr id="7" name="Rectangle 6">
            <a:extLst>
              <a:ext uri="{FF2B5EF4-FFF2-40B4-BE49-F238E27FC236}">
                <a16:creationId xmlns:a16="http://schemas.microsoft.com/office/drawing/2014/main" id="{62E2B94E-1899-A620-AE8D-4B33F2E364F0}"/>
              </a:ext>
            </a:extLst>
          </p:cNvPr>
          <p:cNvSpPr/>
          <p:nvPr/>
        </p:nvSpPr>
        <p:spPr>
          <a:xfrm flipH="1">
            <a:off x="-756459" y="151791"/>
            <a:ext cx="744926" cy="6159038"/>
          </a:xfrm>
          <a:prstGeom prst="rect">
            <a:avLst/>
          </a:prstGeom>
          <a:solidFill>
            <a:srgbClr val="ECEC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96214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6FBEA-A1D8-2D7A-8E60-DED69DFD2DB3}"/>
              </a:ext>
            </a:extLst>
          </p:cNvPr>
          <p:cNvSpPr>
            <a:spLocks noGrp="1"/>
          </p:cNvSpPr>
          <p:nvPr>
            <p:ph type="title"/>
          </p:nvPr>
        </p:nvSpPr>
        <p:spPr/>
        <p:txBody>
          <a:bodyPr/>
          <a:lstStyle/>
          <a:p>
            <a:r>
              <a:rPr lang="en-US" sz="3200" dirty="0"/>
              <a:t>Mortality risk: Need for timely diagnosis and treatment</a:t>
            </a:r>
          </a:p>
        </p:txBody>
      </p:sp>
      <p:sp>
        <p:nvSpPr>
          <p:cNvPr id="3" name="Slide Number Placeholder 2">
            <a:extLst>
              <a:ext uri="{FF2B5EF4-FFF2-40B4-BE49-F238E27FC236}">
                <a16:creationId xmlns:a16="http://schemas.microsoft.com/office/drawing/2014/main" id="{2794F17F-31E1-B527-9EE9-50112FC30FF9}"/>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900" b="0" i="0" u="none" strike="noStrike" kern="1200" cap="none" spc="0" normalizeH="0" baseline="0" noProof="0" dirty="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60F9508B-1D2E-C19C-327F-FBBAA655E82F}"/>
              </a:ext>
            </a:extLst>
          </p:cNvPr>
          <p:cNvSpPr>
            <a:spLocks noGrp="1"/>
          </p:cNvSpPr>
          <p:nvPr>
            <p:ph type="ftr" sz="quarter" idx="3"/>
          </p:nvPr>
        </p:nvSpPr>
        <p:spPr>
          <a:xfrm>
            <a:off x="512172" y="6063674"/>
            <a:ext cx="10094867" cy="67335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kern="1200" cap="none" spc="0" normalizeH="0" noProof="0" dirty="0">
                <a:ln>
                  <a:noFill/>
                </a:ln>
                <a:solidFill>
                  <a:srgbClr val="000000">
                    <a:lumMod val="65000"/>
                    <a:lumOff val="35000"/>
                  </a:srgbClr>
                </a:solidFill>
                <a:effectLst/>
                <a:uLnTx/>
                <a:uFillTx/>
                <a:latin typeface="Arial"/>
                <a:ea typeface="+mn-ea"/>
                <a:cs typeface="+mn-cs"/>
              </a:rPr>
              <a:t>CVD=cardiovascular disease.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30000" noProof="0" dirty="0">
                <a:ln>
                  <a:noFill/>
                </a:ln>
                <a:solidFill>
                  <a:srgbClr val="000000">
                    <a:lumMod val="65000"/>
                    <a:lumOff val="35000"/>
                  </a:srgbClr>
                </a:solidFill>
                <a:effectLst/>
                <a:uLnTx/>
                <a:uFillTx/>
                <a:latin typeface="Arial"/>
                <a:ea typeface="+mn-ea"/>
                <a:cs typeface="+mn-cs"/>
              </a:rPr>
              <a:t>a</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Represented by the number of CS deaths in the study compared to the expected number of deaths in an age- and sex-matched normal population.</a:t>
            </a:r>
            <a:r>
              <a:rPr kumimoji="0" lang="en-US" sz="900" b="0" i="0" u="none" strike="noStrike" kern="1200" cap="none" spc="0" normalizeH="0" baseline="30000" noProof="0" dirty="0">
                <a:ln>
                  <a:noFill/>
                </a:ln>
                <a:solidFill>
                  <a:srgbClr val="000000">
                    <a:lumMod val="65000"/>
                    <a:lumOff val="35000"/>
                  </a:srgbClr>
                </a:solidFill>
                <a:effectLst/>
                <a:uLnTx/>
                <a:uFillTx/>
                <a:latin typeface="Arial"/>
                <a:ea typeface="+mn-ea"/>
                <a:cs typeface="+mn-cs"/>
              </a:rPr>
              <a:t> b</a:t>
            </a:r>
            <a:r>
              <a:rPr kumimoji="0" lang="en-US"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P</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&lt;0.1 vs SMR for pituitary CS.</a:t>
            </a:r>
            <a:r>
              <a:rPr kumimoji="0" lang="en-US" sz="900" b="0" i="0" u="none" strike="noStrike" kern="1200" cap="none" spc="0" normalizeH="0" baseline="30000" noProof="0" dirty="0">
                <a:ln>
                  <a:noFill/>
                </a:ln>
                <a:solidFill>
                  <a:srgbClr val="000000">
                    <a:lumMod val="65000"/>
                    <a:lumOff val="35000"/>
                  </a:srgbClr>
                </a:solidFill>
                <a:effectLst/>
                <a:uLnTx/>
                <a:uFillTx/>
                <a:latin typeface="Arial"/>
                <a:ea typeface="+mn-ea"/>
                <a:cs typeface="+mn-cs"/>
              </a:rPr>
              <a:t> c</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Includes atherosclerotic heart disease, cerebrovascular disease, and </a:t>
            </a:r>
            <a:r>
              <a:rPr lang="en-US" dirty="0">
                <a:solidFill>
                  <a:srgbClr val="000000">
                    <a:lumMod val="65000"/>
                    <a:lumOff val="35000"/>
                  </a:srgbClr>
                </a:solidFill>
                <a:latin typeface="Arial"/>
              </a:rPr>
              <a:t>venous thromboembolism</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a:t>
            </a:r>
            <a:endParaRPr kumimoji="0" lang="en-US" sz="900" b="0" i="0" u="none" strike="noStrike" kern="1200" cap="none" spc="0" normalizeH="0" baseline="30000" noProof="0" dirty="0">
              <a:ln>
                <a:noFill/>
              </a:ln>
              <a:solidFill>
                <a:srgbClr val="000000">
                  <a:lumMod val="65000"/>
                  <a:lumOff val="35000"/>
                </a:srgbClr>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Limumpornpetch P, et al. </a:t>
            </a:r>
            <a:r>
              <a:rPr kumimoji="0" lang="it-IT"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J Clin Endocrinol Metab</a:t>
            </a:r>
            <a:r>
              <a:rPr kumimoji="0" lang="it-IT"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2022;107(8):2377-2388.</a:t>
            </a:r>
            <a:endPar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p:txBody>
      </p:sp>
      <p:sp>
        <p:nvSpPr>
          <p:cNvPr id="41" name="TextBox 40">
            <a:extLst>
              <a:ext uri="{FF2B5EF4-FFF2-40B4-BE49-F238E27FC236}">
                <a16:creationId xmlns:a16="http://schemas.microsoft.com/office/drawing/2014/main" id="{F52DE8BD-51FD-B9AA-0D2D-86639F92880C}"/>
              </a:ext>
            </a:extLst>
          </p:cNvPr>
          <p:cNvSpPr txBox="1"/>
          <p:nvPr/>
        </p:nvSpPr>
        <p:spPr>
          <a:xfrm>
            <a:off x="7111893" y="1504709"/>
            <a:ext cx="3971071"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Most common causes of death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C4C58"/>
                </a:solidFill>
                <a:effectLst/>
                <a:uLnTx/>
                <a:uFillTx/>
                <a:latin typeface="Arial"/>
                <a:ea typeface="+mn-ea"/>
                <a:cs typeface="+mn-cs"/>
              </a:rPr>
              <a:t>Meta-analysis of 68 study cohorts that included 592 deaths among 7255 patients</a:t>
            </a:r>
          </a:p>
        </p:txBody>
      </p:sp>
      <p:graphicFrame>
        <p:nvGraphicFramePr>
          <p:cNvPr id="8" name="Chart 7">
            <a:extLst>
              <a:ext uri="{FF2B5EF4-FFF2-40B4-BE49-F238E27FC236}">
                <a16:creationId xmlns:a16="http://schemas.microsoft.com/office/drawing/2014/main" id="{E626D60E-ADE8-E82B-4EF9-CE6B9A68B394}"/>
              </a:ext>
            </a:extLst>
          </p:cNvPr>
          <p:cNvGraphicFramePr/>
          <p:nvPr/>
        </p:nvGraphicFramePr>
        <p:xfrm>
          <a:off x="6004855" y="2415564"/>
          <a:ext cx="5643307" cy="3727951"/>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BD8B9F75-FC58-31EE-19A2-E095A0BAFD3F}"/>
              </a:ext>
            </a:extLst>
          </p:cNvPr>
          <p:cNvSpPr txBox="1"/>
          <p:nvPr/>
        </p:nvSpPr>
        <p:spPr>
          <a:xfrm>
            <a:off x="6899189" y="2650704"/>
            <a:ext cx="766557"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rgbClr val="13739E"/>
                </a:solidFill>
                <a:latin typeface="Arial"/>
              </a:rPr>
              <a:t>43</a:t>
            </a:r>
            <a:r>
              <a:rPr kumimoji="0" lang="en-US" sz="1600" b="1" i="0" u="none" strike="noStrike" kern="1200" cap="none" spc="0" normalizeH="0" baseline="0" noProof="0" dirty="0">
                <a:ln>
                  <a:noFill/>
                </a:ln>
                <a:solidFill>
                  <a:srgbClr val="13739E"/>
                </a:solidFill>
                <a:effectLst/>
                <a:uLnTx/>
                <a:uFillTx/>
                <a:latin typeface="Arial"/>
                <a:ea typeface="+mn-ea"/>
                <a:cs typeface="+mn-cs"/>
              </a:rPr>
              <a:t>.4%</a:t>
            </a:r>
          </a:p>
        </p:txBody>
      </p:sp>
      <p:sp>
        <p:nvSpPr>
          <p:cNvPr id="11" name="TextBox 10">
            <a:extLst>
              <a:ext uri="{FF2B5EF4-FFF2-40B4-BE49-F238E27FC236}">
                <a16:creationId xmlns:a16="http://schemas.microsoft.com/office/drawing/2014/main" id="{7A5F6763-3284-F18C-3E40-CA8FBC6EEE75}"/>
              </a:ext>
            </a:extLst>
          </p:cNvPr>
          <p:cNvSpPr txBox="1"/>
          <p:nvPr/>
        </p:nvSpPr>
        <p:spPr>
          <a:xfrm>
            <a:off x="9306051" y="4627590"/>
            <a:ext cx="766557"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3739E"/>
                </a:solidFill>
                <a:effectLst/>
                <a:uLnTx/>
                <a:uFillTx/>
                <a:latin typeface="Arial"/>
                <a:ea typeface="+mn-ea"/>
                <a:cs typeface="+mn-cs"/>
              </a:rPr>
              <a:t>12.7%</a:t>
            </a:r>
          </a:p>
        </p:txBody>
      </p:sp>
      <p:sp>
        <p:nvSpPr>
          <p:cNvPr id="12" name="TextBox 11">
            <a:extLst>
              <a:ext uri="{FF2B5EF4-FFF2-40B4-BE49-F238E27FC236}">
                <a16:creationId xmlns:a16="http://schemas.microsoft.com/office/drawing/2014/main" id="{5E405DDB-AC04-90BD-1E97-4956DC401274}"/>
              </a:ext>
            </a:extLst>
          </p:cNvPr>
          <p:cNvSpPr txBox="1"/>
          <p:nvPr/>
        </p:nvSpPr>
        <p:spPr>
          <a:xfrm>
            <a:off x="10533161" y="4431163"/>
            <a:ext cx="766557"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0A542"/>
                </a:solidFill>
                <a:effectLst/>
                <a:uLnTx/>
                <a:uFillTx/>
                <a:latin typeface="Arial"/>
                <a:ea typeface="+mn-ea"/>
                <a:cs typeface="+mn-cs"/>
              </a:rPr>
              <a:t>15.9%</a:t>
            </a:r>
          </a:p>
        </p:txBody>
      </p:sp>
      <p:grpSp>
        <p:nvGrpSpPr>
          <p:cNvPr id="27" name="Group 26">
            <a:extLst>
              <a:ext uri="{FF2B5EF4-FFF2-40B4-BE49-F238E27FC236}">
                <a16:creationId xmlns:a16="http://schemas.microsoft.com/office/drawing/2014/main" id="{145021E1-34B5-BFCC-2C62-98C213495333}"/>
              </a:ext>
            </a:extLst>
          </p:cNvPr>
          <p:cNvGrpSpPr/>
          <p:nvPr/>
        </p:nvGrpSpPr>
        <p:grpSpPr>
          <a:xfrm>
            <a:off x="916084" y="1505368"/>
            <a:ext cx="4295612" cy="4397721"/>
            <a:chOff x="447472" y="1735318"/>
            <a:chExt cx="10850280" cy="4639797"/>
          </a:xfrm>
          <a:effectLst>
            <a:outerShdw blurRad="558800" algn="ctr" rotWithShape="0">
              <a:schemeClr val="accent1">
                <a:alpha val="40000"/>
              </a:schemeClr>
            </a:outerShdw>
          </a:effectLst>
        </p:grpSpPr>
        <p:sp>
          <p:nvSpPr>
            <p:cNvPr id="28" name="Snip Diagonal Corner Rectangle 5">
              <a:extLst>
                <a:ext uri="{FF2B5EF4-FFF2-40B4-BE49-F238E27FC236}">
                  <a16:creationId xmlns:a16="http://schemas.microsoft.com/office/drawing/2014/main" id="{159D59BC-880C-EFC8-05F4-217F0CD1F69E}"/>
                </a:ext>
              </a:extLst>
            </p:cNvPr>
            <p:cNvSpPr/>
            <p:nvPr/>
          </p:nvSpPr>
          <p:spPr>
            <a:xfrm>
              <a:off x="447472" y="1735318"/>
              <a:ext cx="10850280" cy="4639797"/>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9" name="Rectangle 28">
              <a:extLst>
                <a:ext uri="{FF2B5EF4-FFF2-40B4-BE49-F238E27FC236}">
                  <a16:creationId xmlns:a16="http://schemas.microsoft.com/office/drawing/2014/main" id="{5E0AE45C-0A17-E437-EF19-2FF31B1425F9}"/>
                </a:ext>
              </a:extLst>
            </p:cNvPr>
            <p:cNvSpPr/>
            <p:nvPr/>
          </p:nvSpPr>
          <p:spPr>
            <a:xfrm>
              <a:off x="447472" y="1735318"/>
              <a:ext cx="10850280" cy="4533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30" name="TextBox 29">
            <a:extLst>
              <a:ext uri="{FF2B5EF4-FFF2-40B4-BE49-F238E27FC236}">
                <a16:creationId xmlns:a16="http://schemas.microsoft.com/office/drawing/2014/main" id="{8EBB49B8-7772-B721-3BC8-515F50A90A7E}"/>
              </a:ext>
            </a:extLst>
          </p:cNvPr>
          <p:cNvSpPr txBox="1"/>
          <p:nvPr/>
        </p:nvSpPr>
        <p:spPr>
          <a:xfrm>
            <a:off x="1370958" y="1552035"/>
            <a:ext cx="3385863"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Standardized Mortality Ratio</a:t>
            </a:r>
            <a:r>
              <a:rPr kumimoji="0" lang="en-US" sz="1800" b="1" i="0" u="none" strike="noStrike" kern="1200" cap="none" spc="0" normalizeH="0" baseline="30000" noProof="0" dirty="0">
                <a:ln>
                  <a:noFill/>
                </a:ln>
                <a:solidFill>
                  <a:srgbClr val="FFFFFF"/>
                </a:solidFill>
                <a:effectLst/>
                <a:uLnTx/>
                <a:uFillTx/>
                <a:latin typeface="Arial"/>
                <a:ea typeface="+mn-ea"/>
                <a:cs typeface="+mn-cs"/>
              </a:rPr>
              <a:t>a</a:t>
            </a:r>
            <a:endParaRPr kumimoji="0" lang="en-US" sz="1800" b="1" i="0" u="none" strike="noStrike" kern="1200" cap="none" spc="0" normalizeH="0" baseline="0" noProof="0" dirty="0">
              <a:ln>
                <a:noFill/>
              </a:ln>
              <a:solidFill>
                <a:srgbClr val="FFFFFF"/>
              </a:solidFill>
              <a:effectLst/>
              <a:uLnTx/>
              <a:uFillTx/>
              <a:latin typeface="Arial"/>
              <a:ea typeface="+mn-ea"/>
              <a:cs typeface="+mn-cs"/>
            </a:endParaRPr>
          </a:p>
        </p:txBody>
      </p:sp>
      <p:grpSp>
        <p:nvGrpSpPr>
          <p:cNvPr id="31" name="Group 30">
            <a:extLst>
              <a:ext uri="{FF2B5EF4-FFF2-40B4-BE49-F238E27FC236}">
                <a16:creationId xmlns:a16="http://schemas.microsoft.com/office/drawing/2014/main" id="{E0EF2F28-EA9F-BF4A-6E9F-E9225471D6C5}"/>
              </a:ext>
            </a:extLst>
          </p:cNvPr>
          <p:cNvGrpSpPr/>
          <p:nvPr/>
        </p:nvGrpSpPr>
        <p:grpSpPr>
          <a:xfrm>
            <a:off x="1163307" y="5051226"/>
            <a:ext cx="3731881" cy="605348"/>
            <a:chOff x="1356259" y="5051226"/>
            <a:chExt cx="3731881" cy="605348"/>
          </a:xfrm>
        </p:grpSpPr>
        <p:sp>
          <p:nvSpPr>
            <p:cNvPr id="32" name="Rectangle: Rounded Corners 21">
              <a:extLst>
                <a:ext uri="{FF2B5EF4-FFF2-40B4-BE49-F238E27FC236}">
                  <a16:creationId xmlns:a16="http://schemas.microsoft.com/office/drawing/2014/main" id="{04815BD9-FE0D-229E-59FA-B8649A498D79}"/>
                </a:ext>
              </a:extLst>
            </p:cNvPr>
            <p:cNvSpPr/>
            <p:nvPr/>
          </p:nvSpPr>
          <p:spPr>
            <a:xfrm>
              <a:off x="4173740" y="5051226"/>
              <a:ext cx="914400" cy="605348"/>
            </a:xfrm>
            <a:prstGeom prst="roundRect">
              <a:avLst/>
            </a:prstGeom>
            <a:solidFill>
              <a:schemeClr val="bg1"/>
            </a:solid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A71919"/>
                  </a:solidFill>
                  <a:effectLst/>
                  <a:uLnTx/>
                  <a:uFillTx/>
                  <a:latin typeface="Arial"/>
                  <a:ea typeface="+mn-ea"/>
                  <a:cs typeface="+mn-cs"/>
                </a:rPr>
                <a:t>3.3x</a:t>
              </a:r>
              <a:r>
                <a:rPr kumimoji="0" lang="en-US" sz="1400" b="1" i="0" u="none" strike="noStrike" kern="1200" cap="none" spc="0" normalizeH="0" baseline="80000" noProof="0" dirty="0">
                  <a:ln>
                    <a:noFill/>
                  </a:ln>
                  <a:solidFill>
                    <a:srgbClr val="A71919"/>
                  </a:solidFill>
                  <a:effectLst/>
                  <a:uLnTx/>
                  <a:uFillTx/>
                  <a:latin typeface="Arial"/>
                  <a:ea typeface="+mn-ea"/>
                  <a:cs typeface="+mn-cs"/>
                </a:rPr>
                <a:t>b</a:t>
              </a:r>
              <a:endParaRPr kumimoji="0" lang="en-US" sz="2400" b="1" i="0" u="none" strike="noStrike" kern="1200" cap="none" spc="0" normalizeH="0" baseline="80000" noProof="0" dirty="0">
                <a:ln>
                  <a:noFill/>
                </a:ln>
                <a:solidFill>
                  <a:srgbClr val="A71919"/>
                </a:solidFill>
                <a:effectLst/>
                <a:uLnTx/>
                <a:uFillTx/>
                <a:latin typeface="Arial"/>
                <a:ea typeface="+mn-ea"/>
                <a:cs typeface="+mn-cs"/>
              </a:endParaRPr>
            </a:p>
          </p:txBody>
        </p:sp>
        <p:sp>
          <p:nvSpPr>
            <p:cNvPr id="33" name="TextBox 32">
              <a:extLst>
                <a:ext uri="{FF2B5EF4-FFF2-40B4-BE49-F238E27FC236}">
                  <a16:creationId xmlns:a16="http://schemas.microsoft.com/office/drawing/2014/main" id="{6DF895AC-E595-5F63-4151-BC12D336BD2E}"/>
                </a:ext>
              </a:extLst>
            </p:cNvPr>
            <p:cNvSpPr txBox="1"/>
            <p:nvPr/>
          </p:nvSpPr>
          <p:spPr>
            <a:xfrm>
              <a:off x="1356259" y="5076901"/>
              <a:ext cx="2167580" cy="55399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0A542"/>
                  </a:solidFill>
                  <a:effectLst/>
                  <a:uLnTx/>
                  <a:uFillTx/>
                  <a:latin typeface="Arial"/>
                  <a:ea typeface="+mn-ea"/>
                  <a:cs typeface="+mn-cs"/>
                </a:rPr>
                <a:t>Adrenal CS (ACS)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C4C58"/>
                  </a:solidFill>
                  <a:effectLst/>
                  <a:uLnTx/>
                  <a:uFillTx/>
                  <a:latin typeface="Arial"/>
                  <a:ea typeface="+mn-ea"/>
                  <a:cs typeface="+mn-cs"/>
                </a:rPr>
                <a:t>7 study cohorts (n=1531)</a:t>
              </a:r>
            </a:p>
          </p:txBody>
        </p:sp>
        <p:sp>
          <p:nvSpPr>
            <p:cNvPr id="34" name="Arrow: Left 33">
              <a:extLst>
                <a:ext uri="{FF2B5EF4-FFF2-40B4-BE49-F238E27FC236}">
                  <a16:creationId xmlns:a16="http://schemas.microsoft.com/office/drawing/2014/main" id="{DE5195E3-562D-1C41-771A-17D56250E78F}"/>
                </a:ext>
              </a:extLst>
            </p:cNvPr>
            <p:cNvSpPr/>
            <p:nvPr/>
          </p:nvSpPr>
          <p:spPr>
            <a:xfrm flipH="1">
              <a:off x="3679580" y="5121659"/>
              <a:ext cx="385957" cy="464482"/>
            </a:xfrm>
            <a:prstGeom prst="leftArrow">
              <a:avLst/>
            </a:prstGeom>
            <a:gradFill>
              <a:gsLst>
                <a:gs pos="93000">
                  <a:schemeClr val="accent3"/>
                </a:gs>
                <a:gs pos="7000">
                  <a:schemeClr val="accent4"/>
                </a:gs>
              </a:gsLst>
              <a:lin ang="10800000" scaled="0"/>
            </a:gra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35" name="Group 34">
            <a:extLst>
              <a:ext uri="{FF2B5EF4-FFF2-40B4-BE49-F238E27FC236}">
                <a16:creationId xmlns:a16="http://schemas.microsoft.com/office/drawing/2014/main" id="{09B9DB16-33EF-6E35-0572-827DA875E751}"/>
              </a:ext>
            </a:extLst>
          </p:cNvPr>
          <p:cNvGrpSpPr/>
          <p:nvPr/>
        </p:nvGrpSpPr>
        <p:grpSpPr>
          <a:xfrm>
            <a:off x="1213000" y="3531373"/>
            <a:ext cx="3682188" cy="605348"/>
            <a:chOff x="1405952" y="3537556"/>
            <a:chExt cx="3682188" cy="605348"/>
          </a:xfrm>
        </p:grpSpPr>
        <p:sp>
          <p:nvSpPr>
            <p:cNvPr id="36" name="Rectangle: Rounded Corners 22">
              <a:extLst>
                <a:ext uri="{FF2B5EF4-FFF2-40B4-BE49-F238E27FC236}">
                  <a16:creationId xmlns:a16="http://schemas.microsoft.com/office/drawing/2014/main" id="{4015FF18-89B6-50BE-4473-176BD6ED19B7}"/>
                </a:ext>
              </a:extLst>
            </p:cNvPr>
            <p:cNvSpPr/>
            <p:nvPr/>
          </p:nvSpPr>
          <p:spPr>
            <a:xfrm>
              <a:off x="4173740" y="3537556"/>
              <a:ext cx="914400" cy="605348"/>
            </a:xfrm>
            <a:prstGeom prst="roundRect">
              <a:avLst/>
            </a:prstGeom>
            <a:solidFill>
              <a:schemeClr val="bg1"/>
            </a:solid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A71919"/>
                  </a:solidFill>
                  <a:effectLst/>
                  <a:uLnTx/>
                  <a:uFillTx/>
                  <a:latin typeface="Arial"/>
                  <a:ea typeface="+mn-ea"/>
                  <a:cs typeface="+mn-cs"/>
                </a:rPr>
                <a:t>5.7x</a:t>
              </a:r>
            </a:p>
          </p:txBody>
        </p:sp>
        <p:sp>
          <p:nvSpPr>
            <p:cNvPr id="37" name="TextBox 36">
              <a:extLst>
                <a:ext uri="{FF2B5EF4-FFF2-40B4-BE49-F238E27FC236}">
                  <a16:creationId xmlns:a16="http://schemas.microsoft.com/office/drawing/2014/main" id="{5CDB4CE9-E207-E22F-C737-2ABCE15FDC8D}"/>
                </a:ext>
              </a:extLst>
            </p:cNvPr>
            <p:cNvSpPr txBox="1"/>
            <p:nvPr/>
          </p:nvSpPr>
          <p:spPr>
            <a:xfrm>
              <a:off x="1405952" y="3563231"/>
              <a:ext cx="2068195" cy="55399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Active CD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C4C58"/>
                  </a:solidFill>
                  <a:effectLst/>
                  <a:uLnTx/>
                  <a:uFillTx/>
                  <a:latin typeface="Arial"/>
                  <a:ea typeface="+mn-ea"/>
                  <a:cs typeface="+mn-cs"/>
                </a:rPr>
                <a:t>8 study cohorts (n=206)</a:t>
              </a:r>
            </a:p>
          </p:txBody>
        </p:sp>
        <p:sp>
          <p:nvSpPr>
            <p:cNvPr id="38" name="Arrow: Left 47">
              <a:extLst>
                <a:ext uri="{FF2B5EF4-FFF2-40B4-BE49-F238E27FC236}">
                  <a16:creationId xmlns:a16="http://schemas.microsoft.com/office/drawing/2014/main" id="{DF8B3804-7E74-7E9C-649E-AD62B8B4633E}"/>
                </a:ext>
              </a:extLst>
            </p:cNvPr>
            <p:cNvSpPr/>
            <p:nvPr/>
          </p:nvSpPr>
          <p:spPr>
            <a:xfrm flipH="1">
              <a:off x="3679580" y="3607989"/>
              <a:ext cx="385957" cy="464482"/>
            </a:xfrm>
            <a:prstGeom prst="leftArrow">
              <a:avLst/>
            </a:prstGeom>
            <a:gradFill>
              <a:gsLst>
                <a:gs pos="93000">
                  <a:schemeClr val="accent3"/>
                </a:gs>
                <a:gs pos="7000">
                  <a:schemeClr val="accent4"/>
                </a:gs>
              </a:gsLst>
              <a:lin ang="10800000" scaled="0"/>
            </a:gra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40" name="Group 39">
            <a:extLst>
              <a:ext uri="{FF2B5EF4-FFF2-40B4-BE49-F238E27FC236}">
                <a16:creationId xmlns:a16="http://schemas.microsoft.com/office/drawing/2014/main" id="{D8B26B22-FCA2-F4B1-328C-CAEBD973C85A}"/>
              </a:ext>
            </a:extLst>
          </p:cNvPr>
          <p:cNvGrpSpPr/>
          <p:nvPr/>
        </p:nvGrpSpPr>
        <p:grpSpPr>
          <a:xfrm>
            <a:off x="1169976" y="4291300"/>
            <a:ext cx="3725212" cy="605348"/>
            <a:chOff x="1362928" y="4326920"/>
            <a:chExt cx="3725212" cy="605348"/>
          </a:xfrm>
        </p:grpSpPr>
        <p:sp>
          <p:nvSpPr>
            <p:cNvPr id="42" name="Rectangle: Rounded Corners 38">
              <a:extLst>
                <a:ext uri="{FF2B5EF4-FFF2-40B4-BE49-F238E27FC236}">
                  <a16:creationId xmlns:a16="http://schemas.microsoft.com/office/drawing/2014/main" id="{0B2A5F92-4909-C4E8-5E5C-0382C70B30BC}"/>
                </a:ext>
              </a:extLst>
            </p:cNvPr>
            <p:cNvSpPr/>
            <p:nvPr/>
          </p:nvSpPr>
          <p:spPr>
            <a:xfrm>
              <a:off x="4173740" y="4326920"/>
              <a:ext cx="914400" cy="605348"/>
            </a:xfrm>
            <a:prstGeom prst="roundRect">
              <a:avLst/>
            </a:prstGeom>
            <a:solidFill>
              <a:schemeClr val="bg1"/>
            </a:solid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A71919"/>
                  </a:solidFill>
                  <a:effectLst/>
                  <a:uLnTx/>
                  <a:uFillTx/>
                  <a:latin typeface="Arial"/>
                  <a:ea typeface="+mn-ea"/>
                  <a:cs typeface="+mn-cs"/>
                </a:rPr>
                <a:t>2.3x</a:t>
              </a:r>
            </a:p>
          </p:txBody>
        </p:sp>
        <p:sp>
          <p:nvSpPr>
            <p:cNvPr id="43" name="TextBox 42">
              <a:extLst>
                <a:ext uri="{FF2B5EF4-FFF2-40B4-BE49-F238E27FC236}">
                  <a16:creationId xmlns:a16="http://schemas.microsoft.com/office/drawing/2014/main" id="{7BBB34BB-CA48-C537-BFCB-102A00DF4BAF}"/>
                </a:ext>
              </a:extLst>
            </p:cNvPr>
            <p:cNvSpPr txBox="1"/>
            <p:nvPr/>
          </p:nvSpPr>
          <p:spPr>
            <a:xfrm>
              <a:off x="1362928" y="4352595"/>
              <a:ext cx="2154243" cy="55399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Remission from CD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C4C58"/>
                  </a:solidFill>
                  <a:effectLst/>
                  <a:uLnTx/>
                  <a:uFillTx/>
                  <a:latin typeface="Arial"/>
                  <a:ea typeface="+mn-ea"/>
                  <a:cs typeface="+mn-cs"/>
                </a:rPr>
                <a:t>8 study cohorts (n=1103)</a:t>
              </a:r>
            </a:p>
          </p:txBody>
        </p:sp>
        <p:sp>
          <p:nvSpPr>
            <p:cNvPr id="45" name="Arrow: Left 47">
              <a:extLst>
                <a:ext uri="{FF2B5EF4-FFF2-40B4-BE49-F238E27FC236}">
                  <a16:creationId xmlns:a16="http://schemas.microsoft.com/office/drawing/2014/main" id="{F72E92F4-C561-147A-C660-B4B74E6C52B8}"/>
                </a:ext>
              </a:extLst>
            </p:cNvPr>
            <p:cNvSpPr/>
            <p:nvPr/>
          </p:nvSpPr>
          <p:spPr>
            <a:xfrm flipH="1">
              <a:off x="3679580" y="4397353"/>
              <a:ext cx="385957" cy="464482"/>
            </a:xfrm>
            <a:prstGeom prst="leftArrow">
              <a:avLst/>
            </a:prstGeom>
            <a:gradFill>
              <a:gsLst>
                <a:gs pos="93000">
                  <a:schemeClr val="accent3"/>
                </a:gs>
                <a:gs pos="7000">
                  <a:schemeClr val="accent4"/>
                </a:gs>
              </a:gsLst>
              <a:lin ang="10800000" scaled="0"/>
            </a:gra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47" name="Group 46">
            <a:extLst>
              <a:ext uri="{FF2B5EF4-FFF2-40B4-BE49-F238E27FC236}">
                <a16:creationId xmlns:a16="http://schemas.microsoft.com/office/drawing/2014/main" id="{15F87F75-B159-620B-9653-5C1C17F1DA71}"/>
              </a:ext>
            </a:extLst>
          </p:cNvPr>
          <p:cNvGrpSpPr/>
          <p:nvPr/>
        </p:nvGrpSpPr>
        <p:grpSpPr>
          <a:xfrm>
            <a:off x="1095179" y="2771446"/>
            <a:ext cx="3800009" cy="605348"/>
            <a:chOff x="1288131" y="2800885"/>
            <a:chExt cx="3800009" cy="605348"/>
          </a:xfrm>
        </p:grpSpPr>
        <p:sp>
          <p:nvSpPr>
            <p:cNvPr id="49" name="Rectangle: Rounded Corners 20">
              <a:extLst>
                <a:ext uri="{FF2B5EF4-FFF2-40B4-BE49-F238E27FC236}">
                  <a16:creationId xmlns:a16="http://schemas.microsoft.com/office/drawing/2014/main" id="{19916383-6361-28F9-3E08-E5438C9452E4}"/>
                </a:ext>
              </a:extLst>
            </p:cNvPr>
            <p:cNvSpPr/>
            <p:nvPr/>
          </p:nvSpPr>
          <p:spPr>
            <a:xfrm>
              <a:off x="4173740" y="2800885"/>
              <a:ext cx="914400" cy="605348"/>
            </a:xfrm>
            <a:prstGeom prst="roundRect">
              <a:avLst/>
            </a:prstGeom>
            <a:solidFill>
              <a:schemeClr val="bg1"/>
            </a:solid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A71919"/>
                  </a:solidFill>
                  <a:effectLst/>
                  <a:uLnTx/>
                  <a:uFillTx/>
                  <a:latin typeface="Arial"/>
                  <a:ea typeface="+mn-ea"/>
                  <a:cs typeface="+mn-cs"/>
                </a:rPr>
                <a:t>2.8x</a:t>
              </a:r>
              <a:endParaRPr kumimoji="0" lang="en-US" sz="2400" b="1" i="0" u="none" strike="noStrike" kern="1200" cap="none" spc="0" normalizeH="0" baseline="60000" noProof="0" dirty="0">
                <a:ln>
                  <a:noFill/>
                </a:ln>
                <a:solidFill>
                  <a:srgbClr val="A71919"/>
                </a:solidFill>
                <a:effectLst/>
                <a:uLnTx/>
                <a:uFillTx/>
                <a:latin typeface="Arial"/>
                <a:ea typeface="+mn-ea"/>
                <a:cs typeface="+mn-cs"/>
              </a:endParaRPr>
            </a:p>
          </p:txBody>
        </p:sp>
        <p:sp>
          <p:nvSpPr>
            <p:cNvPr id="50" name="TextBox 49">
              <a:extLst>
                <a:ext uri="{FF2B5EF4-FFF2-40B4-BE49-F238E27FC236}">
                  <a16:creationId xmlns:a16="http://schemas.microsoft.com/office/drawing/2014/main" id="{3119E556-0CED-DDCD-6E85-97FDE9DC5FBB}"/>
                </a:ext>
              </a:extLst>
            </p:cNvPr>
            <p:cNvSpPr txBox="1"/>
            <p:nvPr/>
          </p:nvSpPr>
          <p:spPr>
            <a:xfrm>
              <a:off x="1288131" y="2826560"/>
              <a:ext cx="2303837" cy="55399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accent5">
                      <a:lumMod val="75000"/>
                    </a:schemeClr>
                  </a:solidFill>
                  <a:effectLst/>
                  <a:uLnTx/>
                  <a:uFillTx/>
                  <a:latin typeface="Arial"/>
                  <a:ea typeface="+mn-ea"/>
                  <a:cs typeface="+mn-cs"/>
                </a:rPr>
                <a:t>Cushing disease (CD)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C4C58"/>
                  </a:solidFill>
                  <a:effectLst/>
                  <a:uLnTx/>
                  <a:uFillTx/>
                  <a:latin typeface="Arial"/>
                  <a:ea typeface="+mn-ea"/>
                  <a:cs typeface="+mn-cs"/>
                </a:rPr>
                <a:t>13 study cohorts (n=2160)</a:t>
              </a:r>
            </a:p>
          </p:txBody>
        </p:sp>
        <p:sp>
          <p:nvSpPr>
            <p:cNvPr id="54" name="Arrow: Left 47">
              <a:extLst>
                <a:ext uri="{FF2B5EF4-FFF2-40B4-BE49-F238E27FC236}">
                  <a16:creationId xmlns:a16="http://schemas.microsoft.com/office/drawing/2014/main" id="{4C472B80-DC5C-146E-909F-31853F31AAB6}"/>
                </a:ext>
              </a:extLst>
            </p:cNvPr>
            <p:cNvSpPr/>
            <p:nvPr/>
          </p:nvSpPr>
          <p:spPr>
            <a:xfrm flipH="1">
              <a:off x="3679580" y="2871318"/>
              <a:ext cx="385957" cy="464482"/>
            </a:xfrm>
            <a:prstGeom prst="leftArrow">
              <a:avLst/>
            </a:prstGeom>
            <a:gradFill>
              <a:gsLst>
                <a:gs pos="93000">
                  <a:schemeClr val="accent3"/>
                </a:gs>
                <a:gs pos="7000">
                  <a:schemeClr val="accent4"/>
                </a:gs>
              </a:gsLst>
              <a:lin ang="10800000" scaled="0"/>
            </a:gra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55" name="Group 54">
            <a:extLst>
              <a:ext uri="{FF2B5EF4-FFF2-40B4-BE49-F238E27FC236}">
                <a16:creationId xmlns:a16="http://schemas.microsoft.com/office/drawing/2014/main" id="{6730F1A6-1500-AB64-01E2-EE90AC53BAB2}"/>
              </a:ext>
            </a:extLst>
          </p:cNvPr>
          <p:cNvGrpSpPr/>
          <p:nvPr/>
        </p:nvGrpSpPr>
        <p:grpSpPr>
          <a:xfrm>
            <a:off x="1067736" y="2011519"/>
            <a:ext cx="3827452" cy="605348"/>
            <a:chOff x="1260688" y="2011519"/>
            <a:chExt cx="3827452" cy="605348"/>
          </a:xfrm>
        </p:grpSpPr>
        <p:sp>
          <p:nvSpPr>
            <p:cNvPr id="56" name="Rectangle: Rounded Corners 14">
              <a:extLst>
                <a:ext uri="{FF2B5EF4-FFF2-40B4-BE49-F238E27FC236}">
                  <a16:creationId xmlns:a16="http://schemas.microsoft.com/office/drawing/2014/main" id="{3CDE8A4E-2AE1-6653-29DD-4E667E4D2A0C}"/>
                </a:ext>
              </a:extLst>
            </p:cNvPr>
            <p:cNvSpPr/>
            <p:nvPr/>
          </p:nvSpPr>
          <p:spPr>
            <a:xfrm>
              <a:off x="4173740" y="2011519"/>
              <a:ext cx="914400" cy="605348"/>
            </a:xfrm>
            <a:prstGeom prst="roundRect">
              <a:avLst/>
            </a:prstGeom>
            <a:solidFill>
              <a:schemeClr val="bg1"/>
            </a:solid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A71919"/>
                  </a:solidFill>
                  <a:effectLst/>
                  <a:uLnTx/>
                  <a:uFillTx/>
                  <a:latin typeface="Arial"/>
                  <a:ea typeface="+mn-ea"/>
                  <a:cs typeface="+mn-cs"/>
                </a:rPr>
                <a:t>3x</a:t>
              </a:r>
            </a:p>
          </p:txBody>
        </p:sp>
        <p:sp>
          <p:nvSpPr>
            <p:cNvPr id="57" name="TextBox 56">
              <a:extLst>
                <a:ext uri="{FF2B5EF4-FFF2-40B4-BE49-F238E27FC236}">
                  <a16:creationId xmlns:a16="http://schemas.microsoft.com/office/drawing/2014/main" id="{E3EF9932-7CC5-B35E-C927-9CFA1F413448}"/>
                </a:ext>
              </a:extLst>
            </p:cNvPr>
            <p:cNvSpPr txBox="1"/>
            <p:nvPr/>
          </p:nvSpPr>
          <p:spPr>
            <a:xfrm>
              <a:off x="1260688" y="2037194"/>
              <a:ext cx="2358723" cy="55399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accent6"/>
                  </a:solidFill>
                  <a:effectLst/>
                  <a:uLnTx/>
                  <a:uFillTx/>
                  <a:latin typeface="Arial"/>
                  <a:ea typeface="+mn-ea"/>
                  <a:cs typeface="+mn-cs"/>
                </a:rPr>
                <a:t>Pooled CS (CD + ACS)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C4C58"/>
                  </a:solidFill>
                  <a:effectLst/>
                  <a:uLnTx/>
                  <a:uFillTx/>
                  <a:latin typeface="Arial"/>
                  <a:ea typeface="+mn-ea"/>
                  <a:cs typeface="+mn-cs"/>
                </a:rPr>
                <a:t>20 study cohorts (n=3691)</a:t>
              </a:r>
            </a:p>
          </p:txBody>
        </p:sp>
        <p:sp>
          <p:nvSpPr>
            <p:cNvPr id="58" name="Arrow: Left 47">
              <a:extLst>
                <a:ext uri="{FF2B5EF4-FFF2-40B4-BE49-F238E27FC236}">
                  <a16:creationId xmlns:a16="http://schemas.microsoft.com/office/drawing/2014/main" id="{7DD8CC3C-AF54-731E-78D8-768219323F2D}"/>
                </a:ext>
              </a:extLst>
            </p:cNvPr>
            <p:cNvSpPr/>
            <p:nvPr/>
          </p:nvSpPr>
          <p:spPr>
            <a:xfrm flipH="1">
              <a:off x="3679580" y="2081952"/>
              <a:ext cx="385957" cy="464482"/>
            </a:xfrm>
            <a:prstGeom prst="leftArrow">
              <a:avLst/>
            </a:prstGeom>
            <a:gradFill>
              <a:gsLst>
                <a:gs pos="93000">
                  <a:schemeClr val="accent3"/>
                </a:gs>
                <a:gs pos="7000">
                  <a:schemeClr val="accent4"/>
                </a:gs>
              </a:gsLst>
              <a:lin ang="10800000" scaled="0"/>
            </a:gra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5" name="TextBox 4">
            <a:extLst>
              <a:ext uri="{FF2B5EF4-FFF2-40B4-BE49-F238E27FC236}">
                <a16:creationId xmlns:a16="http://schemas.microsoft.com/office/drawing/2014/main" id="{B3C6E184-6A16-6655-EB34-87E26DD6876A}"/>
              </a:ext>
            </a:extLst>
          </p:cNvPr>
          <p:cNvSpPr txBox="1"/>
          <p:nvPr/>
        </p:nvSpPr>
        <p:spPr>
          <a:xfrm>
            <a:off x="7560531" y="5826504"/>
            <a:ext cx="691215" cy="338554"/>
          </a:xfrm>
          <a:prstGeom prst="rect">
            <a:avLst/>
          </a:prstGeom>
          <a:solidFill>
            <a:schemeClr val="bg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accent1"/>
                </a:solidFill>
                <a:effectLst/>
                <a:uLnTx/>
                <a:uFillTx/>
                <a:latin typeface="Arial"/>
                <a:ea typeface="+mn-ea"/>
                <a:cs typeface="+mn-cs"/>
              </a:rPr>
              <a:t>CVD</a:t>
            </a:r>
            <a:r>
              <a:rPr kumimoji="0" lang="en-US" sz="1600" b="1" i="0" u="none" strike="noStrike" kern="1200" cap="none" spc="0" normalizeH="0" baseline="30000" noProof="0" dirty="0">
                <a:ln>
                  <a:noFill/>
                </a:ln>
                <a:solidFill>
                  <a:schemeClr val="accent1"/>
                </a:solidFill>
                <a:effectLst/>
                <a:uLnTx/>
                <a:uFillTx/>
                <a:latin typeface="Arial"/>
                <a:ea typeface="+mn-ea"/>
                <a:cs typeface="+mn-cs"/>
              </a:rPr>
              <a:t>c</a:t>
            </a:r>
            <a:endParaRPr kumimoji="0" lang="en-US" sz="1600" b="1" i="0" u="none" strike="noStrike" kern="1200" cap="none" spc="0" normalizeH="0" baseline="0" noProof="0" dirty="0">
              <a:ln>
                <a:noFill/>
              </a:ln>
              <a:solidFill>
                <a:schemeClr val="accent1"/>
              </a:solidFill>
              <a:effectLst/>
              <a:uLnTx/>
              <a:uFillTx/>
              <a:latin typeface="Arial"/>
              <a:ea typeface="+mn-ea"/>
              <a:cs typeface="+mn-cs"/>
            </a:endParaRPr>
          </a:p>
        </p:txBody>
      </p:sp>
      <p:sp>
        <p:nvSpPr>
          <p:cNvPr id="6" name="TextBox 5">
            <a:extLst>
              <a:ext uri="{FF2B5EF4-FFF2-40B4-BE49-F238E27FC236}">
                <a16:creationId xmlns:a16="http://schemas.microsoft.com/office/drawing/2014/main" id="{5511E7F8-67B2-734C-06DD-79D2EC478BD8}"/>
              </a:ext>
            </a:extLst>
          </p:cNvPr>
          <p:cNvSpPr txBox="1"/>
          <p:nvPr/>
        </p:nvSpPr>
        <p:spPr>
          <a:xfrm>
            <a:off x="9807422" y="5826504"/>
            <a:ext cx="1040670" cy="338554"/>
          </a:xfrm>
          <a:prstGeom prst="rect">
            <a:avLst/>
          </a:prstGeom>
          <a:solidFill>
            <a:schemeClr val="bg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accent1"/>
                </a:solidFill>
                <a:effectLst/>
                <a:uLnTx/>
                <a:uFillTx/>
                <a:latin typeface="Arial"/>
                <a:ea typeface="+mn-ea"/>
                <a:cs typeface="+mn-cs"/>
              </a:rPr>
              <a:t>Infection</a:t>
            </a:r>
          </a:p>
        </p:txBody>
      </p:sp>
      <p:sp>
        <p:nvSpPr>
          <p:cNvPr id="16" name="Infection-ACS">
            <a:extLst>
              <a:ext uri="{FF2B5EF4-FFF2-40B4-BE49-F238E27FC236}">
                <a16:creationId xmlns:a16="http://schemas.microsoft.com/office/drawing/2014/main" id="{CF3E1CC0-7BBB-D018-6DDF-C75F2B681E72}"/>
              </a:ext>
            </a:extLst>
          </p:cNvPr>
          <p:cNvSpPr/>
          <p:nvPr/>
        </p:nvSpPr>
        <p:spPr>
          <a:xfrm>
            <a:off x="10678167" y="4769644"/>
            <a:ext cx="479073" cy="1031081"/>
          </a:xfrm>
          <a:prstGeom prst="rect">
            <a:avLst/>
          </a:prstGeom>
          <a:gradFill>
            <a:gsLst>
              <a:gs pos="100000">
                <a:srgbClr val="009A46"/>
              </a:gs>
              <a:gs pos="43000">
                <a:srgbClr val="82C83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Infection-CD">
            <a:extLst>
              <a:ext uri="{FF2B5EF4-FFF2-40B4-BE49-F238E27FC236}">
                <a16:creationId xmlns:a16="http://schemas.microsoft.com/office/drawing/2014/main" id="{9ED94D70-EEE3-61EA-06EE-175EE7F987F0}"/>
              </a:ext>
            </a:extLst>
          </p:cNvPr>
          <p:cNvSpPr/>
          <p:nvPr/>
        </p:nvSpPr>
        <p:spPr>
          <a:xfrm>
            <a:off x="10064988" y="5056737"/>
            <a:ext cx="479073" cy="743988"/>
          </a:xfrm>
          <a:prstGeom prst="rect">
            <a:avLst/>
          </a:prstGeom>
          <a:gradFill>
            <a:gsLst>
              <a:gs pos="100000">
                <a:schemeClr val="accent5">
                  <a:lumMod val="50000"/>
                </a:schemeClr>
              </a:gs>
              <a:gs pos="43000">
                <a:schemeClr val="accent5">
                  <a:lumMod val="60000"/>
                  <a:lumOff val="40000"/>
                </a:schemeClr>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Infection-CS">
            <a:extLst>
              <a:ext uri="{FF2B5EF4-FFF2-40B4-BE49-F238E27FC236}">
                <a16:creationId xmlns:a16="http://schemas.microsoft.com/office/drawing/2014/main" id="{D94414AD-EA0A-6DE2-C7A9-5724B5E032C6}"/>
              </a:ext>
            </a:extLst>
          </p:cNvPr>
          <p:cNvSpPr/>
          <p:nvPr/>
        </p:nvSpPr>
        <p:spPr>
          <a:xfrm>
            <a:off x="9453154" y="4976214"/>
            <a:ext cx="479073" cy="824512"/>
          </a:xfrm>
          <a:prstGeom prst="rect">
            <a:avLst/>
          </a:prstGeom>
          <a:gradFill>
            <a:gsLst>
              <a:gs pos="100000">
                <a:schemeClr val="accent6">
                  <a:lumMod val="50000"/>
                </a:schemeClr>
              </a:gs>
              <a:gs pos="43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VD-ACS">
            <a:extLst>
              <a:ext uri="{FF2B5EF4-FFF2-40B4-BE49-F238E27FC236}">
                <a16:creationId xmlns:a16="http://schemas.microsoft.com/office/drawing/2014/main" id="{14349F0C-3899-B52B-91B3-90AE3F9BAF9F}"/>
              </a:ext>
            </a:extLst>
          </p:cNvPr>
          <p:cNvSpPr/>
          <p:nvPr/>
        </p:nvSpPr>
        <p:spPr>
          <a:xfrm>
            <a:off x="8266487" y="3303440"/>
            <a:ext cx="479073" cy="2497285"/>
          </a:xfrm>
          <a:prstGeom prst="rect">
            <a:avLst/>
          </a:prstGeom>
          <a:gradFill>
            <a:gsLst>
              <a:gs pos="100000">
                <a:srgbClr val="009A46"/>
              </a:gs>
              <a:gs pos="43000">
                <a:srgbClr val="82C83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VD-CD">
            <a:extLst>
              <a:ext uri="{FF2B5EF4-FFF2-40B4-BE49-F238E27FC236}">
                <a16:creationId xmlns:a16="http://schemas.microsoft.com/office/drawing/2014/main" id="{48B6575D-2219-EDAE-930F-7F56BF2496F0}"/>
              </a:ext>
            </a:extLst>
          </p:cNvPr>
          <p:cNvSpPr/>
          <p:nvPr/>
        </p:nvSpPr>
        <p:spPr>
          <a:xfrm>
            <a:off x="7658052" y="2972150"/>
            <a:ext cx="479073" cy="2828575"/>
          </a:xfrm>
          <a:prstGeom prst="rect">
            <a:avLst/>
          </a:prstGeom>
          <a:gradFill>
            <a:gsLst>
              <a:gs pos="100000">
                <a:schemeClr val="accent5">
                  <a:lumMod val="50000"/>
                </a:schemeClr>
              </a:gs>
              <a:gs pos="43000">
                <a:schemeClr val="accent5">
                  <a:lumMod val="60000"/>
                  <a:lumOff val="40000"/>
                </a:schemeClr>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CVD-CS">
            <a:extLst>
              <a:ext uri="{FF2B5EF4-FFF2-40B4-BE49-F238E27FC236}">
                <a16:creationId xmlns:a16="http://schemas.microsoft.com/office/drawing/2014/main" id="{34D2AE95-37DB-EB52-C7AF-5BA8F73B1FC2}"/>
              </a:ext>
            </a:extLst>
          </p:cNvPr>
          <p:cNvSpPr/>
          <p:nvPr/>
        </p:nvSpPr>
        <p:spPr>
          <a:xfrm>
            <a:off x="7047696" y="2990554"/>
            <a:ext cx="479073" cy="2810171"/>
          </a:xfrm>
          <a:prstGeom prst="rect">
            <a:avLst/>
          </a:prstGeom>
          <a:gradFill>
            <a:gsLst>
              <a:gs pos="100000">
                <a:schemeClr val="accent6">
                  <a:lumMod val="50000"/>
                </a:schemeClr>
              </a:gs>
              <a:gs pos="43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C56DD7AB-2E2D-E4AA-4C03-2A7EE23B2C63}"/>
              </a:ext>
            </a:extLst>
          </p:cNvPr>
          <p:cNvSpPr txBox="1"/>
          <p:nvPr/>
        </p:nvSpPr>
        <p:spPr>
          <a:xfrm>
            <a:off x="7514811" y="2652000"/>
            <a:ext cx="766557"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5">
                    <a:lumMod val="75000"/>
                  </a:schemeClr>
                </a:solidFill>
                <a:latin typeface="Arial"/>
              </a:rPr>
              <a:t>43</a:t>
            </a:r>
            <a:r>
              <a:rPr kumimoji="0" lang="en-US" sz="1600" b="1" i="0" u="none" strike="noStrike" kern="1200" cap="none" spc="0" normalizeH="0" baseline="0" noProof="0" dirty="0">
                <a:ln>
                  <a:noFill/>
                </a:ln>
                <a:solidFill>
                  <a:schemeClr val="accent5">
                    <a:lumMod val="75000"/>
                  </a:schemeClr>
                </a:solidFill>
                <a:effectLst/>
                <a:uLnTx/>
                <a:uFillTx/>
                <a:latin typeface="Arial"/>
                <a:ea typeface="+mn-ea"/>
                <a:cs typeface="+mn-cs"/>
              </a:rPr>
              <a:t>.</a:t>
            </a:r>
            <a:r>
              <a:rPr lang="en-US" sz="1600" b="1" dirty="0">
                <a:solidFill>
                  <a:schemeClr val="accent5">
                    <a:lumMod val="75000"/>
                  </a:schemeClr>
                </a:solidFill>
                <a:latin typeface="Arial"/>
              </a:rPr>
              <a:t>7</a:t>
            </a:r>
            <a:r>
              <a:rPr kumimoji="0" lang="en-US" sz="1600" b="1" i="0" u="none" strike="noStrike" kern="1200" cap="none" spc="0" normalizeH="0" baseline="0" noProof="0" dirty="0">
                <a:ln>
                  <a:noFill/>
                </a:ln>
                <a:solidFill>
                  <a:schemeClr val="accent5">
                    <a:lumMod val="75000"/>
                  </a:schemeClr>
                </a:solidFill>
                <a:effectLst/>
                <a:uLnTx/>
                <a:uFillTx/>
                <a:latin typeface="Arial"/>
                <a:ea typeface="+mn-ea"/>
                <a:cs typeface="+mn-cs"/>
              </a:rPr>
              <a:t>%</a:t>
            </a:r>
          </a:p>
        </p:txBody>
      </p:sp>
      <p:sp>
        <p:nvSpPr>
          <p:cNvPr id="18" name="TextBox 17">
            <a:extLst>
              <a:ext uri="{FF2B5EF4-FFF2-40B4-BE49-F238E27FC236}">
                <a16:creationId xmlns:a16="http://schemas.microsoft.com/office/drawing/2014/main" id="{419504AD-4807-45CB-8A05-2294E4AC88B6}"/>
              </a:ext>
            </a:extLst>
          </p:cNvPr>
          <p:cNvSpPr txBox="1"/>
          <p:nvPr/>
        </p:nvSpPr>
        <p:spPr>
          <a:xfrm>
            <a:off x="8117238" y="2973446"/>
            <a:ext cx="766557"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rgbClr val="20A542"/>
                </a:solidFill>
                <a:latin typeface="Arial"/>
              </a:rPr>
              <a:t>38</a:t>
            </a:r>
            <a:r>
              <a:rPr kumimoji="0" lang="en-US" sz="1600" b="1" i="0" u="none" strike="noStrike" kern="1200" cap="none" spc="0" normalizeH="0" baseline="0" noProof="0" dirty="0">
                <a:ln>
                  <a:noFill/>
                </a:ln>
                <a:solidFill>
                  <a:srgbClr val="20A542"/>
                </a:solidFill>
                <a:effectLst/>
                <a:uLnTx/>
                <a:uFillTx/>
                <a:latin typeface="Arial"/>
                <a:ea typeface="+mn-ea"/>
                <a:cs typeface="+mn-cs"/>
              </a:rPr>
              <a:t>.</a:t>
            </a:r>
            <a:r>
              <a:rPr lang="en-US" sz="1600" b="1" dirty="0">
                <a:solidFill>
                  <a:srgbClr val="20A542"/>
                </a:solidFill>
                <a:latin typeface="Arial"/>
              </a:rPr>
              <a:t>6</a:t>
            </a:r>
            <a:r>
              <a:rPr kumimoji="0" lang="en-US" sz="1600" b="1" i="0" u="none" strike="noStrike" kern="1200" cap="none" spc="0" normalizeH="0" baseline="0" noProof="0" dirty="0">
                <a:ln>
                  <a:noFill/>
                </a:ln>
                <a:solidFill>
                  <a:srgbClr val="20A542"/>
                </a:solidFill>
                <a:effectLst/>
                <a:uLnTx/>
                <a:uFillTx/>
                <a:latin typeface="Arial"/>
                <a:ea typeface="+mn-ea"/>
                <a:cs typeface="+mn-cs"/>
              </a:rPr>
              <a:t>%</a:t>
            </a:r>
          </a:p>
        </p:txBody>
      </p:sp>
      <p:sp>
        <p:nvSpPr>
          <p:cNvPr id="19" name="TextBox 18">
            <a:extLst>
              <a:ext uri="{FF2B5EF4-FFF2-40B4-BE49-F238E27FC236}">
                <a16:creationId xmlns:a16="http://schemas.microsoft.com/office/drawing/2014/main" id="{98D86C88-8133-4ECC-9703-E745646CE01C}"/>
              </a:ext>
            </a:extLst>
          </p:cNvPr>
          <p:cNvSpPr txBox="1"/>
          <p:nvPr/>
        </p:nvSpPr>
        <p:spPr>
          <a:xfrm>
            <a:off x="9924037" y="4711212"/>
            <a:ext cx="755207"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5">
                    <a:lumMod val="75000"/>
                  </a:schemeClr>
                </a:solidFill>
                <a:latin typeface="Arial"/>
              </a:rPr>
              <a:t>11</a:t>
            </a:r>
            <a:r>
              <a:rPr kumimoji="0" lang="en-US" sz="1600" b="1" i="0" u="none" strike="noStrike" kern="1200" cap="none" spc="0" normalizeH="0" baseline="0" noProof="0" dirty="0">
                <a:ln>
                  <a:noFill/>
                </a:ln>
                <a:solidFill>
                  <a:schemeClr val="accent5">
                    <a:lumMod val="75000"/>
                  </a:schemeClr>
                </a:solidFill>
                <a:effectLst/>
                <a:uLnTx/>
                <a:uFillTx/>
                <a:latin typeface="Arial"/>
                <a:ea typeface="+mn-ea"/>
                <a:cs typeface="+mn-cs"/>
              </a:rPr>
              <a:t>.</a:t>
            </a:r>
            <a:r>
              <a:rPr lang="en-US" sz="1600" b="1" dirty="0">
                <a:solidFill>
                  <a:schemeClr val="accent5">
                    <a:lumMod val="75000"/>
                  </a:schemeClr>
                </a:solidFill>
                <a:latin typeface="Arial"/>
              </a:rPr>
              <a:t>5</a:t>
            </a:r>
            <a:r>
              <a:rPr kumimoji="0" lang="en-US" sz="1600" b="1" i="0" u="none" strike="noStrike" kern="1200" cap="none" spc="0" normalizeH="0" baseline="0" noProof="0" dirty="0">
                <a:ln>
                  <a:noFill/>
                </a:ln>
                <a:solidFill>
                  <a:schemeClr val="accent5">
                    <a:lumMod val="75000"/>
                  </a:schemeClr>
                </a:solidFill>
                <a:effectLst/>
                <a:uLnTx/>
                <a:uFillTx/>
                <a:latin typeface="Arial"/>
                <a:ea typeface="+mn-ea"/>
                <a:cs typeface="+mn-cs"/>
              </a:rPr>
              <a:t>%</a:t>
            </a:r>
          </a:p>
        </p:txBody>
      </p:sp>
      <p:grpSp>
        <p:nvGrpSpPr>
          <p:cNvPr id="39" name="Group 38">
            <a:extLst>
              <a:ext uri="{FF2B5EF4-FFF2-40B4-BE49-F238E27FC236}">
                <a16:creationId xmlns:a16="http://schemas.microsoft.com/office/drawing/2014/main" id="{03A4D1A6-3A53-7559-59D5-15A2B24EF332}"/>
              </a:ext>
            </a:extLst>
          </p:cNvPr>
          <p:cNvGrpSpPr/>
          <p:nvPr/>
        </p:nvGrpSpPr>
        <p:grpSpPr>
          <a:xfrm>
            <a:off x="11313799" y="2770002"/>
            <a:ext cx="559691" cy="307777"/>
            <a:chOff x="11178093" y="2960212"/>
            <a:chExt cx="559691" cy="307777"/>
          </a:xfrm>
        </p:grpSpPr>
        <p:sp>
          <p:nvSpPr>
            <p:cNvPr id="20" name="Rectangle 19">
              <a:extLst>
                <a:ext uri="{FF2B5EF4-FFF2-40B4-BE49-F238E27FC236}">
                  <a16:creationId xmlns:a16="http://schemas.microsoft.com/office/drawing/2014/main" id="{D08EAD71-0E8A-6B37-2995-E975DDAD51E2}"/>
                </a:ext>
              </a:extLst>
            </p:cNvPr>
            <p:cNvSpPr/>
            <p:nvPr/>
          </p:nvSpPr>
          <p:spPr>
            <a:xfrm>
              <a:off x="11178093" y="3053288"/>
              <a:ext cx="121625" cy="121625"/>
            </a:xfrm>
            <a:prstGeom prst="rect">
              <a:avLst/>
            </a:prstGeom>
            <a:gradFill>
              <a:gsLst>
                <a:gs pos="100000">
                  <a:schemeClr val="accent6">
                    <a:lumMod val="50000"/>
                  </a:schemeClr>
                </a:gs>
                <a:gs pos="43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83A49A1-C3C9-79EB-8E3B-1F1EBBBBBC94}"/>
                </a:ext>
              </a:extLst>
            </p:cNvPr>
            <p:cNvSpPr txBox="1"/>
            <p:nvPr/>
          </p:nvSpPr>
          <p:spPr>
            <a:xfrm>
              <a:off x="11303050" y="2960212"/>
              <a:ext cx="434734"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13739E"/>
                  </a:solidFill>
                  <a:latin typeface="Arial"/>
                </a:rPr>
                <a:t>CS</a:t>
              </a:r>
              <a:endParaRPr kumimoji="0" lang="en-US" sz="1400" b="1" i="0" u="none" strike="noStrike" kern="1200" cap="none" spc="0" normalizeH="0" baseline="0" noProof="0" dirty="0">
                <a:ln>
                  <a:noFill/>
                </a:ln>
                <a:solidFill>
                  <a:srgbClr val="13739E"/>
                </a:solidFill>
                <a:effectLst/>
                <a:uLnTx/>
                <a:uFillTx/>
                <a:latin typeface="Arial"/>
              </a:endParaRPr>
            </a:p>
          </p:txBody>
        </p:sp>
      </p:grpSp>
      <p:grpSp>
        <p:nvGrpSpPr>
          <p:cNvPr id="44" name="Group 43">
            <a:extLst>
              <a:ext uri="{FF2B5EF4-FFF2-40B4-BE49-F238E27FC236}">
                <a16:creationId xmlns:a16="http://schemas.microsoft.com/office/drawing/2014/main" id="{082BBC77-84B0-EF2F-5404-001EA2614830}"/>
              </a:ext>
            </a:extLst>
          </p:cNvPr>
          <p:cNvGrpSpPr/>
          <p:nvPr/>
        </p:nvGrpSpPr>
        <p:grpSpPr>
          <a:xfrm>
            <a:off x="11313799" y="2996453"/>
            <a:ext cx="567933" cy="307777"/>
            <a:chOff x="11179469" y="3229345"/>
            <a:chExt cx="567933" cy="307777"/>
          </a:xfrm>
        </p:grpSpPr>
        <p:sp>
          <p:nvSpPr>
            <p:cNvPr id="23" name="Infection-CD">
              <a:extLst>
                <a:ext uri="{FF2B5EF4-FFF2-40B4-BE49-F238E27FC236}">
                  <a16:creationId xmlns:a16="http://schemas.microsoft.com/office/drawing/2014/main" id="{E475F9F3-2C63-8431-3350-B5F731A62781}"/>
                </a:ext>
              </a:extLst>
            </p:cNvPr>
            <p:cNvSpPr/>
            <p:nvPr/>
          </p:nvSpPr>
          <p:spPr>
            <a:xfrm>
              <a:off x="11179469" y="3323797"/>
              <a:ext cx="118872" cy="118872"/>
            </a:xfrm>
            <a:prstGeom prst="rect">
              <a:avLst/>
            </a:prstGeom>
            <a:gradFill>
              <a:gsLst>
                <a:gs pos="100000">
                  <a:schemeClr val="accent5">
                    <a:lumMod val="50000"/>
                  </a:schemeClr>
                </a:gs>
                <a:gs pos="43000">
                  <a:schemeClr val="accent5">
                    <a:lumMod val="60000"/>
                    <a:lumOff val="40000"/>
                  </a:schemeClr>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3FD8F129-0DD9-32B8-E380-4D7ACAFAB4F6}"/>
                </a:ext>
              </a:extLst>
            </p:cNvPr>
            <p:cNvSpPr txBox="1"/>
            <p:nvPr/>
          </p:nvSpPr>
          <p:spPr>
            <a:xfrm>
              <a:off x="11303050" y="3229345"/>
              <a:ext cx="444352"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accent5">
                      <a:lumMod val="75000"/>
                    </a:schemeClr>
                  </a:solidFill>
                  <a:latin typeface="Arial"/>
                </a:rPr>
                <a:t>CD</a:t>
              </a:r>
              <a:endParaRPr kumimoji="0" lang="en-US" sz="1400" b="1" i="0" u="none" strike="noStrike" kern="1200" cap="none" spc="0" normalizeH="0" baseline="0" noProof="0" dirty="0">
                <a:ln>
                  <a:noFill/>
                </a:ln>
                <a:solidFill>
                  <a:schemeClr val="accent5">
                    <a:lumMod val="75000"/>
                  </a:schemeClr>
                </a:solidFill>
                <a:effectLst/>
                <a:uLnTx/>
                <a:uFillTx/>
                <a:latin typeface="Arial"/>
              </a:endParaRPr>
            </a:p>
          </p:txBody>
        </p:sp>
      </p:grpSp>
      <p:grpSp>
        <p:nvGrpSpPr>
          <p:cNvPr id="46" name="Group 45">
            <a:extLst>
              <a:ext uri="{FF2B5EF4-FFF2-40B4-BE49-F238E27FC236}">
                <a16:creationId xmlns:a16="http://schemas.microsoft.com/office/drawing/2014/main" id="{7991277A-C636-8FF1-0836-046895ACEE76}"/>
              </a:ext>
            </a:extLst>
          </p:cNvPr>
          <p:cNvGrpSpPr/>
          <p:nvPr/>
        </p:nvGrpSpPr>
        <p:grpSpPr>
          <a:xfrm>
            <a:off x="11313799" y="3222905"/>
            <a:ext cx="688159" cy="307777"/>
            <a:chOff x="11179469" y="3413115"/>
            <a:chExt cx="688159" cy="307777"/>
          </a:xfrm>
        </p:grpSpPr>
        <p:sp>
          <p:nvSpPr>
            <p:cNvPr id="22" name="CVD-ACS">
              <a:extLst>
                <a:ext uri="{FF2B5EF4-FFF2-40B4-BE49-F238E27FC236}">
                  <a16:creationId xmlns:a16="http://schemas.microsoft.com/office/drawing/2014/main" id="{96F01588-61ED-36EB-3F0D-D6182B945233}"/>
                </a:ext>
              </a:extLst>
            </p:cNvPr>
            <p:cNvSpPr/>
            <p:nvPr/>
          </p:nvSpPr>
          <p:spPr>
            <a:xfrm>
              <a:off x="11179469" y="3507567"/>
              <a:ext cx="118872" cy="118872"/>
            </a:xfrm>
            <a:prstGeom prst="rect">
              <a:avLst/>
            </a:prstGeom>
            <a:gradFill>
              <a:gsLst>
                <a:gs pos="100000">
                  <a:srgbClr val="009A46"/>
                </a:gs>
                <a:gs pos="43000">
                  <a:srgbClr val="82C83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a16="http://schemas.microsoft.com/office/drawing/2014/main" id="{DD498D66-A0A8-297F-27EB-57ACEDE81966}"/>
                </a:ext>
              </a:extLst>
            </p:cNvPr>
            <p:cNvSpPr txBox="1"/>
            <p:nvPr/>
          </p:nvSpPr>
          <p:spPr>
            <a:xfrm>
              <a:off x="11303050" y="3413115"/>
              <a:ext cx="564578"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20A542"/>
                  </a:solidFill>
                  <a:latin typeface="Arial"/>
                </a:rPr>
                <a:t>ACS</a:t>
              </a:r>
              <a:endParaRPr kumimoji="0" lang="en-US" sz="1400" b="1" i="0" u="none" strike="noStrike" kern="1200" cap="none" spc="0" normalizeH="0" baseline="0" noProof="0" dirty="0">
                <a:ln>
                  <a:noFill/>
                </a:ln>
                <a:solidFill>
                  <a:srgbClr val="20A542"/>
                </a:solidFill>
                <a:effectLst/>
                <a:uLnTx/>
                <a:uFillTx/>
                <a:latin typeface="Arial"/>
              </a:endParaRPr>
            </a:p>
          </p:txBody>
        </p:sp>
      </p:grpSp>
    </p:spTree>
    <p:extLst>
      <p:ext uri="{BB962C8B-B14F-4D97-AF65-F5344CB8AC3E}">
        <p14:creationId xmlns:p14="http://schemas.microsoft.com/office/powerpoint/2010/main" val="1437207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par>
                                <p:cTn id="19" presetID="10" presetClass="entr" presetSubtype="0" fill="hold" nodeType="withEffect">
                                  <p:stCondLst>
                                    <p:cond delay="0"/>
                                  </p:stCondLst>
                                  <p:childTnLst>
                                    <p:set>
                                      <p:cBhvr>
                                        <p:cTn id="20" dur="1" fill="hold">
                                          <p:stCondLst>
                                            <p:cond delay="0"/>
                                          </p:stCondLst>
                                        </p:cTn>
                                        <p:tgtEl>
                                          <p:spTgt spid="39"/>
                                        </p:tgtEl>
                                        <p:attrNameLst>
                                          <p:attrName>style.visibility</p:attrName>
                                        </p:attrNameLst>
                                      </p:cBhvr>
                                      <p:to>
                                        <p:strVal val="visible"/>
                                      </p:to>
                                    </p:set>
                                    <p:animEffect transition="in" filter="fade">
                                      <p:cBhvr>
                                        <p:cTn id="21" dur="500"/>
                                        <p:tgtEl>
                                          <p:spTgt spid="39"/>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down)">
                                      <p:cBhvr>
                                        <p:cTn id="27" dur="500"/>
                                        <p:tgtEl>
                                          <p:spTgt spid="14"/>
                                        </p:tgtEl>
                                      </p:cBhvr>
                                    </p:animEffec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47"/>
                                        </p:tgtEl>
                                        <p:attrNameLst>
                                          <p:attrName>style.visibility</p:attrName>
                                        </p:attrNameLst>
                                      </p:cBhvr>
                                      <p:to>
                                        <p:strVal val="visible"/>
                                      </p:to>
                                    </p:set>
                                    <p:animEffect transition="in" filter="fade">
                                      <p:cBhvr>
                                        <p:cTn id="39" dur="500"/>
                                        <p:tgtEl>
                                          <p:spTgt spid="47"/>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44"/>
                                        </p:tgtEl>
                                        <p:attrNameLst>
                                          <p:attrName>style.visibility</p:attrName>
                                        </p:attrNameLst>
                                      </p:cBhvr>
                                      <p:to>
                                        <p:strVal val="visible"/>
                                      </p:to>
                                    </p:set>
                                    <p:animEffect transition="in" filter="fade">
                                      <p:cBhvr>
                                        <p:cTn id="44" dur="500"/>
                                        <p:tgtEl>
                                          <p:spTgt spid="44"/>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down)">
                                      <p:cBhvr>
                                        <p:cTn id="47" dur="500"/>
                                        <p:tgtEl>
                                          <p:spTgt spid="9"/>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wipe(down)">
                                      <p:cBhvr>
                                        <p:cTn id="50" dur="500"/>
                                        <p:tgtEl>
                                          <p:spTgt spid="15"/>
                                        </p:tgtEl>
                                      </p:cBhvr>
                                    </p:animEffect>
                                  </p:childTnLst>
                                </p:cTn>
                              </p:par>
                            </p:childTnLst>
                          </p:cTn>
                        </p:par>
                        <p:par>
                          <p:cTn id="51" fill="hold">
                            <p:stCondLst>
                              <p:cond delay="500"/>
                            </p:stCondLst>
                            <p:childTnLst>
                              <p:par>
                                <p:cTn id="52" presetID="10" presetClass="entr" presetSubtype="0" fill="hold" grpId="0" nodeType="after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fade">
                                      <p:cBhvr>
                                        <p:cTn id="54" dur="500"/>
                                        <p:tgtEl>
                                          <p:spTgt spid="17"/>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fade">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fade">
                                      <p:cBhvr>
                                        <p:cTn id="62" dur="500"/>
                                        <p:tgtEl>
                                          <p:spTgt spid="3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40"/>
                                        </p:tgtEl>
                                        <p:attrNameLst>
                                          <p:attrName>style.visibility</p:attrName>
                                        </p:attrNameLst>
                                      </p:cBhvr>
                                      <p:to>
                                        <p:strVal val="visible"/>
                                      </p:to>
                                    </p:set>
                                    <p:animEffect transition="in" filter="fade">
                                      <p:cBhvr>
                                        <p:cTn id="67" dur="500"/>
                                        <p:tgtEl>
                                          <p:spTgt spid="4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31"/>
                                        </p:tgtEl>
                                        <p:attrNameLst>
                                          <p:attrName>style.visibility</p:attrName>
                                        </p:attrNameLst>
                                      </p:cBhvr>
                                      <p:to>
                                        <p:strVal val="visible"/>
                                      </p:to>
                                    </p:set>
                                    <p:animEffect transition="in" filter="fade">
                                      <p:cBhvr>
                                        <p:cTn id="72" dur="500"/>
                                        <p:tgtEl>
                                          <p:spTgt spid="3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46"/>
                                        </p:tgtEl>
                                        <p:attrNameLst>
                                          <p:attrName>style.visibility</p:attrName>
                                        </p:attrNameLst>
                                      </p:cBhvr>
                                      <p:to>
                                        <p:strVal val="visible"/>
                                      </p:to>
                                    </p:set>
                                    <p:animEffect transition="in" filter="fade">
                                      <p:cBhvr>
                                        <p:cTn id="77" dur="500"/>
                                        <p:tgtEl>
                                          <p:spTgt spid="46"/>
                                        </p:tgtEl>
                                      </p:cBhvr>
                                    </p:animEffect>
                                  </p:childTnLst>
                                </p:cTn>
                              </p:par>
                              <p:par>
                                <p:cTn id="78" presetID="22" presetClass="entr" presetSubtype="4" fill="hold" grpId="0" nodeType="withEffect">
                                  <p:stCondLst>
                                    <p:cond delay="0"/>
                                  </p:stCondLst>
                                  <p:childTnLst>
                                    <p:set>
                                      <p:cBhvr>
                                        <p:cTn id="79" dur="1" fill="hold">
                                          <p:stCondLst>
                                            <p:cond delay="0"/>
                                          </p:stCondLst>
                                        </p:cTn>
                                        <p:tgtEl>
                                          <p:spTgt spid="13"/>
                                        </p:tgtEl>
                                        <p:attrNameLst>
                                          <p:attrName>style.visibility</p:attrName>
                                        </p:attrNameLst>
                                      </p:cBhvr>
                                      <p:to>
                                        <p:strVal val="visible"/>
                                      </p:to>
                                    </p:set>
                                    <p:animEffect transition="in" filter="wipe(down)">
                                      <p:cBhvr>
                                        <p:cTn id="80" dur="500"/>
                                        <p:tgtEl>
                                          <p:spTgt spid="13"/>
                                        </p:tgtEl>
                                      </p:cBhvr>
                                    </p:animEffect>
                                  </p:childTnLst>
                                </p:cTn>
                              </p:par>
                              <p:par>
                                <p:cTn id="81" presetID="22" presetClass="entr" presetSubtype="4" fill="hold" grpId="0" nodeType="withEffect">
                                  <p:stCondLst>
                                    <p:cond delay="0"/>
                                  </p:stCondLst>
                                  <p:childTnLst>
                                    <p:set>
                                      <p:cBhvr>
                                        <p:cTn id="82" dur="1" fill="hold">
                                          <p:stCondLst>
                                            <p:cond delay="0"/>
                                          </p:stCondLst>
                                        </p:cTn>
                                        <p:tgtEl>
                                          <p:spTgt spid="16"/>
                                        </p:tgtEl>
                                        <p:attrNameLst>
                                          <p:attrName>style.visibility</p:attrName>
                                        </p:attrNameLst>
                                      </p:cBhvr>
                                      <p:to>
                                        <p:strVal val="visible"/>
                                      </p:to>
                                    </p:set>
                                    <p:animEffect transition="in" filter="wipe(down)">
                                      <p:cBhvr>
                                        <p:cTn id="83" dur="500"/>
                                        <p:tgtEl>
                                          <p:spTgt spid="16"/>
                                        </p:tgtEl>
                                      </p:cBhvr>
                                    </p:animEffect>
                                  </p:childTnLst>
                                </p:cTn>
                              </p:par>
                            </p:childTnLst>
                          </p:cTn>
                        </p:par>
                        <p:par>
                          <p:cTn id="84" fill="hold">
                            <p:stCondLst>
                              <p:cond delay="500"/>
                            </p:stCondLst>
                            <p:childTnLst>
                              <p:par>
                                <p:cTn id="85" presetID="10" presetClass="entr" presetSubtype="0" fill="hold" grpId="0" nodeType="after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fade">
                                      <p:cBhvr>
                                        <p:cTn id="87" dur="500"/>
                                        <p:tgtEl>
                                          <p:spTgt spid="18"/>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12"/>
                                        </p:tgtEl>
                                        <p:attrNameLst>
                                          <p:attrName>style.visibility</p:attrName>
                                        </p:attrNameLst>
                                      </p:cBhvr>
                                      <p:to>
                                        <p:strVal val="visible"/>
                                      </p:to>
                                    </p:set>
                                    <p:animEffect transition="in" filter="fade">
                                      <p:cBhvr>
                                        <p:cTn id="9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10" grpId="0"/>
      <p:bldP spid="11" grpId="0"/>
      <p:bldP spid="12" grpId="0"/>
      <p:bldP spid="5" grpId="0" animBg="1"/>
      <p:bldP spid="6" grpId="0" animBg="1"/>
      <p:bldP spid="16" grpId="0" animBg="1"/>
      <p:bldP spid="15" grpId="0" animBg="1"/>
      <p:bldP spid="14" grpId="0" animBg="1"/>
      <p:bldP spid="13" grpId="0" animBg="1"/>
      <p:bldP spid="9" grpId="0" animBg="1"/>
      <p:bldP spid="7" grpId="0" animBg="1"/>
      <p:bldP spid="17" grpId="0"/>
      <p:bldP spid="18" grpId="0"/>
      <p:bldP spid="19" grpId="0"/>
    </p:bldLst>
  </p:timing>
</p:sld>
</file>

<file path=ppt/theme/theme1.xml><?xml version="1.0" encoding="utf-8"?>
<a:theme xmlns:a="http://schemas.openxmlformats.org/drawingml/2006/main" name="2_Office Theme">
  <a:themeElements>
    <a:clrScheme name="Custom 36">
      <a:dk1>
        <a:srgbClr val="000000"/>
      </a:dk1>
      <a:lt1>
        <a:srgbClr val="FFFFFF"/>
      </a:lt1>
      <a:dk2>
        <a:srgbClr val="44546A"/>
      </a:dk2>
      <a:lt2>
        <a:srgbClr val="E7E6E6"/>
      </a:lt2>
      <a:accent1>
        <a:srgbClr val="3C4C58"/>
      </a:accent1>
      <a:accent2>
        <a:srgbClr val="99C7CF"/>
      </a:accent2>
      <a:accent3>
        <a:srgbClr val="90BACF"/>
      </a:accent3>
      <a:accent4>
        <a:srgbClr val="13739E"/>
      </a:accent4>
      <a:accent5>
        <a:srgbClr val="A71919"/>
      </a:accent5>
      <a:accent6>
        <a:srgbClr val="1880A6"/>
      </a:accent6>
      <a:hlink>
        <a:srgbClr val="0563C1"/>
      </a:hlink>
      <a:folHlink>
        <a:srgbClr val="954F72"/>
      </a:folHlink>
    </a:clrScheme>
    <a:fontScheme name="Custom 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24166</TotalTime>
  <Words>2176</Words>
  <Application>Microsoft Office PowerPoint</Application>
  <PresentationFormat>Widescreen</PresentationFormat>
  <Paragraphs>230</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Courier New</vt:lpstr>
      <vt:lpstr>Symbol</vt:lpstr>
      <vt:lpstr>Wingdings</vt:lpstr>
      <vt:lpstr>2_Office Theme</vt:lpstr>
      <vt:lpstr>Negative Impact of Hypercortisolism on Cardiovascular Health</vt:lpstr>
      <vt:lpstr>Cardiovascular consequences</vt:lpstr>
      <vt:lpstr>Excess cortisol negatively impacts cardiac structure/function, blood pressure, and coagulation</vt:lpstr>
      <vt:lpstr>Excess cortisol increases the risk of atherosclerosis</vt:lpstr>
      <vt:lpstr>Excess cortisol promotes coagulation and increases the risk of thrombosis</vt:lpstr>
      <vt:lpstr>Mortality risk: Need for timely diagnosis and treatment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dc:title>
  <dc:creator>Tina Grafstein</dc:creator>
  <cp:lastModifiedBy>Julianne Lawless</cp:lastModifiedBy>
  <cp:revision>763</cp:revision>
  <cp:lastPrinted>2023-02-07T21:49:31Z</cp:lastPrinted>
  <dcterms:created xsi:type="dcterms:W3CDTF">2020-06-24T12:57:39Z</dcterms:created>
  <dcterms:modified xsi:type="dcterms:W3CDTF">2024-09-27T13:23:26Z</dcterms:modified>
</cp:coreProperties>
</file>