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8"/>
  </p:notesMasterIdLst>
  <p:sldIdLst>
    <p:sldId id="283" r:id="rId2"/>
    <p:sldId id="332" r:id="rId3"/>
    <p:sldId id="406" r:id="rId4"/>
    <p:sldId id="2147481792" r:id="rId5"/>
    <p:sldId id="2147481777" r:id="rId6"/>
    <p:sldId id="2147481715" r:id="rId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56CD2A-56F0-EE19-4B7E-198BDDE30C21}" name="Arnav Choksi" initials="AC" userId="S::AChoski@pvaluecomm.com::4cfa6439-6108-4ce2-bfd1-0caebef24bc1" providerId="AD"/>
  <p188:author id="{ADED392E-E742-997F-49BB-5677E43E048F}" name="Dat Nguyen" initials="DN" userId="S::dnguyen@corcept.com::5b8d79cf-b26c-4e19-8f5a-c40b0b6417b9" providerId="AD"/>
  <p188:author id="{6A290B33-3821-6A1D-2EE8-80E441FD99B1}" name="Arnav Choksi" initials="AC" userId="S::AChoksi@pvaluecomm.com::4cfa6439-6108-4ce2-bfd1-0caebef24bc1" providerId="AD"/>
  <p188:author id="{0F387055-7F3A-9B71-0266-5DDEB265881E}" name="Jessica D'Amico" initials="JD" userId="S::JDamico@pvaluecomm.com::33a1a6fe-a80d-47fa-80a8-c032ff7cc7ed" providerId="AD"/>
  <p188:author id="{EA7EF662-4144-CA93-D9EB-64BE52AEE30D}" name="Brittany  Stuart" initials="BS" userId="S::bstuart@pvaluecomm.com::ddef87b4-5d2e-4790-ba21-6cdf23e96ef0" providerId="AD"/>
  <p188:author id="{35860B64-E792-8AE6-638C-656CAAC14D65}" name="Erin Blain" initials="EB" userId="S::EBlain@pvaluegroup.com::006da94b-132e-4713-b5de-6064eaecaf02" providerId="AD"/>
  <p188:author id="{0C83F4B7-292E-06DC-8B61-A6D056DDC0CE}" name="Jeff Kennigseder" initials="JK" userId="S::JKennigseder@pvaluegroup.com::2b1098f2-03b8-4099-bfc2-58b3ae153d16" providerId="AD"/>
  <p188:author id="{C7F6CFF4-C2DC-58FE-57B8-EE516652230E}" name="Julianne Lawless" initials="JL" userId="S::JLawless@pvaluecomm.com::64f2f5c8-f6ab-4a97-8f64-98f989e40c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nav Choksi" initials="AC" lastIdx="13" clrIdx="6">
    <p:extLst>
      <p:ext uri="{19B8F6BF-5375-455C-9EA6-DF929625EA0E}">
        <p15:presenceInfo xmlns:p15="http://schemas.microsoft.com/office/powerpoint/2012/main" userId="S::AChoksi@pvaluecomm.com::4cfa6439-6108-4ce2-bfd1-0caebef24bc1" providerId="AD"/>
      </p:ext>
    </p:extLst>
  </p:cmAuthor>
  <p:cmAuthor id="1" name="Author" initials="A" lastIdx="37" clrIdx="0">
    <p:extLst>
      <p:ext uri="{19B8F6BF-5375-455C-9EA6-DF929625EA0E}">
        <p15:presenceInfo xmlns:p15="http://schemas.microsoft.com/office/powerpoint/2012/main" userId="Author" providerId="None"/>
      </p:ext>
    </p:extLst>
  </p:cmAuthor>
  <p:cmAuthor id="2" name="John Capozucca" initials="JC" lastIdx="14" clrIdx="1">
    <p:extLst>
      <p:ext uri="{19B8F6BF-5375-455C-9EA6-DF929625EA0E}">
        <p15:presenceInfo xmlns:p15="http://schemas.microsoft.com/office/powerpoint/2012/main" userId="S::jcapozucca@pvaluecomm.com::569d7ef4-0a2d-4e88-b34b-a8ce53bba55a" providerId="AD"/>
      </p:ext>
    </p:extLst>
  </p:cmAuthor>
  <p:cmAuthor id="3" name="Emily Palmer" initials="EP" lastIdx="3" clrIdx="2">
    <p:extLst>
      <p:ext uri="{19B8F6BF-5375-455C-9EA6-DF929625EA0E}">
        <p15:presenceInfo xmlns:p15="http://schemas.microsoft.com/office/powerpoint/2012/main" userId="S::epalmer@pvaluecomm.com::91e8208b-c53d-406b-aba1-b2755268a925" providerId="AD"/>
      </p:ext>
    </p:extLst>
  </p:cmAuthor>
  <p:cmAuthor id="4" name="Dat Nguyen" initials="DN" lastIdx="17" clrIdx="3">
    <p:extLst>
      <p:ext uri="{19B8F6BF-5375-455C-9EA6-DF929625EA0E}">
        <p15:presenceInfo xmlns:p15="http://schemas.microsoft.com/office/powerpoint/2012/main" userId="S::dnguyen@corcept.com::5b8d79cf-b26c-4e19-8f5a-c40b0b6417b9" providerId="AD"/>
      </p:ext>
    </p:extLst>
  </p:cmAuthor>
  <p:cmAuthor id="5" name="Apoorva Halikere" initials="AH" lastIdx="30" clrIdx="4">
    <p:extLst>
      <p:ext uri="{19B8F6BF-5375-455C-9EA6-DF929625EA0E}">
        <p15:presenceInfo xmlns:p15="http://schemas.microsoft.com/office/powerpoint/2012/main" userId="S::ahalikere@pvaluecomm.com::8d9cd60f-b882-48e7-855f-b02f73542ffb" providerId="AD"/>
      </p:ext>
    </p:extLst>
  </p:cmAuthor>
  <p:cmAuthor id="6" name="Brian Scaglione" initials="BS" lastIdx="5" clrIdx="5">
    <p:extLst>
      <p:ext uri="{19B8F6BF-5375-455C-9EA6-DF929625EA0E}">
        <p15:presenceInfo xmlns:p15="http://schemas.microsoft.com/office/powerpoint/2012/main" userId="S::bscaglione@pvaluegroup.com::79b8b01a-f4ac-4f39-b8c0-91fb756b6f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919"/>
    <a:srgbClr val="E5E9EF"/>
    <a:srgbClr val="A12137"/>
    <a:srgbClr val="FFFFFF"/>
    <a:srgbClr val="F5F8FD"/>
    <a:srgbClr val="FBFAFF"/>
    <a:srgbClr val="F6F5FB"/>
    <a:srgbClr val="7A8FAA"/>
    <a:srgbClr val="2AA271"/>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3" autoAdjust="0"/>
    <p:restoredTop sz="93405" autoAdjust="0"/>
  </p:normalViewPr>
  <p:slideViewPr>
    <p:cSldViewPr snapToGrid="0">
      <p:cViewPr varScale="1">
        <p:scale>
          <a:sx n="59" d="100"/>
          <a:sy n="59" d="100"/>
        </p:scale>
        <p:origin x="56" y="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1" d="100"/>
          <a:sy n="81" d="100"/>
        </p:scale>
        <p:origin x="38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0</c:v>
                </c:pt>
              </c:numCache>
            </c:numRef>
          </c:val>
          <c:extLst>
            <c:ext xmlns:c16="http://schemas.microsoft.com/office/drawing/2014/chart" uri="{C3380CC4-5D6E-409C-BE32-E72D297353CC}">
              <c16:uniqueId val="{00000000-27A0-4987-9DEA-D8B7AA783A53}"/>
            </c:ext>
          </c:extLst>
        </c:ser>
        <c:dLbls>
          <c:showLegendKey val="0"/>
          <c:showVal val="0"/>
          <c:showCatName val="0"/>
          <c:showSerName val="0"/>
          <c:showPercent val="0"/>
          <c:showBubbleSize val="0"/>
        </c:dLbls>
        <c:gapWidth val="219"/>
        <c:overlap val="-27"/>
        <c:axId val="1800342176"/>
        <c:axId val="1800336416"/>
      </c:barChart>
      <c:catAx>
        <c:axId val="1800342176"/>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0336416"/>
        <c:crosses val="autoZero"/>
        <c:auto val="1"/>
        <c:lblAlgn val="ctr"/>
        <c:lblOffset val="100"/>
        <c:noMultiLvlLbl val="0"/>
      </c:catAx>
      <c:valAx>
        <c:axId val="1800336416"/>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800342176"/>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0CFA0A4-36EA-45B4-BEE3-A303DC1FC7AB}" type="datetimeFigureOut">
              <a:rPr lang="en-US" smtClean="0"/>
              <a:t>9/27/2024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1F593B-988D-4922-9439-02DDFC92771E}" type="slidenum">
              <a:rPr lang="en-US" smtClean="0"/>
              <a:t>‹#›</a:t>
            </a:fld>
            <a:endParaRPr lang="en-US"/>
          </a:p>
        </p:txBody>
      </p:sp>
    </p:spTree>
    <p:extLst>
      <p:ext uri="{BB962C8B-B14F-4D97-AF65-F5344CB8AC3E}">
        <p14:creationId xmlns:p14="http://schemas.microsoft.com/office/powerpoint/2010/main" val="335845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TextBox 4">
            <a:extLst>
              <a:ext uri="{FF2B5EF4-FFF2-40B4-BE49-F238E27FC236}">
                <a16:creationId xmlns:a16="http://schemas.microsoft.com/office/drawing/2014/main" id="{599139A9-F602-B3E2-406F-78869281A24F}"/>
              </a:ext>
            </a:extLst>
          </p:cNvPr>
          <p:cNvSpPr txBox="1"/>
          <p:nvPr/>
        </p:nvSpPr>
        <p:spPr>
          <a:xfrm>
            <a:off x="3271118" y="9230956"/>
            <a:ext cx="4428769" cy="251494"/>
          </a:xfrm>
          <a:prstGeom prst="rect">
            <a:avLst/>
          </a:prstGeom>
          <a:noFill/>
        </p:spPr>
        <p:txBody>
          <a:bodyPr wrap="square" lIns="96661" tIns="48331" rIns="96661" bIns="48331">
            <a:spAutoFit/>
          </a:bodyPr>
          <a:lstStyle/>
          <a:p>
            <a:r>
              <a:rPr lang="en-US" sz="1000" dirty="0"/>
              <a:t>© 2023 Corcept Therapeutics. All rights reserved. MA-FLD-00101 MAY 2023</a:t>
            </a:r>
          </a:p>
        </p:txBody>
      </p:sp>
    </p:spTree>
    <p:extLst>
      <p:ext uri="{BB962C8B-B14F-4D97-AF65-F5344CB8AC3E}">
        <p14:creationId xmlns:p14="http://schemas.microsoft.com/office/powerpoint/2010/main" val="340437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150" y="319088"/>
            <a:ext cx="5761038" cy="3240087"/>
          </a:xfrm>
        </p:spPr>
      </p:sp>
      <p:sp>
        <p:nvSpPr>
          <p:cNvPr id="3" name="Notes Placeholder 2"/>
          <p:cNvSpPr>
            <a:spLocks noGrp="1"/>
          </p:cNvSpPr>
          <p:nvPr>
            <p:ph type="body" idx="1"/>
          </p:nvPr>
        </p:nvSpPr>
        <p:spPr>
          <a:xfrm>
            <a:off x="773854" y="3736084"/>
            <a:ext cx="5852160" cy="5435063"/>
          </a:xfrm>
        </p:spPr>
        <p:txBody>
          <a:bodyPr/>
          <a:lstStyle/>
          <a:p>
            <a:pPr marL="181240" indent="-181240">
              <a:lnSpc>
                <a:spcPct val="107000"/>
              </a:lnSpc>
              <a:buFont typeface="Arial" panose="020B0604020202020204" pitchFamily="34" charset="0"/>
              <a:buChar char="•"/>
            </a:pPr>
            <a:r>
              <a:rPr lang="en-US" b="1" dirty="0">
                <a:ea typeface="Calibri" panose="020F0502020204030204" pitchFamily="34" charset="0"/>
                <a:cs typeface="Calibri" panose="020F0502020204030204" pitchFamily="34" charset="0"/>
              </a:rPr>
              <a:t>Key takeaway: Excess cortisol can affect multiple systems—in particular, the liver and adipose tissue </a:t>
            </a:r>
            <a:endParaRPr lang="en-US" b="1" dirty="0">
              <a:ea typeface="Calibri" panose="020F0502020204030204" pitchFamily="34" charset="0"/>
              <a:cs typeface="Times New Roman" panose="02020603050405020304" pitchFamily="18" charset="0"/>
            </a:endParaRPr>
          </a:p>
          <a:p>
            <a:pPr marL="181240" indent="-181240">
              <a:lnSpc>
                <a:spcPct val="107000"/>
              </a:lnSpc>
              <a:buFont typeface="Arial" panose="020B0604020202020204" pitchFamily="34" charset="0"/>
              <a:buChar char="•"/>
            </a:pPr>
            <a:r>
              <a:rPr lang="en-US" dirty="0">
                <a:ea typeface="Calibri" panose="020F0502020204030204" pitchFamily="34" charset="0"/>
                <a:cs typeface="Calibri" panose="020F0502020204030204" pitchFamily="34" charset="0"/>
              </a:rPr>
              <a:t>Glucose impairment has been described in up to 64% of patients with hypercortisolism</a:t>
            </a:r>
            <a:r>
              <a:rPr lang="en-US" baseline="30000" dirty="0">
                <a:ea typeface="Calibri" panose="020F0502020204030204" pitchFamily="34" charset="0"/>
                <a:cs typeface="Calibri" panose="020F0502020204030204" pitchFamily="34" charset="0"/>
              </a:rPr>
              <a:t>1</a:t>
            </a:r>
            <a:endParaRPr lang="en-US" dirty="0">
              <a:ea typeface="Calibri" panose="020F0502020204030204" pitchFamily="34" charset="0"/>
              <a:cs typeface="Times New Roman" panose="02020603050405020304" pitchFamily="18" charset="0"/>
            </a:endParaRPr>
          </a:p>
          <a:p>
            <a:pPr marL="664546" lvl="1" indent="-181240">
              <a:lnSpc>
                <a:spcPct val="107000"/>
              </a:lnSpc>
              <a:buFont typeface="Arial" panose="020B0604020202020204" pitchFamily="34" charset="0"/>
              <a:buChar char="•"/>
            </a:pPr>
            <a:r>
              <a:rPr lang="en-US" dirty="0">
                <a:ea typeface="Calibri" panose="020F0502020204030204" pitchFamily="34" charset="0"/>
                <a:cs typeface="Calibri" panose="020F0502020204030204" pitchFamily="34" charset="0"/>
              </a:rPr>
              <a:t>Abnormal glucose tolerance: 21%-64%</a:t>
            </a:r>
            <a:r>
              <a:rPr lang="en-US" baseline="30000" dirty="0">
                <a:ea typeface="Calibri" panose="020F0502020204030204" pitchFamily="34" charset="0"/>
                <a:cs typeface="Calibri" panose="020F0502020204030204" pitchFamily="34" charset="0"/>
              </a:rPr>
              <a:t>1</a:t>
            </a:r>
            <a:endParaRPr lang="en-US" baseline="30000" dirty="0">
              <a:ea typeface="Calibri" panose="020F0502020204030204" pitchFamily="34" charset="0"/>
              <a:cs typeface="Times New Roman" panose="02020603050405020304" pitchFamily="18" charset="0"/>
            </a:endParaRPr>
          </a:p>
          <a:p>
            <a:pPr marL="664546" lvl="1" indent="-181240">
              <a:lnSpc>
                <a:spcPct val="107000"/>
              </a:lnSpc>
              <a:buFont typeface="Arial" panose="020B0604020202020204" pitchFamily="34" charset="0"/>
              <a:buChar char="•"/>
            </a:pPr>
            <a:r>
              <a:rPr lang="en-US" dirty="0">
                <a:ea typeface="Calibri" panose="020F0502020204030204" pitchFamily="34" charset="0"/>
                <a:cs typeface="Calibri" panose="020F0502020204030204" pitchFamily="34" charset="0"/>
              </a:rPr>
              <a:t>Diabetes: 20%-47%</a:t>
            </a:r>
            <a:r>
              <a:rPr lang="en-US" baseline="30000" dirty="0">
                <a:ea typeface="Calibri" panose="020F0502020204030204" pitchFamily="34" charset="0"/>
                <a:cs typeface="Calibri" panose="020F0502020204030204" pitchFamily="34" charset="0"/>
              </a:rPr>
              <a:t>1</a:t>
            </a:r>
            <a:endParaRPr lang="en-US" baseline="30000" dirty="0">
              <a:ea typeface="Calibri" panose="020F0502020204030204" pitchFamily="34" charset="0"/>
              <a:cs typeface="Times New Roman" panose="02020603050405020304" pitchFamily="18" charset="0"/>
            </a:endParaRPr>
          </a:p>
          <a:p>
            <a:pPr marL="664546" lvl="1" indent="-181240">
              <a:lnSpc>
                <a:spcPct val="107000"/>
              </a:lnSpc>
              <a:buFont typeface="Arial" panose="020B0604020202020204" pitchFamily="34" charset="0"/>
              <a:buChar char="•"/>
            </a:pPr>
            <a:r>
              <a:rPr lang="en-US" dirty="0">
                <a:ea typeface="Calibri" panose="020F0502020204030204" pitchFamily="34" charset="0"/>
                <a:cs typeface="Calibri" panose="020F0502020204030204" pitchFamily="34" charset="0"/>
              </a:rPr>
              <a:t>In comparison, the WHO 2014 estimate of the global prevalence of diabetes in people 18 years and older was almost 9%</a:t>
            </a:r>
            <a:r>
              <a:rPr lang="en-US" baseline="30000" dirty="0">
                <a:ea typeface="Calibri" panose="020F0502020204030204" pitchFamily="34" charset="0"/>
                <a:cs typeface="Calibri" panose="020F0502020204030204" pitchFamily="34" charset="0"/>
              </a:rPr>
              <a:t>2</a:t>
            </a:r>
            <a:endParaRPr lang="en-US" baseline="30000" dirty="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US" dirty="0">
                <a:ea typeface="Calibri" panose="020F0502020204030204" pitchFamily="34" charset="0"/>
                <a:cs typeface="Calibri" panose="020F0502020204030204" pitchFamily="34" charset="0"/>
              </a:rPr>
              <a:t>Based on several studies spanning 2 decades, the estimated prevalence of dyslipidemia in hypercortisolism ranges from 38%-71%</a:t>
            </a:r>
            <a:r>
              <a:rPr lang="en-US" baseline="30000" dirty="0">
                <a:ea typeface="Calibri" panose="020F0502020204030204" pitchFamily="34" charset="0"/>
                <a:cs typeface="Calibri" panose="020F0502020204030204" pitchFamily="34" charset="0"/>
              </a:rPr>
              <a:t>1</a:t>
            </a:r>
            <a:endParaRPr lang="en-US" baseline="30000" dirty="0">
              <a:ea typeface="Calibri" panose="020F0502020204030204" pitchFamily="34" charset="0"/>
              <a:cs typeface="Times New Roman" panose="02020603050405020304" pitchFamily="18" charset="0"/>
            </a:endParaRPr>
          </a:p>
          <a:p>
            <a:pPr marL="682353" lvl="1" indent="-171450">
              <a:lnSpc>
                <a:spcPct val="107000"/>
              </a:lnSpc>
              <a:buFont typeface="Arial" panose="020B0604020202020204" pitchFamily="34" charset="0"/>
              <a:buChar char="•"/>
            </a:pPr>
            <a:r>
              <a:rPr lang="en-US" dirty="0">
                <a:ea typeface="Calibri" panose="020F0502020204030204" pitchFamily="34" charset="0"/>
                <a:cs typeface="Calibri" panose="020F0502020204030204" pitchFamily="34" charset="0"/>
              </a:rPr>
              <a:t>Estimated prevalence rate of dyslipidemia in the general US population is 22%</a:t>
            </a:r>
            <a:endParaRPr lang="en-US" baseline="30000" dirty="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US" dirty="0">
                <a:ea typeface="Calibri" panose="020F0502020204030204" pitchFamily="34" charset="0"/>
                <a:cs typeface="Calibri" panose="020F0502020204030204" pitchFamily="34" charset="0"/>
              </a:rPr>
              <a:t>The preferential visceral accumulation of fat tissue and weight gain is among the most common features of hypercortisolism</a:t>
            </a:r>
            <a:r>
              <a:rPr lang="en-US" dirty="0">
                <a:solidFill>
                  <a:srgbClr val="4D5156"/>
                </a:solidFill>
              </a:rPr>
              <a:t>—</a:t>
            </a:r>
            <a:r>
              <a:rPr lang="en-US" dirty="0">
                <a:ea typeface="Calibri" panose="020F0502020204030204" pitchFamily="34" charset="0"/>
                <a:cs typeface="Calibri" panose="020F0502020204030204" pitchFamily="34" charset="0"/>
              </a:rPr>
              <a:t>prevalence ranges from 57% to 100%</a:t>
            </a:r>
            <a:r>
              <a:rPr lang="en-US" baseline="30000" dirty="0">
                <a:ea typeface="Calibri" panose="020F0502020204030204" pitchFamily="34" charset="0"/>
                <a:cs typeface="Calibri" panose="020F0502020204030204" pitchFamily="34" charset="0"/>
              </a:rPr>
              <a:t>4</a:t>
            </a:r>
            <a:endParaRPr lang="en-US" baseline="30000" dirty="0">
              <a:ea typeface="Calibri" panose="020F0502020204030204" pitchFamily="34" charset="0"/>
              <a:cs typeface="Times New Roman" panose="02020603050405020304" pitchFamily="18" charset="0"/>
            </a:endParaRPr>
          </a:p>
          <a:p>
            <a:endParaRPr lang="en-US" dirty="0"/>
          </a:p>
          <a:p>
            <a:r>
              <a:rPr lang="en-US" b="1" dirty="0"/>
              <a:t>References:</a:t>
            </a:r>
          </a:p>
          <a:p>
            <a:pPr marL="241653" indent="-241653">
              <a:buAutoNum type="arabicPeriod"/>
            </a:pPr>
            <a:r>
              <a:rPr lang="en-US" dirty="0"/>
              <a:t>Braun LT, et al. </a:t>
            </a:r>
            <a:r>
              <a:rPr lang="en-US" i="1" dirty="0"/>
              <a:t>Front Endocrinol (Lausanne)</a:t>
            </a:r>
            <a:r>
              <a:rPr lang="en-US" dirty="0"/>
              <a:t>. 2019;10:766.</a:t>
            </a:r>
          </a:p>
          <a:p>
            <a:pPr marL="241653" indent="-241653">
              <a:buAutoNum type="arabicPeriod"/>
            </a:pPr>
            <a:r>
              <a:rPr lang="en-US" dirty="0">
                <a:solidFill>
                  <a:srgbClr val="000000"/>
                </a:solidFill>
                <a:ea typeface="Calibri" panose="020F0502020204030204" pitchFamily="34" charset="0"/>
              </a:rPr>
              <a:t>Cardiovascular diseases factsheet. World Health Organization. Updated June 11, 2021. Accessed July 9, 2024. https://www.who.int/en/news-room/fact-sheets/detail/cardiovascular-diseases-(cvds)</a:t>
            </a:r>
          </a:p>
          <a:p>
            <a:pPr marL="241653" indent="-241653">
              <a:buAutoNum type="arabicPeriod"/>
            </a:pPr>
            <a:r>
              <a:rPr lang="en-US" dirty="0" err="1"/>
              <a:t>Steffensen</a:t>
            </a:r>
            <a:r>
              <a:rPr lang="en-US" dirty="0"/>
              <a:t> C, et al. </a:t>
            </a:r>
            <a:r>
              <a:rPr lang="en-US" i="1" dirty="0"/>
              <a:t>Horm Metab Res</a:t>
            </a:r>
            <a:r>
              <a:rPr lang="en-US" dirty="0"/>
              <a:t>. 2019;51:62-68.</a:t>
            </a:r>
          </a:p>
          <a:p>
            <a:pPr marL="241653" marR="0" lvl="0" indent="-241653" algn="l" defTabSz="914400" rtl="0" eaLnBrk="1" fontAlgn="auto" latinLnBrk="0" hangingPunct="1">
              <a:lnSpc>
                <a:spcPct val="100000"/>
              </a:lnSpc>
              <a:spcBef>
                <a:spcPts val="0"/>
              </a:spcBef>
              <a:spcAft>
                <a:spcPts val="0"/>
              </a:spcAft>
              <a:buClrTx/>
              <a:buSzTx/>
              <a:buFontTx/>
              <a:buAutoNum type="arabicPeriod"/>
              <a:tabLst/>
              <a:defRPr/>
            </a:pPr>
            <a:r>
              <a:rPr lang="en-US" dirty="0" err="1"/>
              <a:t>Pivonello</a:t>
            </a:r>
            <a:r>
              <a:rPr lang="en-US" dirty="0"/>
              <a:t> R, et al. </a:t>
            </a:r>
            <a:r>
              <a:rPr lang="en-US" i="1" dirty="0"/>
              <a:t>Lancet Diabetes Endocrinol. </a:t>
            </a:r>
            <a:r>
              <a:rPr lang="en-US" dirty="0"/>
              <a:t>2016;4:611-629.</a:t>
            </a:r>
          </a:p>
        </p:txBody>
      </p:sp>
    </p:spTree>
    <p:extLst>
      <p:ext uri="{BB962C8B-B14F-4D97-AF65-F5344CB8AC3E}">
        <p14:creationId xmlns:p14="http://schemas.microsoft.com/office/powerpoint/2010/main" val="3479098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948680" cy="4752023"/>
          </a:xfrm>
        </p:spPr>
        <p:txBody>
          <a:bodyPr/>
          <a:lstStyle/>
          <a:p>
            <a:r>
              <a:rPr lang="en-US" sz="900" b="1" dirty="0"/>
              <a:t>Key takeaway: Excess cortisol can stimulate lipogenesis via its actions on adipose tissue and modulation of food intake</a:t>
            </a:r>
            <a:endParaRPr lang="en-US" sz="900" b="1" dirty="0">
              <a:highlight>
                <a:srgbClr val="00FF00"/>
              </a:highlight>
            </a:endParaRPr>
          </a:p>
          <a:p>
            <a:pPr marL="362480" indent="-362480">
              <a:lnSpc>
                <a:spcPct val="107000"/>
              </a:lnSpc>
              <a:buFont typeface="Symbol" panose="05050102010706020507" pitchFamily="18" charset="2"/>
              <a:buChar char=""/>
            </a:pPr>
            <a:r>
              <a:rPr lang="en-US" sz="900" dirty="0">
                <a:latin typeface="Calibri" panose="020F0502020204030204" pitchFamily="34" charset="0"/>
                <a:ea typeface="Calibri" panose="020F0502020204030204" pitchFamily="34" charset="0"/>
                <a:cs typeface="Calibri" panose="020F0502020204030204" pitchFamily="34" charset="0"/>
              </a:rPr>
              <a:t>Appetite can be influenced by increased cortisol via reduction in the sensitivity to leptin and/or modulation of the activity of the appetite-stimulating neuropeptide Y</a:t>
            </a:r>
            <a:r>
              <a:rPr lang="en-US" sz="900" baseline="30000" dirty="0">
                <a:latin typeface="Calibri" panose="020F0502020204030204" pitchFamily="34" charset="0"/>
                <a:ea typeface="Calibri" panose="020F0502020204030204" pitchFamily="34" charset="0"/>
                <a:cs typeface="Calibri" panose="020F0502020204030204" pitchFamily="34" charset="0"/>
              </a:rPr>
              <a:t>1</a:t>
            </a:r>
          </a:p>
          <a:p>
            <a:pPr marL="819680" lvl="1" indent="-362480" defTabSz="966612">
              <a:lnSpc>
                <a:spcPct val="107000"/>
              </a:lnSpc>
              <a:buFont typeface="Symbol" panose="05050102010706020507" pitchFamily="18" charset="2"/>
              <a:buChar char=""/>
              <a:defRPr/>
            </a:pPr>
            <a:r>
              <a:rPr lang="en-US" sz="900" dirty="0">
                <a:latin typeface="Calibri" panose="020F0502020204030204" pitchFamily="34" charset="0"/>
                <a:ea typeface="Calibri" panose="020F0502020204030204" pitchFamily="34" charset="0"/>
                <a:cs typeface="Calibri" panose="020F0502020204030204" pitchFamily="34" charset="0"/>
              </a:rPr>
              <a:t>Increased gluconeogenesis and glycogenolysis increase glucose uptake. Increased insulin can stimulate lipogenesis and lipid droplet deposition</a:t>
            </a:r>
            <a:r>
              <a:rPr lang="en-US" sz="900" baseline="30000" dirty="0">
                <a:latin typeface="Calibri" panose="020F0502020204030204" pitchFamily="34" charset="0"/>
                <a:ea typeface="Calibri" panose="020F0502020204030204" pitchFamily="34" charset="0"/>
                <a:cs typeface="Calibri" panose="020F0502020204030204" pitchFamily="34" charset="0"/>
              </a:rPr>
              <a:t>1</a:t>
            </a:r>
          </a:p>
          <a:p>
            <a:pPr marL="819680" lvl="1" indent="-362480" defTabSz="966612">
              <a:lnSpc>
                <a:spcPct val="107000"/>
              </a:lnSpc>
              <a:buFont typeface="Symbol" panose="05050102010706020507" pitchFamily="18" charset="2"/>
              <a:buChar char=""/>
              <a:defRPr/>
            </a:pPr>
            <a:r>
              <a:rPr lang="en-US" sz="900" dirty="0">
                <a:latin typeface="Calibri" panose="020F0502020204030204" pitchFamily="34" charset="0"/>
                <a:ea typeface="Calibri" panose="020F0502020204030204" pitchFamily="34" charset="0"/>
                <a:cs typeface="Calibri" panose="020F0502020204030204" pitchFamily="34" charset="0"/>
              </a:rPr>
              <a:t>Elevated insulin and cortisol increase lipogenesis by directly upregulating the expression of 2 key enzymes involved in fatty acid synthesis</a:t>
            </a:r>
            <a:r>
              <a:rPr lang="en-US" sz="900" baseline="30000" dirty="0">
                <a:latin typeface="Calibri" panose="020F0502020204030204" pitchFamily="34" charset="0"/>
                <a:ea typeface="Calibri" panose="020F0502020204030204" pitchFamily="34" charset="0"/>
                <a:cs typeface="Calibri" panose="020F0502020204030204" pitchFamily="34" charset="0"/>
              </a:rPr>
              <a:t>2</a:t>
            </a:r>
          </a:p>
          <a:p>
            <a:pPr marL="819680" lvl="1" indent="-362480" defTabSz="966612">
              <a:lnSpc>
                <a:spcPct val="107000"/>
              </a:lnSpc>
              <a:buFont typeface="Symbol" panose="05050102010706020507" pitchFamily="18" charset="2"/>
              <a:buChar char=""/>
              <a:defRPr/>
            </a:pPr>
            <a:r>
              <a:rPr lang="en-US" sz="900" dirty="0">
                <a:latin typeface="Calibri" panose="020F0502020204030204" pitchFamily="34" charset="0"/>
                <a:ea typeface="Calibri" panose="020F0502020204030204" pitchFamily="34" charset="0"/>
              </a:rPr>
              <a:t>As a result, VLDL synthesis and secretion are increased, increasing triglyceride release into the bloodstream; excess cortisol also increases hepatic triglyceride stores in the liver</a:t>
            </a:r>
            <a:r>
              <a:rPr lang="en-US" sz="900" baseline="30000" dirty="0">
                <a:latin typeface="Calibri" panose="020F0502020204030204" pitchFamily="34" charset="0"/>
                <a:ea typeface="Calibri" panose="020F0502020204030204" pitchFamily="34" charset="0"/>
              </a:rPr>
              <a:t>2,3</a:t>
            </a:r>
          </a:p>
          <a:p>
            <a:pPr marL="362480" indent="-362480" defTabSz="966612">
              <a:lnSpc>
                <a:spcPct val="107000"/>
              </a:lnSpc>
              <a:buFont typeface="Symbol" panose="05050102010706020507" pitchFamily="18" charset="2"/>
              <a:buChar char=""/>
              <a:defRPr/>
            </a:pPr>
            <a:r>
              <a:rPr lang="en-US" sz="900" dirty="0">
                <a:latin typeface="Calibri" panose="020F0502020204030204" pitchFamily="34" charset="0"/>
                <a:ea typeface="Calibri" panose="020F0502020204030204" pitchFamily="34" charset="0"/>
                <a:cs typeface="Calibri" panose="020F0502020204030204" pitchFamily="34" charset="0"/>
              </a:rPr>
              <a:t>Cortisol can also stimulate lipolysis in the peripheral adipose tissues, releasing fatty acids and triglycerides</a:t>
            </a:r>
            <a:r>
              <a:rPr lang="en-US" sz="900" baseline="30000" dirty="0">
                <a:latin typeface="Calibri" panose="020F0502020204030204" pitchFamily="34" charset="0"/>
                <a:ea typeface="Calibri" panose="020F0502020204030204" pitchFamily="34" charset="0"/>
                <a:cs typeface="Calibri" panose="020F0502020204030204" pitchFamily="34" charset="0"/>
              </a:rPr>
              <a:t>1,2</a:t>
            </a:r>
            <a:endParaRPr lang="en-US" sz="900" b="0" baseline="30000" dirty="0">
              <a:latin typeface="Calibri" panose="020F0502020204030204" pitchFamily="34" charset="0"/>
              <a:ea typeface="Calibri" panose="020F0502020204030204" pitchFamily="34" charset="0"/>
              <a:cs typeface="Times New Roman" panose="02020603050405020304" pitchFamily="18" charset="0"/>
            </a:endParaRPr>
          </a:p>
          <a:p>
            <a:pPr marL="819680" lvl="1" indent="-362480">
              <a:lnSpc>
                <a:spcPct val="107000"/>
              </a:lnSpc>
              <a:buFont typeface="Symbol" panose="05050102010706020507" pitchFamily="18" charset="2"/>
              <a:buChar char=""/>
            </a:pPr>
            <a:r>
              <a:rPr lang="en-US" sz="900" dirty="0">
                <a:latin typeface="Calibri" panose="020F0502020204030204" pitchFamily="34" charset="0"/>
                <a:ea typeface="Calibri" panose="020F0502020204030204" pitchFamily="34" charset="0"/>
                <a:cs typeface="Calibri" panose="020F0502020204030204" pitchFamily="34" charset="0"/>
              </a:rPr>
              <a:t>Excess cortisol affects both the input and output of the metabolic pathways that lead to excess lipid deposition in the liver</a:t>
            </a:r>
            <a:r>
              <a:rPr lang="en-US" sz="900" baseline="30000" dirty="0">
                <a:latin typeface="Calibri" panose="020F0502020204030204" pitchFamily="34" charset="0"/>
                <a:ea typeface="Calibri" panose="020F0502020204030204" pitchFamily="34" charset="0"/>
                <a:cs typeface="Calibri" panose="020F0502020204030204" pitchFamily="34" charset="0"/>
              </a:rPr>
              <a:t>1</a:t>
            </a:r>
            <a:endParaRPr lang="en-US" sz="900" dirty="0">
              <a:latin typeface="Calibri" panose="020F0502020204030204" pitchFamily="34" charset="0"/>
              <a:ea typeface="Calibri" panose="020F0502020204030204" pitchFamily="34" charset="0"/>
              <a:cs typeface="Calibri" panose="020F0502020204030204" pitchFamily="34" charset="0"/>
            </a:endParaRPr>
          </a:p>
          <a:p>
            <a:pPr marL="819680" lvl="1" indent="-362480">
              <a:lnSpc>
                <a:spcPct val="107000"/>
              </a:lnSpc>
              <a:buFont typeface="Symbol" panose="05050102010706020507" pitchFamily="18" charset="2"/>
              <a:buChar char=""/>
            </a:pPr>
            <a:r>
              <a:rPr lang="en-US" sz="900" dirty="0">
                <a:latin typeface="Calibri" panose="020F0502020204030204" pitchFamily="34" charset="0"/>
                <a:ea typeface="Calibri" panose="020F0502020204030204" pitchFamily="34" charset="0"/>
                <a:cs typeface="Calibri" panose="020F0502020204030204" pitchFamily="34" charset="0"/>
              </a:rPr>
              <a:t>For example, the loss of the suppressive effects of insulin on lipolysis in adipose tissue increases free fatty acids. These excess free fatty acids enter the liver to stimulate the assembly and secretion of VLDL</a:t>
            </a:r>
            <a:r>
              <a:rPr lang="en-US" sz="900" baseline="30000" dirty="0">
                <a:latin typeface="Calibri" panose="020F0502020204030204" pitchFamily="34" charset="0"/>
                <a:ea typeface="Calibri" panose="020F0502020204030204" pitchFamily="34" charset="0"/>
                <a:cs typeface="Calibri" panose="020F0502020204030204" pitchFamily="34" charset="0"/>
              </a:rPr>
              <a:t>1</a:t>
            </a:r>
            <a:endParaRPr lang="en-US" sz="900" dirty="0">
              <a:latin typeface="Calibri" panose="020F0502020204030204" pitchFamily="34" charset="0"/>
              <a:ea typeface="Calibri" panose="020F0502020204030204" pitchFamily="34" charset="0"/>
              <a:cs typeface="Calibri" panose="020F0502020204030204" pitchFamily="34" charset="0"/>
            </a:endParaRPr>
          </a:p>
          <a:p>
            <a:pPr marL="362480" indent="-362480">
              <a:lnSpc>
                <a:spcPct val="107000"/>
              </a:lnSpc>
              <a:buFont typeface="Symbol" panose="05050102010706020507" pitchFamily="18" charset="2"/>
              <a:buChar char=""/>
            </a:pPr>
            <a:r>
              <a:rPr lang="en-US" sz="900" dirty="0">
                <a:latin typeface="Calibri" panose="020F0502020204030204" pitchFamily="34" charset="0"/>
                <a:ea typeface="Calibri" panose="020F0502020204030204" pitchFamily="34" charset="0"/>
                <a:cs typeface="Calibri" panose="020F0502020204030204" pitchFamily="34" charset="0"/>
              </a:rPr>
              <a:t>Cortisol decreases beta-oxidation of fatty acids via inhibition of the acyl-CoA dehydrogenases (ACADs), further contributing to intracellular lipid accumulation</a:t>
            </a:r>
            <a:r>
              <a:rPr lang="en-US" sz="900" baseline="30000" dirty="0">
                <a:latin typeface="Calibri" panose="020F0502020204030204" pitchFamily="34" charset="0"/>
                <a:ea typeface="Calibri" panose="020F0502020204030204" pitchFamily="34" charset="0"/>
                <a:cs typeface="Calibri" panose="020F0502020204030204" pitchFamily="34" charset="0"/>
              </a:rPr>
              <a:t>1</a:t>
            </a:r>
          </a:p>
          <a:p>
            <a:pPr marL="362480" indent="-362480">
              <a:lnSpc>
                <a:spcPct val="107000"/>
              </a:lnSpc>
              <a:buFont typeface="Symbol" panose="05050102010706020507" pitchFamily="18" charset="2"/>
              <a:buChar char=""/>
            </a:pPr>
            <a:r>
              <a:rPr lang="en-US" sz="900" dirty="0">
                <a:latin typeface="Calibri" panose="020F0502020204030204" pitchFamily="34" charset="0"/>
                <a:ea typeface="Calibri" panose="020F0502020204030204" pitchFamily="34" charset="0"/>
                <a:cs typeface="Calibri" panose="020F0502020204030204" pitchFamily="34" charset="0"/>
              </a:rPr>
              <a:t>Impaired insulin signaling can also lead to dyslipidemia via increased production of triglycerides, HDL, and lipid droplets, as well as fatty acids from adipose tissues</a:t>
            </a:r>
            <a:r>
              <a:rPr lang="en-US" sz="900" baseline="30000" dirty="0">
                <a:latin typeface="Calibri" panose="020F0502020204030204" pitchFamily="34" charset="0"/>
                <a:ea typeface="Calibri" panose="020F0502020204030204" pitchFamily="34" charset="0"/>
                <a:cs typeface="Calibri" panose="020F0502020204030204" pitchFamily="34" charset="0"/>
              </a:rPr>
              <a:t>2,3</a:t>
            </a:r>
            <a:endParaRPr lang="en-US" sz="900" baseline="300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900" dirty="0">
                <a:latin typeface="Calibri" panose="020F0502020204030204" pitchFamily="34" charset="0"/>
                <a:ea typeface="Calibri" panose="020F0502020204030204" pitchFamily="34" charset="0"/>
                <a:cs typeface="Calibri" panose="020F0502020204030204" pitchFamily="34" charset="0"/>
              </a:rPr>
              <a:t>As a result, VLDL synthesis and secretion are increased, leading to increased release of triglycerides into the bloodstream; excess cortisol also results in a net increase in hepatic triglyceride stores</a:t>
            </a:r>
            <a:r>
              <a:rPr lang="en-US" sz="900" baseline="30000" dirty="0">
                <a:latin typeface="Calibri" panose="020F0502020204030204" pitchFamily="34" charset="0"/>
                <a:ea typeface="Calibri" panose="020F0502020204030204" pitchFamily="34" charset="0"/>
                <a:cs typeface="Calibri" panose="020F0502020204030204" pitchFamily="34" charset="0"/>
              </a:rPr>
              <a:t>2,3</a:t>
            </a:r>
            <a:endParaRPr lang="en-US" sz="900" baseline="30000" dirty="0">
              <a:latin typeface="Calibri" panose="020F0502020204030204" pitchFamily="34" charset="0"/>
              <a:ea typeface="Calibri" panose="020F0502020204030204" pitchFamily="34" charset="0"/>
              <a:cs typeface="Times New Roman" panose="02020603050405020304" pitchFamily="18" charset="0"/>
            </a:endParaRPr>
          </a:p>
          <a:p>
            <a:pPr marL="819680" lvl="1" indent="-362480">
              <a:lnSpc>
                <a:spcPct val="107000"/>
              </a:lnSpc>
              <a:buFont typeface="Symbol" panose="05050102010706020507" pitchFamily="18" charset="2"/>
              <a:buChar char=""/>
            </a:pPr>
            <a:r>
              <a:rPr lang="en-US" sz="900" dirty="0">
                <a:latin typeface="Calibri" panose="020F0502020204030204" pitchFamily="34" charset="0"/>
                <a:ea typeface="Calibri" panose="020F0502020204030204" pitchFamily="34" charset="0"/>
                <a:cs typeface="Calibri" panose="020F0502020204030204" pitchFamily="34" charset="0"/>
              </a:rPr>
              <a:t>Insulin resistance also decreases lipoprotein lipase activity, a major mediator of VLDL clearance, and thus may contribute to higher VLDL levels in the plasma</a:t>
            </a:r>
          </a:p>
          <a:p>
            <a:pPr marL="362480" indent="-362480">
              <a:lnSpc>
                <a:spcPct val="107000"/>
              </a:lnSpc>
              <a:buFont typeface="Symbol" panose="05050102010706020507" pitchFamily="18" charset="2"/>
              <a:buChar char=""/>
            </a:pPr>
            <a:r>
              <a:rPr lang="en-US" sz="900" dirty="0">
                <a:latin typeface="Calibri" panose="020F0502020204030204" pitchFamily="34" charset="0"/>
                <a:ea typeface="Calibri" panose="020F0502020204030204" pitchFamily="34" charset="0"/>
                <a:cs typeface="Calibri" panose="020F0502020204030204" pitchFamily="34" charset="0"/>
              </a:rPr>
              <a:t>Overall, excess cortisol can lead to the ectopic accumulation of fat in the liver, termed hepatic steatosis, which is implicated in the development of insulin resistance and metabolic syndrome</a:t>
            </a:r>
            <a:r>
              <a:rPr lang="en-US" sz="900" baseline="30000" dirty="0">
                <a:latin typeface="Calibri" panose="020F0502020204030204" pitchFamily="34" charset="0"/>
                <a:ea typeface="Calibri" panose="020F0502020204030204" pitchFamily="34" charset="0"/>
                <a:cs typeface="Calibri" panose="020F0502020204030204" pitchFamily="34" charset="0"/>
              </a:rPr>
              <a:t>2</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819680" lvl="1" indent="-362480">
              <a:lnSpc>
                <a:spcPct val="107000"/>
              </a:lnSpc>
              <a:buFont typeface="Symbol" panose="05050102010706020507" pitchFamily="18" charset="2"/>
              <a:buChar char=""/>
            </a:pPr>
            <a:r>
              <a:rPr lang="en-US" sz="900" dirty="0">
                <a:latin typeface="Calibri" panose="020F0502020204030204" pitchFamily="34" charset="0"/>
                <a:ea typeface="Calibri" panose="020F0502020204030204" pitchFamily="34" charset="0"/>
                <a:cs typeface="Calibri" panose="020F0502020204030204" pitchFamily="34" charset="0"/>
              </a:rPr>
              <a:t>This is mainly attributed to (1) increased fatty acid synthesis, (2) decreased fatty acid oxidation, and (3) increased VLDL synthesis/secretion</a:t>
            </a:r>
            <a:endParaRPr lang="en-US" sz="900" b="0" baseline="0" dirty="0">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buFont typeface="Symbol" panose="05050102010706020507" pitchFamily="18" charset="2"/>
              <a:buNone/>
            </a:pPr>
            <a:endParaRPr lang="en-US" sz="900" b="1" baseline="0" dirty="0">
              <a:latin typeface="Calibri" panose="020F0502020204030204" pitchFamily="34" charset="0"/>
              <a:cs typeface="Times New Roman" panose="02020603050405020304" pitchFamily="18" charset="0"/>
            </a:endParaRPr>
          </a:p>
          <a:p>
            <a:r>
              <a:rPr lang="en-US" sz="900" b="1" dirty="0">
                <a:latin typeface="Calibri" panose="020F0502020204030204" pitchFamily="34" charset="0"/>
                <a:cs typeface="Times New Roman" panose="02020603050405020304" pitchFamily="18" charset="0"/>
              </a:rPr>
              <a:t>References:</a:t>
            </a:r>
          </a:p>
          <a:p>
            <a:pPr marL="241653" indent="-241653">
              <a:buAutoNum type="arabicPeriod"/>
            </a:pPr>
            <a:r>
              <a:rPr lang="en-US" sz="900" dirty="0">
                <a:latin typeface="Calibri" panose="020F0502020204030204" pitchFamily="34" charset="0"/>
                <a:cs typeface="Times New Roman" panose="02020603050405020304" pitchFamily="18" charset="0"/>
              </a:rPr>
              <a:t>Rahimi L, et al. </a:t>
            </a:r>
            <a:r>
              <a:rPr lang="en-US" sz="900" i="1" dirty="0">
                <a:latin typeface="Calibri" panose="020F0502020204030204" pitchFamily="34" charset="0"/>
                <a:cs typeface="Times New Roman" panose="02020603050405020304" pitchFamily="18" charset="0"/>
              </a:rPr>
              <a:t>Diabetes Metab Sundr Obes. </a:t>
            </a:r>
            <a:r>
              <a:rPr lang="en-US" sz="900" dirty="0">
                <a:latin typeface="Calibri" panose="020F0502020204030204" pitchFamily="34" charset="0"/>
                <a:cs typeface="Times New Roman" panose="02020603050405020304" pitchFamily="18" charset="0"/>
              </a:rPr>
              <a:t>2020;13:1133-1145.</a:t>
            </a:r>
          </a:p>
          <a:p>
            <a:pPr marL="241653" indent="-241653">
              <a:buFontTx/>
              <a:buAutoNum type="arabicPeriod"/>
            </a:pPr>
            <a:r>
              <a:rPr lang="en-US" sz="900" dirty="0">
                <a:latin typeface="Calibri" panose="020F0502020204030204" pitchFamily="34" charset="0"/>
                <a:cs typeface="Times New Roman" panose="02020603050405020304" pitchFamily="18" charset="0"/>
              </a:rPr>
              <a:t>Magomedova L, Cummins CL. </a:t>
            </a:r>
            <a:r>
              <a:rPr lang="en-US" sz="900" i="1" dirty="0">
                <a:latin typeface="Calibri" panose="020F0502020204030204" pitchFamily="34" charset="0"/>
                <a:cs typeface="Times New Roman" panose="02020603050405020304" pitchFamily="18" charset="0"/>
              </a:rPr>
              <a:t>Handb Exp Pharmacol. </a:t>
            </a:r>
            <a:r>
              <a:rPr lang="en-US" sz="900" dirty="0">
                <a:latin typeface="Calibri" panose="020F0502020204030204" pitchFamily="34" charset="0"/>
                <a:cs typeface="Times New Roman" panose="02020603050405020304" pitchFamily="18" charset="0"/>
              </a:rPr>
              <a:t>2016;233:73-93.</a:t>
            </a:r>
            <a:endParaRPr lang="en-US" sz="900" dirty="0"/>
          </a:p>
          <a:p>
            <a:pPr marL="241653" indent="-241653">
              <a:buAutoNum type="arabicPeriod"/>
            </a:pPr>
            <a:r>
              <a:rPr lang="en-US" sz="900" dirty="0">
                <a:latin typeface="Calibri" panose="020F0502020204030204" pitchFamily="34" charset="0"/>
                <a:cs typeface="Times New Roman" panose="02020603050405020304" pitchFamily="18" charset="0"/>
              </a:rPr>
              <a:t>Ormazabal V, et al. </a:t>
            </a:r>
            <a:r>
              <a:rPr lang="en-US" sz="900" i="1" dirty="0">
                <a:latin typeface="Calibri" panose="020F0502020204030204" pitchFamily="34" charset="0"/>
                <a:cs typeface="Times New Roman" panose="02020603050405020304" pitchFamily="18" charset="0"/>
              </a:rPr>
              <a:t>Cardiovasc Diabetol. </a:t>
            </a:r>
            <a:r>
              <a:rPr lang="en-US" sz="900" dirty="0">
                <a:latin typeface="Calibri" panose="020F0502020204030204" pitchFamily="34" charset="0"/>
                <a:cs typeface="Times New Roman" panose="02020603050405020304" pitchFamily="18" charset="0"/>
              </a:rPr>
              <a:t>2018;17:122.</a:t>
            </a:r>
          </a:p>
          <a:p>
            <a:pPr marL="0" indent="0" defTabSz="966612">
              <a:lnSpc>
                <a:spcPct val="107000"/>
              </a:lnSpc>
              <a:buFont typeface="Symbol" panose="05050102010706020507" pitchFamily="18" charset="2"/>
              <a:buNone/>
              <a:defRPr/>
            </a:pPr>
            <a:endParaRPr lang="en-US" sz="900" b="0" dirty="0"/>
          </a:p>
          <a:p>
            <a:endParaRPr lang="en-US" sz="900" dirty="0"/>
          </a:p>
        </p:txBody>
      </p:sp>
      <p:sp>
        <p:nvSpPr>
          <p:cNvPr id="4" name="Slide Number Placeholder 3"/>
          <p:cNvSpPr>
            <a:spLocks noGrp="1"/>
          </p:cNvSpPr>
          <p:nvPr>
            <p:ph type="sldNum" sz="quarter" idx="5"/>
          </p:nvPr>
        </p:nvSpPr>
        <p:spPr/>
        <p:txBody>
          <a:bodyPr/>
          <a:lstStyle/>
          <a:p>
            <a:fld id="{7F1F593B-988D-4922-9439-02DDFC92771E}" type="slidenum">
              <a:rPr lang="en-US" smtClean="0"/>
              <a:t>3</a:t>
            </a:fld>
            <a:endParaRPr lang="en-US" dirty="0"/>
          </a:p>
        </p:txBody>
      </p:sp>
    </p:spTree>
    <p:extLst>
      <p:ext uri="{BB962C8B-B14F-4D97-AF65-F5344CB8AC3E}">
        <p14:creationId xmlns:p14="http://schemas.microsoft.com/office/powerpoint/2010/main" val="275739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r>
              <a:rPr lang="en-US" b="1" dirty="0">
                <a:effectLst/>
                <a:latin typeface="Calibri" panose="020F0502020204030204" pitchFamily="34" charset="0"/>
                <a:ea typeface="Calibri" panose="020F0502020204030204" pitchFamily="34" charset="0"/>
                <a:cs typeface="Calibri" panose="020F0502020204030204" pitchFamily="34" charset="0"/>
              </a:rPr>
              <a:t>Key takeaway: Excess cortisol may increase food intake and fat accumulation via modulation of key genes that are involved in regulating appetite and food intake</a:t>
            </a:r>
          </a:p>
          <a:p>
            <a:pPr marL="171450" marR="0" lvl="0" indent="-171450">
              <a:lnSpc>
                <a:spcPct val="107000"/>
              </a:lnSpc>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Under normal conditions, leptin will act in the hypothalamus to reduce appetite, food intake, and hence, weight gain</a:t>
            </a:r>
            <a:r>
              <a:rPr lang="en-US" baseline="30000" dirty="0">
                <a:effectLst/>
                <a:latin typeface="Calibri" panose="020F0502020204030204" pitchFamily="34" charset="0"/>
                <a:ea typeface="Calibri" panose="020F0502020204030204" pitchFamily="34" charset="0"/>
                <a:cs typeface="Calibri" panose="020F0502020204030204" pitchFamily="34" charset="0"/>
              </a:rPr>
              <a:t>1,2</a:t>
            </a:r>
            <a:endParaRPr lang="en-US"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Excess cortisol inhibits the signaling pathway downstream of the leptin/leptin receptor complex, resulting in increased appetite (hyperphagia), increased food intake, and subsequently, insulin resistance due to hypercholesterolemia</a:t>
            </a:r>
            <a:r>
              <a:rPr lang="en-US" baseline="30000" dirty="0">
                <a:effectLst/>
                <a:latin typeface="Calibri" panose="020F0502020204030204" pitchFamily="34" charset="0"/>
                <a:ea typeface="Calibri" panose="020F0502020204030204" pitchFamily="34" charset="0"/>
                <a:cs typeface="Calibri" panose="020F0502020204030204" pitchFamily="34" charset="0"/>
              </a:rPr>
              <a:t>1</a:t>
            </a:r>
            <a:endParaRPr lang="en-US"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Excess cortisol also increases neuropeptide Y concentration in the hypothalamus, resulting in hyperphagia, hyperinsulinemia, insulin resistance, and weight gain</a:t>
            </a:r>
            <a:r>
              <a:rPr lang="en-US" baseline="30000" dirty="0">
                <a:effectLst/>
                <a:latin typeface="Calibri" panose="020F0502020204030204" pitchFamily="34" charset="0"/>
                <a:ea typeface="Calibri" panose="020F0502020204030204" pitchFamily="34" charset="0"/>
                <a:cs typeface="Calibri" panose="020F0502020204030204" pitchFamily="34" charset="0"/>
              </a:rPr>
              <a:t>3,4 </a:t>
            </a:r>
            <a:endParaRPr lang="en-US" baseline="0" dirty="0">
              <a:effectLst/>
              <a:highlight>
                <a:srgbClr val="00FF00"/>
              </a:highlight>
              <a:latin typeface="Calibri" panose="020F0502020204030204" pitchFamily="34" charset="0"/>
              <a:ea typeface="Calibri" panose="020F0502020204030204" pitchFamily="34" charset="0"/>
              <a:cs typeface="Calibri" panose="020F0502020204030204" pitchFamily="34" charset="0"/>
            </a:endParaRPr>
          </a:p>
          <a:p>
            <a:pPr marL="800100" marR="0" lvl="1" indent="-342900">
              <a:lnSpc>
                <a:spcPct val="107000"/>
              </a:lnSpc>
              <a:spcBef>
                <a:spcPts val="0"/>
              </a:spcBef>
              <a:spcAft>
                <a:spcPts val="0"/>
              </a:spcAft>
              <a:buFont typeface="Symbol" panose="05050102010706020507" pitchFamily="18" charset="2"/>
              <a:buChar char=""/>
            </a:pPr>
            <a:endParaRPr lang="en-US" baseline="0" dirty="0">
              <a:effectLst/>
              <a:latin typeface="Calibri" panose="020F0502020204030204" pitchFamily="34" charset="0"/>
              <a:ea typeface="Calibri" panose="020F0502020204030204" pitchFamily="34" charset="0"/>
              <a:cs typeface="Calibri" panose="020F0502020204030204" pitchFamily="34" charset="0"/>
            </a:endParaRPr>
          </a:p>
          <a:p>
            <a:pPr marL="457200" marR="0" lvl="1" indent="0">
              <a:lnSpc>
                <a:spcPct val="107000"/>
              </a:lnSpc>
              <a:spcBef>
                <a:spcPts val="0"/>
              </a:spcBef>
              <a:spcAft>
                <a:spcPts val="0"/>
              </a:spcAft>
              <a:buFont typeface="Symbol" panose="05050102010706020507" pitchFamily="18" charset="2"/>
              <a:buNone/>
            </a:pPr>
            <a:endParaRPr lang="en-US" baseline="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000" b="1" dirty="0"/>
              <a:t>References:</a:t>
            </a:r>
          </a:p>
          <a:p>
            <a:pPr marL="228600" indent="-228600">
              <a:buFont typeface="Arial" panose="020B0604020202020204" pitchFamily="34" charset="0"/>
              <a:buAutoNum type="arabicPeriod"/>
            </a:pPr>
            <a:r>
              <a:rPr lang="en-US" sz="1000" dirty="0"/>
              <a:t>Rahimi L, et al. </a:t>
            </a:r>
            <a:r>
              <a:rPr lang="en-US" sz="1000" i="1" dirty="0"/>
              <a:t>Diabetes Metab Syndr Obes. </a:t>
            </a:r>
            <a:r>
              <a:rPr lang="en-US" sz="1000" i="0" dirty="0"/>
              <a:t>2020;13:1133-1145.</a:t>
            </a:r>
          </a:p>
          <a:p>
            <a:pPr marL="228600" indent="-228600">
              <a:buFont typeface="Arial" panose="020B0604020202020204" pitchFamily="34" charset="0"/>
              <a:buAutoNum type="arabicPeriod"/>
            </a:pPr>
            <a:r>
              <a:rPr lang="en-US" sz="1000" i="0" dirty="0"/>
              <a:t>Geer EB, et al. </a:t>
            </a:r>
            <a:r>
              <a:rPr lang="en-US" sz="1000" i="1" dirty="0"/>
              <a:t>Endocrinol Metab Clin North Am. </a:t>
            </a:r>
            <a:r>
              <a:rPr lang="en-US" sz="1000" i="0" dirty="0"/>
              <a:t>2014;43:75-102.</a:t>
            </a:r>
            <a:endParaRPr lang="en-US" sz="1000" dirty="0"/>
          </a:p>
          <a:p>
            <a:pPr marL="228600" indent="-228600">
              <a:buFont typeface="Arial" panose="020B0604020202020204" pitchFamily="34" charset="0"/>
              <a:buAutoNum type="arabicPeriod"/>
            </a:pPr>
            <a:r>
              <a:rPr lang="en-US" sz="1000" dirty="0"/>
              <a:t>Lim CT, et al. </a:t>
            </a:r>
            <a:r>
              <a:rPr lang="en-US" sz="1000" i="1" dirty="0"/>
              <a:t>J Mol Endocrinol. </a:t>
            </a:r>
            <a:r>
              <a:rPr lang="en-US" sz="1000" dirty="0"/>
              <a:t>2010;44:87-97.</a:t>
            </a:r>
          </a:p>
          <a:p>
            <a:pPr marL="228600" indent="-228600">
              <a:buFont typeface="Arial" panose="020B0604020202020204" pitchFamily="34" charset="0"/>
              <a:buAutoNum type="arabicPeriod"/>
            </a:pPr>
            <a:r>
              <a:rPr lang="en-US" sz="1000" dirty="0"/>
              <a:t>Huynh MKQ, et al. </a:t>
            </a:r>
            <a:r>
              <a:rPr lang="en-US" sz="1000" i="1" dirty="0"/>
              <a:t>Neural Plast. </a:t>
            </a:r>
            <a:r>
              <a:rPr lang="en-US" sz="1000" dirty="0"/>
              <a:t>2016;2016:2754078.</a:t>
            </a:r>
          </a:p>
          <a:p>
            <a:endParaRPr lang="en-US" dirty="0"/>
          </a:p>
        </p:txBody>
      </p:sp>
      <p:sp>
        <p:nvSpPr>
          <p:cNvPr id="4" name="Slide Number Placeholder 3"/>
          <p:cNvSpPr>
            <a:spLocks noGrp="1"/>
          </p:cNvSpPr>
          <p:nvPr>
            <p:ph type="sldNum" sz="quarter" idx="5"/>
          </p:nvPr>
        </p:nvSpPr>
        <p:spPr/>
        <p:txBody>
          <a:bodyPr/>
          <a:lstStyle/>
          <a:p>
            <a:fld id="{7F1F593B-988D-4922-9439-02DDFC92771E}" type="slidenum">
              <a:rPr lang="en-US" smtClean="0"/>
              <a:t>4</a:t>
            </a:fld>
            <a:endParaRPr lang="en-US" dirty="0"/>
          </a:p>
        </p:txBody>
      </p:sp>
    </p:spTree>
    <p:extLst>
      <p:ext uri="{BB962C8B-B14F-4D97-AF65-F5344CB8AC3E}">
        <p14:creationId xmlns:p14="http://schemas.microsoft.com/office/powerpoint/2010/main" val="120893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438150"/>
            <a:ext cx="6350000" cy="3571875"/>
          </a:xfrm>
        </p:spPr>
      </p:sp>
      <p:sp>
        <p:nvSpPr>
          <p:cNvPr id="3" name="Notes Placeholder 2"/>
          <p:cNvSpPr>
            <a:spLocks noGrp="1"/>
          </p:cNvSpPr>
          <p:nvPr>
            <p:ph type="body" idx="1"/>
          </p:nvPr>
        </p:nvSpPr>
        <p:spPr>
          <a:xfrm>
            <a:off x="431801" y="4320659"/>
            <a:ext cx="6552974" cy="5235536"/>
          </a:xfrm>
        </p:spPr>
        <p:txBody>
          <a:bodyPr/>
          <a:lstStyle/>
          <a:p>
            <a:pPr marL="405057" indent="-405057">
              <a:lnSpc>
                <a:spcPct val="107000"/>
              </a:lnSpc>
              <a:buFont typeface="Symbol" panose="05050102010706020507" pitchFamily="18" charset="2"/>
              <a:buChar char=""/>
            </a:pPr>
            <a:r>
              <a:rPr lang="en-US" b="1" dirty="0">
                <a:ea typeface="Calibri" panose="020F0502020204030204" pitchFamily="34" charset="0"/>
                <a:cs typeface="Calibri" panose="020F0502020204030204" pitchFamily="34" charset="0"/>
              </a:rPr>
              <a:t>Key takeaway: Patients with hypercortisolism exhibit a preferential accumulation of visceral fat</a:t>
            </a:r>
            <a:r>
              <a:rPr lang="en-US" b="1" baseline="30000" dirty="0">
                <a:ea typeface="Calibri" panose="020F0502020204030204" pitchFamily="34" charset="0"/>
                <a:cs typeface="Calibri" panose="020F0502020204030204" pitchFamily="34" charset="0"/>
              </a:rPr>
              <a:t>1  </a:t>
            </a:r>
            <a:endParaRPr lang="en-US" b="1" baseline="30000" dirty="0">
              <a:ea typeface="Calibri" panose="020F0502020204030204" pitchFamily="34" charset="0"/>
              <a:cs typeface="Times New Roman" panose="02020603050405020304" pitchFamily="18" charset="0"/>
            </a:endParaRPr>
          </a:p>
          <a:p>
            <a:pPr marL="405057" indent="-405057">
              <a:lnSpc>
                <a:spcPct val="107000"/>
              </a:lnSpc>
              <a:buFont typeface="Symbol" panose="05050102010706020507" pitchFamily="18" charset="2"/>
              <a:buChar char=""/>
            </a:pPr>
            <a:r>
              <a:rPr lang="en-US" dirty="0">
                <a:ea typeface="Calibri" panose="020F0502020204030204" pitchFamily="34" charset="0"/>
                <a:cs typeface="Calibri" panose="020F0502020204030204" pitchFamily="34" charset="0"/>
              </a:rPr>
              <a:t>The preferential visceral accumulation of fat tissue and weight gain are among the most common features of hypercortisolism</a:t>
            </a:r>
            <a:r>
              <a:rPr lang="en-US" baseline="30000" dirty="0">
                <a:ea typeface="Calibri" panose="020F0502020204030204" pitchFamily="34" charset="0"/>
                <a:cs typeface="Calibri" panose="020F0502020204030204" pitchFamily="34" charset="0"/>
              </a:rPr>
              <a:t>2</a:t>
            </a:r>
            <a:endParaRPr lang="en-US" baseline="30000" dirty="0">
              <a:ea typeface="Calibri" panose="020F0502020204030204" pitchFamily="34" charset="0"/>
              <a:cs typeface="Times New Roman" panose="02020603050405020304" pitchFamily="18" charset="0"/>
            </a:endParaRPr>
          </a:p>
          <a:p>
            <a:pPr marL="405057" indent="-405057">
              <a:lnSpc>
                <a:spcPct val="107000"/>
              </a:lnSpc>
              <a:buFont typeface="Symbol" panose="05050102010706020507" pitchFamily="18" charset="2"/>
              <a:buChar char=""/>
            </a:pPr>
            <a:r>
              <a:rPr lang="en-US" dirty="0">
                <a:ea typeface="Calibri" panose="020F0502020204030204" pitchFamily="34" charset="0"/>
                <a:cs typeface="Calibri" panose="020F0502020204030204" pitchFamily="34" charset="0"/>
              </a:rPr>
              <a:t>While central obesity is a common clinical characteristic of hypercortisolism, it does not manifest in all patients. Central obesity should raise suspicion of hypercortisolism, especially if present with other additional features of the disorder, and should suggest the need for further evaluation and testing</a:t>
            </a:r>
            <a:r>
              <a:rPr lang="en-US" baseline="30000" dirty="0">
                <a:ea typeface="Calibri" panose="020F0502020204030204" pitchFamily="34" charset="0"/>
                <a:cs typeface="Calibri" panose="020F0502020204030204" pitchFamily="34" charset="0"/>
              </a:rPr>
              <a:t>3</a:t>
            </a:r>
          </a:p>
          <a:p>
            <a:pPr marL="405057" indent="-405057">
              <a:lnSpc>
                <a:spcPct val="107000"/>
              </a:lnSpc>
              <a:buFont typeface="Symbol" panose="05050102010706020507" pitchFamily="18" charset="2"/>
              <a:buChar char=""/>
            </a:pPr>
            <a:r>
              <a:rPr lang="en-US" dirty="0">
                <a:ea typeface="Calibri" panose="020F0502020204030204" pitchFamily="34" charset="0"/>
                <a:cs typeface="Calibri" panose="020F0502020204030204" pitchFamily="34" charset="0"/>
              </a:rPr>
              <a:t>Data from 2900 women in the Age, Gene/Environment Susceptibility (AGES)-Reykjavik Study showed that visceral fat (per SD increment) significantly increased mortality risk</a:t>
            </a:r>
            <a:r>
              <a:rPr lang="en-US" baseline="30000" dirty="0">
                <a:ea typeface="Calibri" panose="020F0502020204030204" pitchFamily="34" charset="0"/>
                <a:cs typeface="Calibri" panose="020F0502020204030204" pitchFamily="34" charset="0"/>
              </a:rPr>
              <a:t>4</a:t>
            </a:r>
          </a:p>
          <a:p>
            <a:endParaRPr lang="en-US" b="1" dirty="0">
              <a:cs typeface="Times New Roman" panose="02020603050405020304" pitchFamily="18" charset="0"/>
            </a:endParaRPr>
          </a:p>
          <a:p>
            <a:r>
              <a:rPr lang="en-US" b="1" dirty="0">
                <a:cs typeface="Times New Roman" panose="02020603050405020304" pitchFamily="18" charset="0"/>
              </a:rPr>
              <a:t>References:</a:t>
            </a:r>
          </a:p>
          <a:p>
            <a:pPr marL="270037" indent="-270037">
              <a:buAutoNum type="arabicPeriod"/>
            </a:pPr>
            <a:r>
              <a:rPr lang="en-US" dirty="0">
                <a:cs typeface="Times New Roman" panose="02020603050405020304" pitchFamily="18" charset="0"/>
              </a:rPr>
              <a:t>Lee MJ, et al. </a:t>
            </a:r>
            <a:r>
              <a:rPr lang="en-US" i="1" dirty="0">
                <a:cs typeface="Times New Roman" panose="02020603050405020304" pitchFamily="18" charset="0"/>
              </a:rPr>
              <a:t>Biochemica et Biophysica Acta. </a:t>
            </a:r>
            <a:r>
              <a:rPr lang="en-US" dirty="0">
                <a:cs typeface="Times New Roman" panose="02020603050405020304" pitchFamily="18" charset="0"/>
              </a:rPr>
              <a:t>2014;1842:473-481.</a:t>
            </a:r>
          </a:p>
          <a:p>
            <a:pPr marL="270037" indent="-270037">
              <a:buAutoNum type="arabicPeriod"/>
            </a:pPr>
            <a:r>
              <a:rPr lang="en-US" dirty="0">
                <a:cs typeface="Times New Roman" panose="02020603050405020304" pitchFamily="18" charset="0"/>
              </a:rPr>
              <a:t>Pivonello R, et al. </a:t>
            </a:r>
            <a:r>
              <a:rPr lang="en-US" i="1" dirty="0">
                <a:cs typeface="Times New Roman" panose="02020603050405020304" pitchFamily="18" charset="0"/>
              </a:rPr>
              <a:t>Lancet Diabetes Endocrinol. </a:t>
            </a:r>
            <a:r>
              <a:rPr lang="en-US" dirty="0">
                <a:cs typeface="Times New Roman" panose="02020603050405020304" pitchFamily="18" charset="0"/>
              </a:rPr>
              <a:t>2016;4:611-629.</a:t>
            </a:r>
          </a:p>
          <a:p>
            <a:pPr marL="270037" indent="-270037">
              <a:buAutoNum type="arabicPeriod"/>
            </a:pPr>
            <a:r>
              <a:rPr lang="en-US" dirty="0">
                <a:cs typeface="Times New Roman" panose="02020603050405020304" pitchFamily="18" charset="0"/>
              </a:rPr>
              <a:t>Nieman LK, et al. </a:t>
            </a:r>
            <a:r>
              <a:rPr lang="en-US" i="1" dirty="0">
                <a:cs typeface="Times New Roman" panose="02020603050405020304" pitchFamily="18" charset="0"/>
              </a:rPr>
              <a:t>J Clin Endocrinol Metab. </a:t>
            </a:r>
            <a:r>
              <a:rPr lang="en-US" dirty="0">
                <a:cs typeface="Times New Roman" panose="02020603050405020304" pitchFamily="18" charset="0"/>
              </a:rPr>
              <a:t>2008;93:1526-1540.</a:t>
            </a:r>
          </a:p>
          <a:p>
            <a:pPr marL="270037" indent="-270037">
              <a:buAutoNum type="arabicPeriod"/>
            </a:pPr>
            <a:r>
              <a:rPr lang="fr-FR" dirty="0"/>
              <a:t>Koster A, et al. </a:t>
            </a:r>
            <a:r>
              <a:rPr lang="fr-FR" i="1" dirty="0"/>
              <a:t>Obesity (Silver Spring)</a:t>
            </a:r>
            <a:r>
              <a:rPr lang="fr-FR" dirty="0"/>
              <a:t>. 2015;23(4):893-897.</a:t>
            </a:r>
            <a:endParaRPr lang="en-US"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972F9DE-782F-2CD7-55A9-24D046262875}"/>
              </a:ext>
            </a:extLst>
          </p:cNvPr>
          <p:cNvSpPr>
            <a:spLocks noGrp="1"/>
          </p:cNvSpPr>
          <p:nvPr>
            <p:ph type="sldNum" sz="quarter" idx="5"/>
          </p:nvPr>
        </p:nvSpPr>
        <p:spPr>
          <a:xfrm>
            <a:off x="4143587" y="9119474"/>
            <a:ext cx="3169920" cy="4817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989E0-633C-4B0E-B313-4904305F6C1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58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9475" y="420688"/>
            <a:ext cx="6045200" cy="3402012"/>
          </a:xfrm>
        </p:spPr>
      </p:sp>
      <p:sp>
        <p:nvSpPr>
          <p:cNvPr id="3" name="Notes Placeholder 2"/>
          <p:cNvSpPr>
            <a:spLocks noGrp="1"/>
          </p:cNvSpPr>
          <p:nvPr>
            <p:ph type="body" idx="1"/>
          </p:nvPr>
        </p:nvSpPr>
        <p:spPr>
          <a:xfrm>
            <a:off x="829734" y="3988501"/>
            <a:ext cx="6143413" cy="3969497"/>
          </a:xfrm>
        </p:spPr>
        <p:txBody>
          <a:bodyPr/>
          <a:lstStyle/>
          <a:p>
            <a:pPr marL="362480" indent="-362480">
              <a:lnSpc>
                <a:spcPct val="107000"/>
              </a:lnSpc>
              <a:buFont typeface="Symbol" panose="05050102010706020507" pitchFamily="18" charset="2"/>
              <a:buChar char=""/>
            </a:pPr>
            <a:r>
              <a:rPr lang="en-US" b="1" dirty="0">
                <a:latin typeface="Calibri" panose="020F0502020204030204" pitchFamily="34" charset="0"/>
                <a:ea typeface="Calibri" panose="020F0502020204030204" pitchFamily="34" charset="0"/>
                <a:cs typeface="Calibri" panose="020F0502020204030204" pitchFamily="34" charset="0"/>
              </a:rPr>
              <a:t>Key takeaway: </a:t>
            </a:r>
            <a:r>
              <a:rPr lang="en-US" dirty="0">
                <a:latin typeface="Calibri" panose="020F0502020204030204" pitchFamily="34" charset="0"/>
                <a:ea typeface="Calibri" panose="020F0502020204030204" pitchFamily="34" charset="0"/>
                <a:cs typeface="Calibri" panose="020F0502020204030204" pitchFamily="34" charset="0"/>
              </a:rPr>
              <a:t>Central obesity, dyslipidemia, and insulin resistance are key factors that contribute to the development of metabolic syndrome, a common comorbidity in hypercortisolism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Other contributing factors include hypertension, hyperglycemia, and cardiovascular diseases</a:t>
            </a:r>
          </a:p>
          <a:p>
            <a:pPr marL="362480" indent="-362480">
              <a:lnSpc>
                <a:spcPct val="107000"/>
              </a:lnSpc>
              <a:buFont typeface="Symbol" panose="05050102010706020507" pitchFamily="18" charset="2"/>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b="1" dirty="0">
                <a:latin typeface="Calibri" panose="020F0502020204030204" pitchFamily="34" charset="0"/>
                <a:cs typeface="Calibri" panose="020F0502020204030204" pitchFamily="34" charset="0"/>
              </a:rPr>
              <a:t>Reference:</a:t>
            </a:r>
          </a:p>
          <a:p>
            <a:pPr>
              <a:lnSpc>
                <a:spcPct val="107000"/>
              </a:lnSpc>
            </a:pPr>
            <a:r>
              <a:rPr lang="fr-FR" dirty="0"/>
              <a:t>Pivonello R, et al. </a:t>
            </a:r>
            <a:r>
              <a:rPr lang="fr-FR" i="1" dirty="0"/>
              <a:t>Lancet Diabetes Endocrinol. </a:t>
            </a:r>
            <a:r>
              <a:rPr lang="fr-FR" dirty="0"/>
              <a:t>2016;4:611-629.</a:t>
            </a:r>
          </a:p>
          <a:p>
            <a:pPr marL="0" indent="0">
              <a:lnSpc>
                <a:spcPct val="107000"/>
              </a:lnSpc>
              <a:buFont typeface="Symbol" panose="05050102010706020507" pitchFamily="18" charset="2"/>
              <a:buNone/>
            </a:pP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445075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D0495C-FDEB-8F1C-67D1-F553D12E3BC3}"/>
              </a:ext>
            </a:extLst>
          </p:cNvPr>
          <p:cNvSpPr/>
          <p:nvPr userDrawn="1"/>
        </p:nvSpPr>
        <p:spPr>
          <a:xfrm>
            <a:off x="0" y="0"/>
            <a:ext cx="12192000" cy="6858000"/>
          </a:xfrm>
          <a:prstGeom prst="rect">
            <a:avLst/>
          </a:prstGeom>
          <a:solidFill>
            <a:schemeClr val="tx2"/>
          </a:solidFill>
          <a:ln>
            <a:noFill/>
          </a:ln>
          <a:effectLst>
            <a:outerShdw blurRad="101600" dist="508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5E4E232-77BB-460B-9C78-FC001A62C637}"/>
              </a:ext>
            </a:extLst>
          </p:cNvPr>
          <p:cNvSpPr>
            <a:spLocks noGrp="1"/>
          </p:cNvSpPr>
          <p:nvPr>
            <p:ph type="subTitle" idx="1"/>
          </p:nvPr>
        </p:nvSpPr>
        <p:spPr>
          <a:xfrm>
            <a:off x="918559" y="4678394"/>
            <a:ext cx="9144000" cy="1655762"/>
          </a:xfrm>
        </p:spPr>
        <p:txBody>
          <a:bodyPr/>
          <a:lstStyle>
            <a:lvl1pPr marL="0" indent="0" algn="l">
              <a:buNone/>
              <a:defRPr sz="2400">
                <a:solidFill>
                  <a:schemeClr val="accent2">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descr="Background pattern&#10;&#10;Description automatically generated with medium confidence">
            <a:extLst>
              <a:ext uri="{FF2B5EF4-FFF2-40B4-BE49-F238E27FC236}">
                <a16:creationId xmlns:a16="http://schemas.microsoft.com/office/drawing/2014/main" id="{FF9680D1-62A1-2CFA-E99C-99F210737B4C}"/>
              </a:ext>
            </a:extLst>
          </p:cNvPr>
          <p:cNvPicPr>
            <a:picLocks noChangeAspect="1"/>
          </p:cNvPicPr>
          <p:nvPr userDrawn="1"/>
        </p:nvPicPr>
        <p:blipFill rotWithShape="1">
          <a:blip r:embed="rId2" cstate="screen">
            <a:biLevel thresh="25000"/>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6004395" y="1785666"/>
            <a:ext cx="6187605" cy="4121834"/>
          </a:xfrm>
          <a:prstGeom prst="rect">
            <a:avLst/>
          </a:prstGeom>
        </p:spPr>
      </p:pic>
      <p:sp>
        <p:nvSpPr>
          <p:cNvPr id="2" name="Title 1">
            <a:extLst>
              <a:ext uri="{FF2B5EF4-FFF2-40B4-BE49-F238E27FC236}">
                <a16:creationId xmlns:a16="http://schemas.microsoft.com/office/drawing/2014/main" id="{2F2596FB-2CDE-4159-AAB2-72C81D0DD385}"/>
              </a:ext>
            </a:extLst>
          </p:cNvPr>
          <p:cNvSpPr>
            <a:spLocks noGrp="1"/>
          </p:cNvSpPr>
          <p:nvPr>
            <p:ph type="ctrTitle"/>
          </p:nvPr>
        </p:nvSpPr>
        <p:spPr>
          <a:xfrm>
            <a:off x="799778" y="2681745"/>
            <a:ext cx="9144000" cy="1655762"/>
          </a:xfrm>
        </p:spPr>
        <p:txBody>
          <a:bodyPr anchor="b">
            <a:normAutofit/>
          </a:bodyPr>
          <a:lstStyle>
            <a:lvl1pPr algn="l">
              <a:defRPr sz="4800" b="1">
                <a:solidFill>
                  <a:schemeClr val="bg1"/>
                </a:solidFill>
              </a:defRPr>
            </a:lvl1pPr>
          </a:lstStyle>
          <a:p>
            <a:r>
              <a:rPr lang="en-US" dirty="0"/>
              <a:t>Click to edit Master title style</a:t>
            </a:r>
          </a:p>
        </p:txBody>
      </p:sp>
      <p:cxnSp>
        <p:nvCxnSpPr>
          <p:cNvPr id="19" name="Straight Connector 18">
            <a:extLst>
              <a:ext uri="{FF2B5EF4-FFF2-40B4-BE49-F238E27FC236}">
                <a16:creationId xmlns:a16="http://schemas.microsoft.com/office/drawing/2014/main" id="{D0B71DF0-5B00-2056-2258-5FA291F855DF}"/>
              </a:ext>
            </a:extLst>
          </p:cNvPr>
          <p:cNvCxnSpPr/>
          <p:nvPr userDrawn="1"/>
        </p:nvCxnSpPr>
        <p:spPr>
          <a:xfrm>
            <a:off x="799778" y="4561123"/>
            <a:ext cx="86115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B4835C7-BB69-A89C-4DEB-6AD324D4D900}"/>
              </a:ext>
            </a:extLst>
          </p:cNvPr>
          <p:cNvSpPr/>
          <p:nvPr userDrawn="1"/>
        </p:nvSpPr>
        <p:spPr>
          <a:xfrm>
            <a:off x="0" y="6796994"/>
            <a:ext cx="12182273" cy="88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67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D93ECB-A77A-7E5A-9DA3-41148174260F}"/>
              </a:ext>
            </a:extLst>
          </p:cNvPr>
          <p:cNvSpPr/>
          <p:nvPr userDrawn="1"/>
        </p:nvSpPr>
        <p:spPr>
          <a:xfrm>
            <a:off x="19456" y="0"/>
            <a:ext cx="12172544" cy="6112091"/>
          </a:xfrm>
          <a:prstGeom prst="rect">
            <a:avLst/>
          </a:prstGeom>
          <a:solidFill>
            <a:schemeClr val="bg1">
              <a:lumMod val="95000"/>
            </a:schemeClr>
          </a:solidFill>
          <a:ln>
            <a:noFill/>
          </a:ln>
          <a:effectLst>
            <a:outerShdw blurRad="101600" dist="508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37905-F7F6-46E6-A74C-DCD6449FD7C6}"/>
              </a:ext>
            </a:extLst>
          </p:cNvPr>
          <p:cNvSpPr>
            <a:spLocks noGrp="1"/>
          </p:cNvSpPr>
          <p:nvPr>
            <p:ph type="title"/>
          </p:nvPr>
        </p:nvSpPr>
        <p:spPr>
          <a:xfrm>
            <a:off x="831850" y="3071588"/>
            <a:ext cx="10515600" cy="1770637"/>
          </a:xfrm>
        </p:spPr>
        <p:txBody>
          <a:bodyPr anchor="b"/>
          <a:lstStyle>
            <a:lvl1pPr>
              <a:defRPr sz="4800">
                <a:solidFill>
                  <a:schemeClr val="accent4"/>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2719A8C-EA93-4745-BF11-F996415FE872}"/>
              </a:ext>
            </a:extLst>
          </p:cNvPr>
          <p:cNvSpPr>
            <a:spLocks noGrp="1"/>
          </p:cNvSpPr>
          <p:nvPr>
            <p:ph type="body" idx="1"/>
          </p:nvPr>
        </p:nvSpPr>
        <p:spPr>
          <a:xfrm>
            <a:off x="831850" y="4869213"/>
            <a:ext cx="10515600" cy="923223"/>
          </a:xfrm>
        </p:spPr>
        <p:txBody>
          <a:bodyPr/>
          <a:lstStyle>
            <a:lvl1pPr marL="0" indent="0" algn="l" defTabSz="914400" rtl="0" eaLnBrk="1" latinLnBrk="0" hangingPunct="1">
              <a:lnSpc>
                <a:spcPct val="90000"/>
              </a:lnSpc>
              <a:spcBef>
                <a:spcPts val="1000"/>
              </a:spcBef>
              <a:buClr>
                <a:srgbClr val="A12137"/>
              </a:buClr>
              <a:buFont typeface="Arial" panose="020B0604020202020204" pitchFamily="34" charset="0"/>
              <a:buNone/>
              <a:defRPr lang="en-US" sz="2800" kern="1200" dirty="0">
                <a:solidFill>
                  <a:schemeClr val="tx1">
                    <a:lumMod val="65000"/>
                    <a:lumOff val="35000"/>
                  </a:schemeClr>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descr="Background pattern&#10;&#10;Description automatically generated with medium confidence">
            <a:extLst>
              <a:ext uri="{FF2B5EF4-FFF2-40B4-BE49-F238E27FC236}">
                <a16:creationId xmlns:a16="http://schemas.microsoft.com/office/drawing/2014/main" id="{BE39A51F-4DB2-3A3D-A43F-C46F7BACF1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
          <a:stretch/>
        </p:blipFill>
        <p:spPr>
          <a:xfrm>
            <a:off x="6095999" y="-177427"/>
            <a:ext cx="6086273" cy="4562458"/>
          </a:xfrm>
          <a:prstGeom prst="rect">
            <a:avLst/>
          </a:prstGeom>
        </p:spPr>
      </p:pic>
      <p:sp>
        <p:nvSpPr>
          <p:cNvPr id="10" name="Rectangle 9">
            <a:extLst>
              <a:ext uri="{FF2B5EF4-FFF2-40B4-BE49-F238E27FC236}">
                <a16:creationId xmlns:a16="http://schemas.microsoft.com/office/drawing/2014/main" id="{BFE260B8-FDC5-DB0E-74F6-0B644B17C78D}"/>
              </a:ext>
            </a:extLst>
          </p:cNvPr>
          <p:cNvSpPr/>
          <p:nvPr userDrawn="1"/>
        </p:nvSpPr>
        <p:spPr>
          <a:xfrm>
            <a:off x="0" y="6796994"/>
            <a:ext cx="12182273" cy="88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560F806B-2F51-1BC6-DCFD-B6D518D6CBDD}"/>
              </a:ext>
            </a:extLst>
          </p:cNvPr>
          <p:cNvSpPr>
            <a:spLocks noGrp="1"/>
          </p:cNvSpPr>
          <p:nvPr>
            <p:ph type="sldNum" sz="quarter" idx="4"/>
          </p:nvPr>
        </p:nvSpPr>
        <p:spPr>
          <a:xfrm>
            <a:off x="9727" y="6478706"/>
            <a:ext cx="362146" cy="365125"/>
          </a:xfrm>
          <a:prstGeom prst="rect">
            <a:avLst/>
          </a:prstGeom>
        </p:spPr>
        <p:txBody>
          <a:bodyPr vert="horz" lIns="91440" tIns="45720" rIns="91440" bIns="45720" rtlCol="0" anchor="ctr"/>
          <a:lstStyle>
            <a:lvl1pPr algn="r">
              <a:defRPr sz="900">
                <a:solidFill>
                  <a:schemeClr val="accent5"/>
                </a:solidFill>
              </a:defRPr>
            </a:lvl1pPr>
          </a:lstStyle>
          <a:p>
            <a:fld id="{26C7E364-F216-45CA-BEA7-E5358E0A659A}" type="slidenum">
              <a:rPr lang="en-US" smtClean="0"/>
              <a:pPr/>
              <a:t>‹#›</a:t>
            </a:fld>
            <a:endParaRPr lang="en-US"/>
          </a:p>
        </p:txBody>
      </p:sp>
    </p:spTree>
    <p:extLst>
      <p:ext uri="{BB962C8B-B14F-4D97-AF65-F5344CB8AC3E}">
        <p14:creationId xmlns:p14="http://schemas.microsoft.com/office/powerpoint/2010/main" val="202404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DD7557C-7189-1C34-DED9-AB54E9A24D79}"/>
              </a:ext>
            </a:extLst>
          </p:cNvPr>
          <p:cNvSpPr/>
          <p:nvPr userDrawn="1"/>
        </p:nvSpPr>
        <p:spPr>
          <a:xfrm>
            <a:off x="0" y="-12939"/>
            <a:ext cx="12192000" cy="1199690"/>
          </a:xfrm>
          <a:prstGeom prst="rect">
            <a:avLst/>
          </a:prstGeom>
          <a:solidFill>
            <a:schemeClr val="tx2"/>
          </a:solidFill>
          <a:ln>
            <a:noFill/>
          </a:ln>
          <a:effectLst>
            <a:outerShdw blurRad="101600" dist="508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3CA486-6385-45D2-A8A9-01FCF768CC23}"/>
              </a:ext>
            </a:extLst>
          </p:cNvPr>
          <p:cNvSpPr>
            <a:spLocks noGrp="1"/>
          </p:cNvSpPr>
          <p:nvPr>
            <p:ph idx="1"/>
          </p:nvPr>
        </p:nvSpPr>
        <p:spPr>
          <a:xfrm>
            <a:off x="512173" y="1376810"/>
            <a:ext cx="11131836" cy="4909408"/>
          </a:xfrm>
        </p:spPr>
        <p:txBody>
          <a:bodyPr/>
          <a:lstStyle>
            <a:lvl1pPr marL="0" indent="0">
              <a:buNone/>
              <a:defRPr sz="2100" b="1">
                <a:solidFill>
                  <a:schemeClr val="accent5"/>
                </a:solidFill>
              </a:defRPr>
            </a:lvl1pPr>
            <a:lvl2pPr marL="182880">
              <a:defRPr sz="1800">
                <a:solidFill>
                  <a:schemeClr val="accent1"/>
                </a:solidFill>
              </a:defRPr>
            </a:lvl2pPr>
            <a:lvl3pPr marL="457200">
              <a:defRPr sz="1600">
                <a:solidFill>
                  <a:schemeClr val="accent1"/>
                </a:solidFill>
              </a:defRPr>
            </a:lvl3pPr>
            <a:lvl4pPr marL="685800">
              <a:defRPr sz="1400">
                <a:solidFill>
                  <a:schemeClr val="accent1"/>
                </a:solidFill>
              </a:defRPr>
            </a:lvl4pPr>
            <a:lvl5pPr marL="0" indent="0">
              <a:buNone/>
              <a:defRPr sz="1800" b="1">
                <a:solidFill>
                  <a:schemeClr val="accent6"/>
                </a:solidFill>
              </a:defRPr>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4D6A0FB7-AACA-4F0A-86B0-B3EBBC5D2D5E}"/>
              </a:ext>
            </a:extLst>
          </p:cNvPr>
          <p:cNvSpPr>
            <a:spLocks noGrp="1"/>
          </p:cNvSpPr>
          <p:nvPr>
            <p:ph type="title"/>
          </p:nvPr>
        </p:nvSpPr>
        <p:spPr>
          <a:xfrm>
            <a:off x="447472" y="85041"/>
            <a:ext cx="11196537" cy="973481"/>
          </a:xfrm>
        </p:spPr>
        <p:txBody>
          <a:bodyPr/>
          <a:lstStyle>
            <a:lvl1pPr>
              <a:defRPr sz="36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BE506DFF-E6CB-1E1D-ACCA-8667BA258CA3}"/>
              </a:ext>
            </a:extLst>
          </p:cNvPr>
          <p:cNvSpPr/>
          <p:nvPr userDrawn="1"/>
        </p:nvSpPr>
        <p:spPr>
          <a:xfrm>
            <a:off x="0" y="6796994"/>
            <a:ext cx="12182273" cy="88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ackground pattern&#10;&#10;Description automatically generated with medium confidence">
            <a:extLst>
              <a:ext uri="{FF2B5EF4-FFF2-40B4-BE49-F238E27FC236}">
                <a16:creationId xmlns:a16="http://schemas.microsoft.com/office/drawing/2014/main" id="{472AEB1F-5B88-F62C-41AF-130B86B04C03}"/>
              </a:ext>
            </a:extLst>
          </p:cNvPr>
          <p:cNvPicPr>
            <a:picLocks noChangeAspect="1"/>
          </p:cNvPicPr>
          <p:nvPr userDrawn="1"/>
        </p:nvPicPr>
        <p:blipFill rotWithShape="1">
          <a:blip r:embed="rId2" cstate="screen">
            <a:biLevel thresh="25000"/>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2"/>
          <a:stretch/>
        </p:blipFill>
        <p:spPr>
          <a:xfrm>
            <a:off x="7939726" y="0"/>
            <a:ext cx="4252274" cy="1194067"/>
          </a:xfrm>
          <a:prstGeom prst="rect">
            <a:avLst/>
          </a:prstGeom>
        </p:spPr>
      </p:pic>
      <p:sp>
        <p:nvSpPr>
          <p:cNvPr id="2" name="Slide Number Placeholder 5">
            <a:extLst>
              <a:ext uri="{FF2B5EF4-FFF2-40B4-BE49-F238E27FC236}">
                <a16:creationId xmlns:a16="http://schemas.microsoft.com/office/drawing/2014/main" id="{8C2E74FD-C5F2-CD7D-AB8E-EB4C73AB07F7}"/>
              </a:ext>
            </a:extLst>
          </p:cNvPr>
          <p:cNvSpPr>
            <a:spLocks noGrp="1"/>
          </p:cNvSpPr>
          <p:nvPr>
            <p:ph type="sldNum" sz="quarter" idx="4"/>
          </p:nvPr>
        </p:nvSpPr>
        <p:spPr>
          <a:xfrm>
            <a:off x="9727" y="6478706"/>
            <a:ext cx="362146" cy="365125"/>
          </a:xfrm>
          <a:prstGeom prst="rect">
            <a:avLst/>
          </a:prstGeom>
        </p:spPr>
        <p:txBody>
          <a:bodyPr vert="horz" lIns="91440" tIns="45720" rIns="91440" bIns="45720" rtlCol="0" anchor="ctr"/>
          <a:lstStyle>
            <a:lvl1pPr algn="r">
              <a:defRPr sz="900">
                <a:solidFill>
                  <a:schemeClr val="accent5"/>
                </a:solidFill>
              </a:defRPr>
            </a:lvl1pPr>
          </a:lstStyle>
          <a:p>
            <a:fld id="{26C7E364-F216-45CA-BEA7-E5358E0A659A}" type="slidenum">
              <a:rPr lang="en-US" smtClean="0"/>
              <a:pPr/>
              <a:t>‹#›</a:t>
            </a:fld>
            <a:endParaRPr lang="en-US"/>
          </a:p>
        </p:txBody>
      </p:sp>
      <p:sp>
        <p:nvSpPr>
          <p:cNvPr id="6" name="Footer Placeholder 4">
            <a:extLst>
              <a:ext uri="{FF2B5EF4-FFF2-40B4-BE49-F238E27FC236}">
                <a16:creationId xmlns:a16="http://schemas.microsoft.com/office/drawing/2014/main" id="{5EB6C951-6D17-B59A-2207-AE64021F904F}"/>
              </a:ext>
            </a:extLst>
          </p:cNvPr>
          <p:cNvSpPr>
            <a:spLocks noGrp="1"/>
          </p:cNvSpPr>
          <p:nvPr>
            <p:ph type="ftr" sz="quarter" idx="3"/>
          </p:nvPr>
        </p:nvSpPr>
        <p:spPr>
          <a:xfrm>
            <a:off x="512172" y="6251466"/>
            <a:ext cx="10094867" cy="521493"/>
          </a:xfrm>
          <a:prstGeom prst="rect">
            <a:avLst/>
          </a:prstGeom>
        </p:spPr>
        <p:txBody>
          <a:bodyPr vert="horz" lIns="91440" tIns="45720" rIns="91440" bIns="45720" rtlCol="0" anchor="b"/>
          <a:lstStyle>
            <a:lvl1pPr algn="l">
              <a:defRPr sz="900">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303038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67908CA-C903-7504-5C31-C3AB9524EF01}"/>
              </a:ext>
            </a:extLst>
          </p:cNvPr>
          <p:cNvSpPr/>
          <p:nvPr userDrawn="1"/>
        </p:nvSpPr>
        <p:spPr>
          <a:xfrm>
            <a:off x="0" y="-12939"/>
            <a:ext cx="12192000" cy="1199690"/>
          </a:xfrm>
          <a:prstGeom prst="rect">
            <a:avLst/>
          </a:prstGeom>
          <a:solidFill>
            <a:schemeClr val="tx2"/>
          </a:solidFill>
          <a:ln>
            <a:noFill/>
          </a:ln>
          <a:effectLst>
            <a:outerShdw blurRad="101600" dist="508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D6A0FB7-AACA-4F0A-86B0-B3EBBC5D2D5E}"/>
              </a:ext>
            </a:extLst>
          </p:cNvPr>
          <p:cNvSpPr>
            <a:spLocks noGrp="1"/>
          </p:cNvSpPr>
          <p:nvPr>
            <p:ph type="title"/>
          </p:nvPr>
        </p:nvSpPr>
        <p:spPr>
          <a:xfrm>
            <a:off x="447472" y="85041"/>
            <a:ext cx="11196537" cy="973481"/>
          </a:xfrm>
        </p:spPr>
        <p:txBody>
          <a:bodyPr/>
          <a:lstStyle>
            <a:lvl1pPr>
              <a:defRPr sz="3600">
                <a:solidFill>
                  <a:schemeClr val="bg1"/>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3E7D653-D9B2-4015-A9E7-1FB256D1C93C}"/>
              </a:ext>
            </a:extLst>
          </p:cNvPr>
          <p:cNvSpPr>
            <a:spLocks noGrp="1"/>
          </p:cNvSpPr>
          <p:nvPr>
            <p:ph type="sldNum" sz="quarter" idx="4"/>
          </p:nvPr>
        </p:nvSpPr>
        <p:spPr>
          <a:xfrm>
            <a:off x="9727" y="6478706"/>
            <a:ext cx="362146" cy="365125"/>
          </a:xfrm>
          <a:prstGeom prst="rect">
            <a:avLst/>
          </a:prstGeom>
        </p:spPr>
        <p:txBody>
          <a:bodyPr vert="horz" lIns="91440" tIns="45720" rIns="91440" bIns="45720" rtlCol="0" anchor="ctr"/>
          <a:lstStyle>
            <a:lvl1pPr algn="r">
              <a:defRPr sz="900">
                <a:solidFill>
                  <a:schemeClr val="accent5"/>
                </a:solidFill>
              </a:defRPr>
            </a:lvl1pPr>
          </a:lstStyle>
          <a:p>
            <a:fld id="{26C7E364-F216-45CA-BEA7-E5358E0A659A}" type="slidenum">
              <a:rPr lang="en-US" smtClean="0"/>
              <a:pPr/>
              <a:t>‹#›</a:t>
            </a:fld>
            <a:endParaRPr lang="en-US"/>
          </a:p>
        </p:txBody>
      </p:sp>
      <p:sp>
        <p:nvSpPr>
          <p:cNvPr id="4" name="Rectangle 3">
            <a:extLst>
              <a:ext uri="{FF2B5EF4-FFF2-40B4-BE49-F238E27FC236}">
                <a16:creationId xmlns:a16="http://schemas.microsoft.com/office/drawing/2014/main" id="{BE506DFF-E6CB-1E1D-ACCA-8667BA258CA3}"/>
              </a:ext>
            </a:extLst>
          </p:cNvPr>
          <p:cNvSpPr/>
          <p:nvPr userDrawn="1"/>
        </p:nvSpPr>
        <p:spPr>
          <a:xfrm>
            <a:off x="0" y="6796994"/>
            <a:ext cx="12182273" cy="88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ackground pattern&#10;&#10;Description automatically generated with medium confidence">
            <a:extLst>
              <a:ext uri="{FF2B5EF4-FFF2-40B4-BE49-F238E27FC236}">
                <a16:creationId xmlns:a16="http://schemas.microsoft.com/office/drawing/2014/main" id="{472AEB1F-5B88-F62C-41AF-130B86B04C03}"/>
              </a:ext>
            </a:extLst>
          </p:cNvPr>
          <p:cNvPicPr>
            <a:picLocks noChangeAspect="1"/>
          </p:cNvPicPr>
          <p:nvPr userDrawn="1"/>
        </p:nvPicPr>
        <p:blipFill rotWithShape="1">
          <a:blip r:embed="rId2" cstate="screen">
            <a:biLevel thresh="25000"/>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2"/>
          <a:stretch/>
        </p:blipFill>
        <p:spPr>
          <a:xfrm>
            <a:off x="7939726" y="0"/>
            <a:ext cx="4252274" cy="1194067"/>
          </a:xfrm>
          <a:prstGeom prst="rect">
            <a:avLst/>
          </a:prstGeom>
        </p:spPr>
      </p:pic>
      <p:sp>
        <p:nvSpPr>
          <p:cNvPr id="3" name="Footer Placeholder 4">
            <a:extLst>
              <a:ext uri="{FF2B5EF4-FFF2-40B4-BE49-F238E27FC236}">
                <a16:creationId xmlns:a16="http://schemas.microsoft.com/office/drawing/2014/main" id="{CE903B93-A4BD-D950-6B93-A788473F2570}"/>
              </a:ext>
            </a:extLst>
          </p:cNvPr>
          <p:cNvSpPr>
            <a:spLocks noGrp="1"/>
          </p:cNvSpPr>
          <p:nvPr>
            <p:ph type="ftr" sz="quarter" idx="3"/>
          </p:nvPr>
        </p:nvSpPr>
        <p:spPr>
          <a:xfrm>
            <a:off x="512172" y="6251466"/>
            <a:ext cx="10094867" cy="521493"/>
          </a:xfrm>
          <a:prstGeom prst="rect">
            <a:avLst/>
          </a:prstGeom>
        </p:spPr>
        <p:txBody>
          <a:bodyPr vert="horz" lIns="91440" tIns="45720" rIns="91440" bIns="45720" rtlCol="0" anchor="b"/>
          <a:lstStyle>
            <a:lvl1pPr algn="l">
              <a:defRPr sz="900">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411978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CD45-B536-4E38-B1E1-368AF8E43B6B}"/>
              </a:ext>
            </a:extLst>
          </p:cNvPr>
          <p:cNvSpPr>
            <a:spLocks noGrp="1"/>
          </p:cNvSpPr>
          <p:nvPr>
            <p:ph type="title"/>
          </p:nvPr>
        </p:nvSpPr>
        <p:spPr>
          <a:xfrm>
            <a:off x="447471" y="87548"/>
            <a:ext cx="11215991" cy="973481"/>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E8A557E9-0299-4956-80F8-5A0A0DF8C2C6}"/>
              </a:ext>
            </a:extLst>
          </p:cNvPr>
          <p:cNvSpPr>
            <a:spLocks noGrp="1"/>
          </p:cNvSpPr>
          <p:nvPr>
            <p:ph type="sldNum" sz="quarter" idx="12"/>
          </p:nvPr>
        </p:nvSpPr>
        <p:spPr/>
        <p:txBody>
          <a:bodyPr/>
          <a:lstStyle/>
          <a:p>
            <a:fld id="{26C7E364-F216-45CA-BEA7-E5358E0A659A}" type="slidenum">
              <a:rPr lang="en-US" smtClean="0"/>
              <a:t>‹#›</a:t>
            </a:fld>
            <a:endParaRPr lang="en-US" dirty="0"/>
          </a:p>
        </p:txBody>
      </p:sp>
    </p:spTree>
    <p:extLst>
      <p:ext uri="{BB962C8B-B14F-4D97-AF65-F5344CB8AC3E}">
        <p14:creationId xmlns:p14="http://schemas.microsoft.com/office/powerpoint/2010/main" val="306578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LIne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CA486-6385-45D2-A8A9-01FCF768C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1D4CA4F-8581-4BBD-98A9-198600C9E38E}"/>
              </a:ext>
            </a:extLst>
          </p:cNvPr>
          <p:cNvSpPr>
            <a:spLocks noGrp="1"/>
          </p:cNvSpPr>
          <p:nvPr>
            <p:ph type="sldNum" sz="quarter" idx="12"/>
          </p:nvPr>
        </p:nvSpPr>
        <p:spPr/>
        <p:txBody>
          <a:bodyPr/>
          <a:lstStyle/>
          <a:p>
            <a:fld id="{26C7E364-F216-45CA-BEA7-E5358E0A659A}" type="slidenum">
              <a:rPr lang="en-US" smtClean="0"/>
              <a:t>‹#›</a:t>
            </a:fld>
            <a:endParaRPr lang="en-US" dirty="0"/>
          </a:p>
        </p:txBody>
      </p:sp>
      <p:sp>
        <p:nvSpPr>
          <p:cNvPr id="7" name="Title 6">
            <a:extLst>
              <a:ext uri="{FF2B5EF4-FFF2-40B4-BE49-F238E27FC236}">
                <a16:creationId xmlns:a16="http://schemas.microsoft.com/office/drawing/2014/main" id="{C8BD789F-AFB7-4652-A7EB-21278D12AD8F}"/>
              </a:ext>
            </a:extLst>
          </p:cNvPr>
          <p:cNvSpPr>
            <a:spLocks noGrp="1"/>
          </p:cNvSpPr>
          <p:nvPr>
            <p:ph type="title" hasCustomPrompt="1"/>
          </p:nvPr>
        </p:nvSpPr>
        <p:spPr>
          <a:xfrm>
            <a:off x="457199" y="165370"/>
            <a:ext cx="10444113" cy="973481"/>
          </a:xfrm>
        </p:spPr>
        <p:txBody>
          <a:bodyPr/>
          <a:lstStyle>
            <a:lvl1pPr>
              <a:lnSpc>
                <a:spcPct val="80000"/>
              </a:lnSpc>
              <a:defRPr sz="3600"/>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414710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Full-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30179-F7F2-442B-94B4-41539389E1D2}"/>
              </a:ext>
            </a:extLst>
          </p:cNvPr>
          <p:cNvSpPr>
            <a:spLocks noGrp="1"/>
          </p:cNvSpPr>
          <p:nvPr>
            <p:ph type="title"/>
          </p:nvPr>
        </p:nvSpPr>
        <p:spPr>
          <a:xfrm>
            <a:off x="685800" y="347472"/>
            <a:ext cx="10972799" cy="430887"/>
          </a:xfrm>
          <a:prstGeom prst="rect">
            <a:avLst/>
          </a:prstGeom>
        </p:spPr>
        <p:txBody>
          <a:bodyPr/>
          <a:lstStyle>
            <a:lvl1pPr>
              <a:defRPr b="1">
                <a:latin typeface="+mj-lt"/>
              </a:defRPr>
            </a:lvl1pPr>
          </a:lstStyle>
          <a:p>
            <a:r>
              <a:rPr lang="en-US" dirty="0"/>
              <a:t>Click to edit Master title style</a:t>
            </a:r>
          </a:p>
        </p:txBody>
      </p:sp>
      <p:sp>
        <p:nvSpPr>
          <p:cNvPr id="4" name="Footer Placeholder 3">
            <a:extLst>
              <a:ext uri="{FF2B5EF4-FFF2-40B4-BE49-F238E27FC236}">
                <a16:creationId xmlns:a16="http://schemas.microsoft.com/office/drawing/2014/main" id="{ED8BEDA1-A68A-45C1-9B0D-302E2ADFC91C}"/>
              </a:ext>
            </a:extLst>
          </p:cNvPr>
          <p:cNvSpPr>
            <a:spLocks noGrp="1"/>
          </p:cNvSpPr>
          <p:nvPr>
            <p:ph type="ftr" sz="quarter" idx="11"/>
          </p:nvPr>
        </p:nvSpPr>
        <p:spPr>
          <a:xfrm>
            <a:off x="1819274" y="6457434"/>
            <a:ext cx="8342571" cy="123111"/>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F724241-C306-4397-9761-5A6391F7F4D0}"/>
              </a:ext>
            </a:extLst>
          </p:cNvPr>
          <p:cNvSpPr>
            <a:spLocks noGrp="1"/>
          </p:cNvSpPr>
          <p:nvPr>
            <p:ph type="sldNum" sz="quarter" idx="12"/>
          </p:nvPr>
        </p:nvSpPr>
        <p:spPr/>
        <p:txBody>
          <a:bodyPr/>
          <a:lstStyle/>
          <a:p>
            <a:fld id="{0C691DA3-4ABE-49F3-91E6-D9975CC9DD5F}" type="slidenum">
              <a:rPr lang="en-US" smtClean="0"/>
              <a:pPr/>
              <a:t>‹#›</a:t>
            </a:fld>
            <a:endParaRPr lang="en-US" dirty="0"/>
          </a:p>
        </p:txBody>
      </p:sp>
      <p:sp>
        <p:nvSpPr>
          <p:cNvPr id="8" name="Text Placeholder 7">
            <a:extLst>
              <a:ext uri="{FF2B5EF4-FFF2-40B4-BE49-F238E27FC236}">
                <a16:creationId xmlns:a16="http://schemas.microsoft.com/office/drawing/2014/main" id="{9073405C-7534-4C12-BBEA-6576CB7BE4B3}"/>
              </a:ext>
            </a:extLst>
          </p:cNvPr>
          <p:cNvSpPr>
            <a:spLocks noGrp="1"/>
          </p:cNvSpPr>
          <p:nvPr>
            <p:ph type="body" sz="quarter" idx="13"/>
          </p:nvPr>
        </p:nvSpPr>
        <p:spPr>
          <a:xfrm>
            <a:off x="685800" y="1005840"/>
            <a:ext cx="10972799" cy="280654"/>
          </a:xfrm>
          <a:prstGeom prst="rect">
            <a:avLst/>
          </a:prstGeom>
        </p:spPr>
        <p:txBody>
          <a:bodyPr/>
          <a:lstStyle>
            <a:lvl1pPr algn="l">
              <a:defRPr sz="1800" b="1">
                <a:solidFill>
                  <a:schemeClr val="accent1"/>
                </a:solidFill>
                <a:latin typeface="+mj-lt"/>
              </a:defRPr>
            </a:lvl1pPr>
            <a:lvl2pPr>
              <a:defRPr sz="1600" b="1">
                <a:solidFill>
                  <a:schemeClr val="accent1"/>
                </a:solidFill>
              </a:defRPr>
            </a:lvl2pPr>
            <a:lvl3pPr>
              <a:defRPr sz="1600" b="1">
                <a:solidFill>
                  <a:schemeClr val="accent1"/>
                </a:solidFill>
              </a:defRPr>
            </a:lvl3pPr>
            <a:lvl4pPr>
              <a:defRPr sz="1600" b="1">
                <a:solidFill>
                  <a:schemeClr val="accent1"/>
                </a:solidFill>
              </a:defRPr>
            </a:lvl4pPr>
            <a:lvl5pPr>
              <a:defRPr sz="1600" b="1">
                <a:solidFill>
                  <a:schemeClr val="accent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487C890-1D40-4E15-AF22-559A3B6AF42F}"/>
              </a:ext>
            </a:extLst>
          </p:cNvPr>
          <p:cNvSpPr>
            <a:spLocks noGrp="1"/>
          </p:cNvSpPr>
          <p:nvPr>
            <p:ph type="body" sz="quarter" idx="14"/>
          </p:nvPr>
        </p:nvSpPr>
        <p:spPr>
          <a:xfrm>
            <a:off x="685800" y="1490471"/>
            <a:ext cx="10972798" cy="2548390"/>
          </a:xfrm>
          <a:prstGeom prst="rect">
            <a:avLst/>
          </a:prstGeom>
        </p:spPr>
        <p:txBody>
          <a:bodyPr/>
          <a:lstStyle>
            <a:lvl1pPr>
              <a:spcBef>
                <a:spcPts val="400"/>
              </a:spcBef>
              <a:spcAft>
                <a:spcPts val="400"/>
              </a:spcAft>
              <a:defRPr>
                <a:latin typeface="+mn-lt"/>
              </a:defRPr>
            </a:lvl1pPr>
            <a:lvl2pPr>
              <a:spcBef>
                <a:spcPts val="1600"/>
              </a:spcBef>
              <a:tabLst>
                <a:tab pos="3714750" algn="l"/>
              </a:tabLst>
              <a:defRPr sz="1600">
                <a:solidFill>
                  <a:schemeClr val="accent6"/>
                </a:solidFill>
                <a:latin typeface="+mn-lt"/>
              </a:defRPr>
            </a:lvl2pPr>
            <a:lvl3pPr>
              <a:spcBef>
                <a:spcPts val="200"/>
              </a:spcBef>
              <a:defRPr sz="1600">
                <a:latin typeface="+mn-lt"/>
              </a:defRPr>
            </a:lvl3pPr>
            <a:lvl4pPr>
              <a:spcAft>
                <a:spcPts val="0"/>
              </a:spcAft>
              <a:defRPr sz="1400">
                <a:latin typeface="+mn-lt"/>
              </a:defRPr>
            </a:lvl4pPr>
            <a:lvl5pPr>
              <a:spcAft>
                <a:spcPts val="0"/>
              </a:spcAft>
              <a:defRPr>
                <a:latin typeface="+mn-lt"/>
              </a:defRPr>
            </a:lvl5pPr>
            <a:lvl6pPr>
              <a:buFont typeface="Courier New" panose="02070309020205020404" pitchFamily="49" charset="0"/>
              <a:buChar char="o"/>
              <a:defRPr sz="1200">
                <a:latin typeface="+mn-lt"/>
              </a:defRPr>
            </a:lvl6pPr>
            <a:lvl7pPr>
              <a:defRPr>
                <a:latin typeface="+mn-lt"/>
              </a:defRPr>
            </a:lvl7pPr>
            <a:lvl8pPr>
              <a:defRPr>
                <a:latin typeface="+mn-lt"/>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p:txBody>
      </p:sp>
    </p:spTree>
    <p:extLst>
      <p:ext uri="{BB962C8B-B14F-4D97-AF65-F5344CB8AC3E}">
        <p14:creationId xmlns:p14="http://schemas.microsoft.com/office/powerpoint/2010/main" val="292521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FEC881-79D2-420F-9358-83A45AF06C9F}"/>
              </a:ext>
            </a:extLst>
          </p:cNvPr>
          <p:cNvSpPr>
            <a:spLocks noGrp="1"/>
          </p:cNvSpPr>
          <p:nvPr>
            <p:ph type="title"/>
          </p:nvPr>
        </p:nvSpPr>
        <p:spPr>
          <a:xfrm>
            <a:off x="512173" y="109255"/>
            <a:ext cx="11131836" cy="973481"/>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D6FBC03F-5594-42E6-AC8A-1913FE585938}"/>
              </a:ext>
            </a:extLst>
          </p:cNvPr>
          <p:cNvSpPr>
            <a:spLocks noGrp="1"/>
          </p:cNvSpPr>
          <p:nvPr>
            <p:ph type="body" idx="1"/>
          </p:nvPr>
        </p:nvSpPr>
        <p:spPr>
          <a:xfrm>
            <a:off x="512173" y="1263869"/>
            <a:ext cx="11131836" cy="502234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006E5C5-B8B1-4876-A358-6645C946B6D0}"/>
              </a:ext>
            </a:extLst>
          </p:cNvPr>
          <p:cNvSpPr>
            <a:spLocks noGrp="1"/>
          </p:cNvSpPr>
          <p:nvPr>
            <p:ph type="sldNum" sz="quarter" idx="4"/>
          </p:nvPr>
        </p:nvSpPr>
        <p:spPr>
          <a:xfrm>
            <a:off x="11820127" y="6570981"/>
            <a:ext cx="362146" cy="365125"/>
          </a:xfrm>
          <a:prstGeom prst="rect">
            <a:avLst/>
          </a:prstGeom>
        </p:spPr>
        <p:txBody>
          <a:bodyPr vert="horz" lIns="91440" tIns="45720" rIns="91440" bIns="45720" rtlCol="0" anchor="ctr"/>
          <a:lstStyle>
            <a:lvl1pPr algn="r">
              <a:defRPr sz="900">
                <a:solidFill>
                  <a:schemeClr val="accent5"/>
                </a:solidFill>
              </a:defRPr>
            </a:lvl1pPr>
          </a:lstStyle>
          <a:p>
            <a:fld id="{26C7E364-F216-45CA-BEA7-E5358E0A659A}" type="slidenum">
              <a:rPr lang="en-US" smtClean="0"/>
              <a:pPr/>
              <a:t>‹#›</a:t>
            </a:fld>
            <a:endParaRPr lang="en-US"/>
          </a:p>
        </p:txBody>
      </p:sp>
      <p:sp>
        <p:nvSpPr>
          <p:cNvPr id="4" name="TextBox 3">
            <a:extLst>
              <a:ext uri="{FF2B5EF4-FFF2-40B4-BE49-F238E27FC236}">
                <a16:creationId xmlns:a16="http://schemas.microsoft.com/office/drawing/2014/main" id="{92CC5367-A18B-82FF-08EF-B6A8F1B72577}"/>
              </a:ext>
            </a:extLst>
          </p:cNvPr>
          <p:cNvSpPr txBox="1"/>
          <p:nvPr userDrawn="1"/>
        </p:nvSpPr>
        <p:spPr>
          <a:xfrm>
            <a:off x="2251710" y="5280660"/>
            <a:ext cx="5234940" cy="868680"/>
          </a:xfrm>
          <a:prstGeom prst="rect">
            <a:avLst/>
          </a:prstGeom>
          <a:noFill/>
        </p:spPr>
        <p:txBody>
          <a:bodyPr wrap="square" rtlCol="0">
            <a:spAutoFit/>
          </a:bodyPr>
          <a:lstStyle/>
          <a:p>
            <a:endParaRPr lang="en-US" dirty="0"/>
          </a:p>
        </p:txBody>
      </p:sp>
      <p:sp>
        <p:nvSpPr>
          <p:cNvPr id="5" name="Footer Placeholder 4">
            <a:extLst>
              <a:ext uri="{FF2B5EF4-FFF2-40B4-BE49-F238E27FC236}">
                <a16:creationId xmlns:a16="http://schemas.microsoft.com/office/drawing/2014/main" id="{5B4B71F1-66F2-2D4D-52B3-C5DBF639E582}"/>
              </a:ext>
            </a:extLst>
          </p:cNvPr>
          <p:cNvSpPr>
            <a:spLocks noGrp="1"/>
          </p:cNvSpPr>
          <p:nvPr>
            <p:ph type="ftr" sz="quarter" idx="3"/>
          </p:nvPr>
        </p:nvSpPr>
        <p:spPr>
          <a:xfrm>
            <a:off x="512172" y="6286218"/>
            <a:ext cx="10094867" cy="521493"/>
          </a:xfrm>
          <a:prstGeom prst="rect">
            <a:avLst/>
          </a:prstGeom>
        </p:spPr>
        <p:txBody>
          <a:bodyPr vert="horz" lIns="91440" tIns="45720" rIns="91440" bIns="45720" rtlCol="0" anchor="b"/>
          <a:lstStyle>
            <a:lvl1pPr algn="l">
              <a:defRPr sz="900">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18712192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hf hdr="0" dt="0"/>
  <p:txStyles>
    <p:titleStyle>
      <a:lvl1pPr algn="l" defTabSz="914400" rtl="0" eaLnBrk="1" latinLnBrk="0" hangingPunct="1">
        <a:lnSpc>
          <a:spcPct val="90000"/>
        </a:lnSpc>
        <a:spcBef>
          <a:spcPct val="0"/>
        </a:spcBef>
        <a:buNone/>
        <a:defRPr sz="4000" b="1" kern="1200">
          <a:solidFill>
            <a:srgbClr val="A12137"/>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chart" Target="../charts/char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7.png"/><Relationship Id="rId18" Type="http://schemas.openxmlformats.org/officeDocument/2006/relationships/image" Target="../media/image20.png"/><Relationship Id="rId3" Type="http://schemas.openxmlformats.org/officeDocument/2006/relationships/image" Target="../media/image12.png"/><Relationship Id="rId21" Type="http://schemas.openxmlformats.org/officeDocument/2006/relationships/image" Target="../media/image22.png"/><Relationship Id="rId7" Type="http://schemas.openxmlformats.org/officeDocument/2006/relationships/image" Target="../media/image14.png"/><Relationship Id="rId12" Type="http://schemas.microsoft.com/office/2007/relationships/hdphoto" Target="../media/hdphoto9.wdp"/><Relationship Id="rId17" Type="http://schemas.openxmlformats.org/officeDocument/2006/relationships/image" Target="../media/image19.png"/><Relationship Id="rId2" Type="http://schemas.openxmlformats.org/officeDocument/2006/relationships/notesSlide" Target="../notesSlides/notesSlide6.xml"/><Relationship Id="rId16" Type="http://schemas.microsoft.com/office/2007/relationships/hdphoto" Target="../media/hdphoto11.wdp"/><Relationship Id="rId20" Type="http://schemas.openxmlformats.org/officeDocument/2006/relationships/image" Target="../media/image21.jpeg"/><Relationship Id="rId1" Type="http://schemas.openxmlformats.org/officeDocument/2006/relationships/slideLayout" Target="../slideLayouts/slideLayout4.xml"/><Relationship Id="rId6" Type="http://schemas.microsoft.com/office/2007/relationships/hdphoto" Target="../media/hdphoto6.wdp"/><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23" Type="http://schemas.openxmlformats.org/officeDocument/2006/relationships/image" Target="../media/image24.png"/><Relationship Id="rId10" Type="http://schemas.microsoft.com/office/2007/relationships/hdphoto" Target="../media/hdphoto8.wdp"/><Relationship Id="rId19" Type="http://schemas.microsoft.com/office/2007/relationships/hdphoto" Target="../media/hdphoto12.wdp"/><Relationship Id="rId4" Type="http://schemas.microsoft.com/office/2007/relationships/hdphoto" Target="../media/hdphoto5.wdp"/><Relationship Id="rId9" Type="http://schemas.openxmlformats.org/officeDocument/2006/relationships/image" Target="../media/image15.png"/><Relationship Id="rId14" Type="http://schemas.microsoft.com/office/2007/relationships/hdphoto" Target="../media/hdphoto10.wdp"/><Relationship Id="rId22"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D9781F-5973-EEBF-F15B-5B70E7836CE4}"/>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1B104A0F-AABC-4381-9D3F-607FCFD2EF81}"/>
              </a:ext>
            </a:extLst>
          </p:cNvPr>
          <p:cNvSpPr>
            <a:spLocks noGrp="1"/>
          </p:cNvSpPr>
          <p:nvPr>
            <p:ph type="ctrTitle"/>
          </p:nvPr>
        </p:nvSpPr>
        <p:spPr/>
        <p:txBody>
          <a:bodyPr>
            <a:normAutofit/>
          </a:bodyPr>
          <a:lstStyle/>
          <a:p>
            <a:r>
              <a:rPr lang="en-US" sz="4400" dirty="0"/>
              <a:t>Metabolic Dysregulation </a:t>
            </a:r>
            <a:r>
              <a:rPr lang="en-US" sz="4400"/>
              <a:t>in Hypercortisolism</a:t>
            </a:r>
            <a:endParaRPr lang="en-US" sz="4400" dirty="0"/>
          </a:p>
        </p:txBody>
      </p:sp>
      <p:sp>
        <p:nvSpPr>
          <p:cNvPr id="2" name="TextBox 1">
            <a:extLst>
              <a:ext uri="{FF2B5EF4-FFF2-40B4-BE49-F238E27FC236}">
                <a16:creationId xmlns:a16="http://schemas.microsoft.com/office/drawing/2014/main" id="{1CD13FBB-3AC3-4F80-A5D6-E3456B8FFF27}"/>
              </a:ext>
            </a:extLst>
          </p:cNvPr>
          <p:cNvSpPr txBox="1"/>
          <p:nvPr/>
        </p:nvSpPr>
        <p:spPr>
          <a:xfrm>
            <a:off x="114300" y="6398044"/>
            <a:ext cx="61014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2024 Corcept Therapeutics. All rights reserved.  MA-FLD-00196 SEP 2024</a:t>
            </a:r>
          </a:p>
        </p:txBody>
      </p:sp>
    </p:spTree>
    <p:extLst>
      <p:ext uri="{BB962C8B-B14F-4D97-AF65-F5344CB8AC3E}">
        <p14:creationId xmlns:p14="http://schemas.microsoft.com/office/powerpoint/2010/main" val="2171299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iagram of the body&#10;&#10;Description automatically generated">
            <a:extLst>
              <a:ext uri="{FF2B5EF4-FFF2-40B4-BE49-F238E27FC236}">
                <a16:creationId xmlns:a16="http://schemas.microsoft.com/office/drawing/2014/main" id="{0B428CA5-C87A-1C39-DC10-187E2E1F5C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7963" y="1963417"/>
            <a:ext cx="2259845" cy="4037005"/>
          </a:xfrm>
          <a:prstGeom prst="rect">
            <a:avLst/>
          </a:prstGeom>
        </p:spPr>
      </p:pic>
      <p:sp>
        <p:nvSpPr>
          <p:cNvPr id="2" name="Snip Diagonal Corner Rectangle 1">
            <a:extLst>
              <a:ext uri="{FF2B5EF4-FFF2-40B4-BE49-F238E27FC236}">
                <a16:creationId xmlns:a16="http://schemas.microsoft.com/office/drawing/2014/main" id="{646998AF-4752-F6E6-D710-343DD969AA7C}"/>
              </a:ext>
            </a:extLst>
          </p:cNvPr>
          <p:cNvSpPr/>
          <p:nvPr/>
        </p:nvSpPr>
        <p:spPr>
          <a:xfrm>
            <a:off x="7465118" y="1825043"/>
            <a:ext cx="3388041" cy="3956632"/>
          </a:xfrm>
          <a:prstGeom prst="snip2DiagRect">
            <a:avLst>
              <a:gd name="adj1" fmla="val 11697"/>
              <a:gd name="adj2" fmla="val 0"/>
            </a:avLst>
          </a:prstGeom>
          <a:solidFill>
            <a:schemeClr val="accent3">
              <a:lumMod val="20000"/>
              <a:lumOff val="80000"/>
            </a:schemeClr>
          </a:solidFill>
          <a:ln>
            <a:noFill/>
          </a:ln>
          <a:effectLst>
            <a:outerShdw blurRad="419100" algn="ctr"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885DD1A8-F8D1-421D-9285-FBF0ED0BBF2E}"/>
              </a:ext>
            </a:extLst>
          </p:cNvPr>
          <p:cNvSpPr>
            <a:spLocks noGrp="1"/>
          </p:cNvSpPr>
          <p:nvPr>
            <p:ph type="title"/>
          </p:nvPr>
        </p:nvSpPr>
        <p:spPr/>
        <p:txBody>
          <a:bodyPr/>
          <a:lstStyle/>
          <a:p>
            <a:pPr>
              <a:tabLst>
                <a:tab pos="6118225" algn="l"/>
              </a:tabLst>
            </a:pPr>
            <a:r>
              <a:rPr lang="en-US" sz="3200" dirty="0"/>
              <a:t>Hypercortisolism is associated with several metabolic impairments</a:t>
            </a:r>
          </a:p>
        </p:txBody>
      </p:sp>
      <p:sp>
        <p:nvSpPr>
          <p:cNvPr id="4" name="Slide Number Placeholder 3">
            <a:extLst>
              <a:ext uri="{FF2B5EF4-FFF2-40B4-BE49-F238E27FC236}">
                <a16:creationId xmlns:a16="http://schemas.microsoft.com/office/drawing/2014/main" id="{F7696CE2-901D-416B-99D0-E239E8D9F02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7E364-F216-45CA-BEA7-E5358E0A659A}" type="slidenum">
              <a:rPr kumimoji="0" lang="en-US" sz="9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effectLst/>
              <a:uLnTx/>
              <a:uFillTx/>
              <a:latin typeface="Arial"/>
              <a:ea typeface="+mn-ea"/>
              <a:cs typeface="+mn-cs"/>
            </a:endParaRPr>
          </a:p>
        </p:txBody>
      </p:sp>
      <p:sp>
        <p:nvSpPr>
          <p:cNvPr id="3" name="Footer Placeholder 2">
            <a:extLst>
              <a:ext uri="{FF2B5EF4-FFF2-40B4-BE49-F238E27FC236}">
                <a16:creationId xmlns:a16="http://schemas.microsoft.com/office/drawing/2014/main" id="{D50B580E-794A-538D-2002-46647E5DD110}"/>
              </a:ext>
            </a:extLst>
          </p:cNvPr>
          <p:cNvSpPr>
            <a:spLocks noGrp="1"/>
          </p:cNvSpPr>
          <p:nvPr>
            <p:ph type="ftr" sz="quarter" idx="3"/>
          </p:nvPr>
        </p:nvSpPr>
        <p:spPr/>
        <p:txBody>
          <a:bodyPr/>
          <a:lstStyle/>
          <a:p>
            <a:r>
              <a:rPr kumimoji="0" lang="en-GB"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 </a:t>
            </a:r>
            <a:r>
              <a:rPr lang="en-GB" sz="900" dirty="0"/>
              <a:t>Cruz-Topete D, et al. </a:t>
            </a:r>
            <a:r>
              <a:rPr lang="en-GB" sz="900" i="1" dirty="0"/>
              <a:t>Front Endocrinol</a:t>
            </a:r>
            <a:r>
              <a:rPr lang="en-GB" sz="900" dirty="0"/>
              <a:t>. 2020;11:347. doi:10.3389/fendo.2020.00347</a:t>
            </a:r>
            <a:r>
              <a:rPr kumimoji="0" lang="en-GB"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a:t>
            </a:r>
            <a:r>
              <a:rPr kumimoji="0" lang="pt-BR"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Braun LT, et al. </a:t>
            </a:r>
            <a:r>
              <a:rPr kumimoji="0" lang="en-GB" sz="9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Front Endocrinol (Lausanne)</a:t>
            </a:r>
            <a:r>
              <a:rPr kumimoji="0" lang="en-GB"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2019;10:766. </a:t>
            </a:r>
          </a:p>
          <a:p>
            <a:r>
              <a:rPr lang="en-GB" sz="900" dirty="0"/>
              <a:t>3. </a:t>
            </a:r>
            <a:r>
              <a:rPr lang="fr-FR" sz="900" dirty="0"/>
              <a:t>Pivonello R, et al. </a:t>
            </a:r>
            <a:r>
              <a:rPr lang="fr-FR" sz="900" i="1" dirty="0"/>
              <a:t>Lancet Diabetes Endocrinol. </a:t>
            </a:r>
            <a:r>
              <a:rPr lang="fr-FR" sz="900" dirty="0"/>
              <a:t>2016;4:611-629.</a:t>
            </a:r>
            <a:endParaRPr kumimoji="0" lang="en-GB"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74" name="Rectangle 73">
            <a:extLst>
              <a:ext uri="{FF2B5EF4-FFF2-40B4-BE49-F238E27FC236}">
                <a16:creationId xmlns:a16="http://schemas.microsoft.com/office/drawing/2014/main" id="{FB25394E-8584-42A1-A2B9-05E60F2A3759}"/>
              </a:ext>
            </a:extLst>
          </p:cNvPr>
          <p:cNvSpPr/>
          <p:nvPr/>
        </p:nvSpPr>
        <p:spPr>
          <a:xfrm>
            <a:off x="4231736" y="3863896"/>
            <a:ext cx="1514142" cy="51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E8CD5DD7-8DB6-4D3D-949B-6AB90FE066F1}"/>
              </a:ext>
            </a:extLst>
          </p:cNvPr>
          <p:cNvSpPr/>
          <p:nvPr/>
        </p:nvSpPr>
        <p:spPr>
          <a:xfrm>
            <a:off x="4231736" y="4723277"/>
            <a:ext cx="1514142" cy="51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C49427CC-468D-42C7-B3C7-E20F6F21E99C}"/>
              </a:ext>
            </a:extLst>
          </p:cNvPr>
          <p:cNvSpPr/>
          <p:nvPr/>
        </p:nvSpPr>
        <p:spPr>
          <a:xfrm>
            <a:off x="1212353" y="2004990"/>
            <a:ext cx="1182019" cy="377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2134CEFA-AF25-485E-AD1C-D4CFB38F3B5B}"/>
              </a:ext>
            </a:extLst>
          </p:cNvPr>
          <p:cNvSpPr/>
          <p:nvPr/>
        </p:nvSpPr>
        <p:spPr>
          <a:xfrm>
            <a:off x="4231042" y="4468232"/>
            <a:ext cx="1769233" cy="803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0" name="TextBox 89">
            <a:extLst>
              <a:ext uri="{FF2B5EF4-FFF2-40B4-BE49-F238E27FC236}">
                <a16:creationId xmlns:a16="http://schemas.microsoft.com/office/drawing/2014/main" id="{1DD581D4-E137-4424-ACA5-A0007B2E640B}"/>
              </a:ext>
            </a:extLst>
          </p:cNvPr>
          <p:cNvSpPr txBox="1"/>
          <p:nvPr/>
        </p:nvSpPr>
        <p:spPr>
          <a:xfrm>
            <a:off x="4335665" y="4331404"/>
            <a:ext cx="2966238" cy="2616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prstClr val="black"/>
                </a:solidFill>
                <a:effectLst/>
                <a:uLnTx/>
                <a:uFillTx/>
                <a:latin typeface="Arial"/>
                <a:ea typeface="+mn-ea"/>
                <a:cs typeface="+mn-cs"/>
              </a:rPr>
              <a:t>Glucose and lipid metabolism</a:t>
            </a:r>
          </a:p>
        </p:txBody>
      </p:sp>
      <p:sp>
        <p:nvSpPr>
          <p:cNvPr id="94" name="Rectangle 93">
            <a:extLst>
              <a:ext uri="{FF2B5EF4-FFF2-40B4-BE49-F238E27FC236}">
                <a16:creationId xmlns:a16="http://schemas.microsoft.com/office/drawing/2014/main" id="{59881E02-C397-4DEE-B5E4-024B47E62AD9}"/>
              </a:ext>
            </a:extLst>
          </p:cNvPr>
          <p:cNvSpPr/>
          <p:nvPr/>
        </p:nvSpPr>
        <p:spPr>
          <a:xfrm>
            <a:off x="4343285" y="4097953"/>
            <a:ext cx="30175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6"/>
                </a:solidFill>
                <a:effectLst/>
                <a:uLnTx/>
                <a:uFillTx/>
                <a:latin typeface="Arial"/>
                <a:ea typeface="+mn-ea"/>
                <a:cs typeface="+mn-cs"/>
              </a:rPr>
              <a:t>Liver and Adipose Metabolism</a:t>
            </a:r>
          </a:p>
        </p:txBody>
      </p:sp>
      <p:cxnSp>
        <p:nvCxnSpPr>
          <p:cNvPr id="98" name="Straight Connector 97">
            <a:extLst>
              <a:ext uri="{FF2B5EF4-FFF2-40B4-BE49-F238E27FC236}">
                <a16:creationId xmlns:a16="http://schemas.microsoft.com/office/drawing/2014/main" id="{84145458-1A64-4FFD-A5A5-CA47127C073D}"/>
              </a:ext>
            </a:extLst>
          </p:cNvPr>
          <p:cNvCxnSpPr>
            <a:cxnSpLocks/>
            <a:stCxn id="94" idx="1"/>
          </p:cNvCxnSpPr>
          <p:nvPr/>
        </p:nvCxnSpPr>
        <p:spPr>
          <a:xfrm flipH="1" flipV="1">
            <a:off x="3021917" y="3258261"/>
            <a:ext cx="1321368" cy="976852"/>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1" name="Rectangle: Rounded Corners 100">
            <a:extLst>
              <a:ext uri="{FF2B5EF4-FFF2-40B4-BE49-F238E27FC236}">
                <a16:creationId xmlns:a16="http://schemas.microsoft.com/office/drawing/2014/main" id="{675AA911-88BD-4C66-A739-F5F833F6F2F5}"/>
              </a:ext>
            </a:extLst>
          </p:cNvPr>
          <p:cNvSpPr/>
          <p:nvPr/>
        </p:nvSpPr>
        <p:spPr>
          <a:xfrm>
            <a:off x="3456282" y="1683309"/>
            <a:ext cx="764720" cy="837336"/>
          </a:xfrm>
          <a:prstGeom prst="roundRect">
            <a:avLst>
              <a:gd name="adj" fmla="val 21618"/>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BB90D42E-0A66-4C7B-8871-EA491AECD10B}"/>
              </a:ext>
            </a:extLst>
          </p:cNvPr>
          <p:cNvSpPr/>
          <p:nvPr/>
        </p:nvSpPr>
        <p:spPr>
          <a:xfrm>
            <a:off x="7429224" y="2916178"/>
            <a:ext cx="3713142" cy="269850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Isosceles Triangle 7">
            <a:extLst>
              <a:ext uri="{FF2B5EF4-FFF2-40B4-BE49-F238E27FC236}">
                <a16:creationId xmlns:a16="http://schemas.microsoft.com/office/drawing/2014/main" id="{E1C46D66-FD6B-4D00-A970-1B03EFA9E545}"/>
              </a:ext>
            </a:extLst>
          </p:cNvPr>
          <p:cNvSpPr/>
          <p:nvPr/>
        </p:nvSpPr>
        <p:spPr>
          <a:xfrm rot="16200000" flipH="1">
            <a:off x="7070609" y="4107508"/>
            <a:ext cx="501324" cy="284939"/>
          </a:xfrm>
          <a:prstGeom prst="triangle">
            <a:avLst/>
          </a:prstGeom>
          <a:gradFill>
            <a:gsLst>
              <a:gs pos="79000">
                <a:schemeClr val="accent1"/>
              </a:gs>
              <a:gs pos="27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Content Placeholder 1">
            <a:extLst>
              <a:ext uri="{FF2B5EF4-FFF2-40B4-BE49-F238E27FC236}">
                <a16:creationId xmlns:a16="http://schemas.microsoft.com/office/drawing/2014/main" id="{F72DD61E-1939-4DD0-80E4-60091E76282C}"/>
              </a:ext>
            </a:extLst>
          </p:cNvPr>
          <p:cNvSpPr txBox="1">
            <a:spLocks/>
          </p:cNvSpPr>
          <p:nvPr/>
        </p:nvSpPr>
        <p:spPr>
          <a:xfrm>
            <a:off x="7604569" y="2192918"/>
            <a:ext cx="2164645" cy="441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A12137"/>
              </a:buClr>
              <a:buSzTx/>
              <a:buFont typeface="Arial" panose="020B0604020202020204" pitchFamily="34" charset="0"/>
              <a:buNone/>
              <a:tabLst/>
              <a:defRPr/>
            </a:pPr>
            <a:r>
              <a:rPr lang="en-US" sz="3000" b="1" dirty="0">
                <a:solidFill>
                  <a:schemeClr val="accent4"/>
                </a:solidFill>
                <a:latin typeface="Arial"/>
              </a:rPr>
              <a:t>Up to </a:t>
            </a:r>
            <a:r>
              <a:rPr kumimoji="0" lang="en-US" sz="3000" b="1" i="0" u="none" strike="noStrike" kern="1200" cap="none" spc="0" normalizeH="0" baseline="0" noProof="0" dirty="0">
                <a:ln>
                  <a:noFill/>
                </a:ln>
                <a:solidFill>
                  <a:schemeClr val="accent4"/>
                </a:solidFill>
                <a:effectLst/>
                <a:uLnTx/>
                <a:uFillTx/>
                <a:latin typeface="Arial"/>
                <a:ea typeface="+mn-ea"/>
                <a:cs typeface="+mn-cs"/>
              </a:rPr>
              <a:t>64%</a:t>
            </a:r>
          </a:p>
        </p:txBody>
      </p:sp>
      <p:sp>
        <p:nvSpPr>
          <p:cNvPr id="14" name="Content Placeholder 1">
            <a:extLst>
              <a:ext uri="{FF2B5EF4-FFF2-40B4-BE49-F238E27FC236}">
                <a16:creationId xmlns:a16="http://schemas.microsoft.com/office/drawing/2014/main" id="{9C4FDA14-0A43-4480-A9DE-CF6E24FF8D39}"/>
              </a:ext>
            </a:extLst>
          </p:cNvPr>
          <p:cNvSpPr txBox="1">
            <a:spLocks/>
          </p:cNvSpPr>
          <p:nvPr/>
        </p:nvSpPr>
        <p:spPr>
          <a:xfrm>
            <a:off x="7604569" y="2594013"/>
            <a:ext cx="3008716" cy="26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A12137"/>
              </a:buClr>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Abnormal glucose tolerance</a:t>
            </a:r>
            <a:r>
              <a:rPr kumimoji="0" lang="en-US" sz="1600" b="0" i="0" u="none" strike="noStrike" kern="1200" cap="none" spc="0" normalizeH="0" baseline="30000" noProof="0" dirty="0">
                <a:ln>
                  <a:noFill/>
                </a:ln>
                <a:solidFill>
                  <a:prstClr val="black"/>
                </a:solidFill>
                <a:effectLst/>
                <a:uLnTx/>
                <a:uFillTx/>
                <a:latin typeface="Arial"/>
                <a:ea typeface="+mn-ea"/>
                <a:cs typeface="+mn-cs"/>
              </a:rPr>
              <a:t>2</a:t>
            </a:r>
            <a:r>
              <a:rPr kumimoji="0" lang="en-US" sz="1600" b="0" i="0" u="none" strike="noStrike" kern="1200" cap="none" spc="0" normalizeH="0" baseline="0" noProof="0" dirty="0">
                <a:ln>
                  <a:noFill/>
                </a:ln>
                <a:solidFill>
                  <a:prstClr val="black"/>
                </a:solidFill>
                <a:effectLst/>
                <a:uLnTx/>
                <a:uFillTx/>
                <a:latin typeface="Arial"/>
                <a:ea typeface="+mn-ea"/>
                <a:cs typeface="+mn-cs"/>
              </a:rPr>
              <a:t> </a:t>
            </a:r>
            <a:br>
              <a:rPr kumimoji="0" lang="en-US" sz="1600" b="0" i="0" u="none" strike="noStrike" kern="1200" cap="none" spc="0" normalizeH="0" baseline="0" noProof="0" dirty="0">
                <a:ln>
                  <a:noFill/>
                </a:ln>
                <a:solidFill>
                  <a:prstClr val="black"/>
                </a:solidFill>
                <a:effectLst/>
                <a:uLnTx/>
                <a:uFillTx/>
                <a:latin typeface="Arial"/>
                <a:ea typeface="+mn-ea"/>
                <a:cs typeface="+mn-cs"/>
              </a:rPr>
            </a:br>
            <a:endParaRPr kumimoji="0" lang="en-US" sz="1600" b="0" i="0" u="none" strike="noStrike" kern="1200" cap="none" spc="0" normalizeH="0" baseline="30000" noProof="0" dirty="0">
              <a:ln>
                <a:noFill/>
              </a:ln>
              <a:solidFill>
                <a:prstClr val="black"/>
              </a:solidFill>
              <a:effectLst/>
              <a:uLnTx/>
              <a:uFillTx/>
              <a:latin typeface="Arial"/>
              <a:ea typeface="+mn-ea"/>
              <a:cs typeface="+mn-cs"/>
            </a:endParaRPr>
          </a:p>
        </p:txBody>
      </p:sp>
      <p:sp>
        <p:nvSpPr>
          <p:cNvPr id="16" name="Content Placeholder 1">
            <a:extLst>
              <a:ext uri="{FF2B5EF4-FFF2-40B4-BE49-F238E27FC236}">
                <a16:creationId xmlns:a16="http://schemas.microsoft.com/office/drawing/2014/main" id="{DC68ACAE-F810-43D3-B4E3-06A4134A1484}"/>
              </a:ext>
            </a:extLst>
          </p:cNvPr>
          <p:cNvSpPr txBox="1">
            <a:spLocks/>
          </p:cNvSpPr>
          <p:nvPr/>
        </p:nvSpPr>
        <p:spPr>
          <a:xfrm>
            <a:off x="7641296" y="3066149"/>
            <a:ext cx="2164645" cy="441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500"/>
              </a:spcBef>
              <a:spcAft>
                <a:spcPts val="0"/>
              </a:spcAft>
              <a:buClr>
                <a:srgbClr val="A12137"/>
              </a:buClr>
              <a:buSzTx/>
              <a:buFont typeface="Calibri" panose="020F0502020204030204" pitchFamily="34" charset="0"/>
              <a:buNone/>
              <a:tabLst/>
              <a:defRPr/>
            </a:pPr>
            <a:r>
              <a:rPr kumimoji="0" lang="en-US" sz="3000" b="1" i="0" u="none" strike="noStrike" kern="1200" cap="none" spc="0" normalizeH="0" baseline="0" noProof="0" dirty="0">
                <a:ln>
                  <a:noFill/>
                </a:ln>
                <a:solidFill>
                  <a:schemeClr val="accent4"/>
                </a:solidFill>
                <a:effectLst/>
                <a:uLnTx/>
                <a:uFillTx/>
                <a:latin typeface="Arial"/>
                <a:ea typeface="+mn-ea"/>
                <a:cs typeface="+mn-cs"/>
              </a:rPr>
              <a:t>Up to 47%</a:t>
            </a:r>
          </a:p>
        </p:txBody>
      </p:sp>
      <p:sp>
        <p:nvSpPr>
          <p:cNvPr id="18" name="Content Placeholder 1">
            <a:extLst>
              <a:ext uri="{FF2B5EF4-FFF2-40B4-BE49-F238E27FC236}">
                <a16:creationId xmlns:a16="http://schemas.microsoft.com/office/drawing/2014/main" id="{C2A2A125-EDC4-469F-A264-7EDC4F8E4FBF}"/>
              </a:ext>
            </a:extLst>
          </p:cNvPr>
          <p:cNvSpPr txBox="1">
            <a:spLocks/>
          </p:cNvSpPr>
          <p:nvPr/>
        </p:nvSpPr>
        <p:spPr>
          <a:xfrm>
            <a:off x="7641296" y="3458848"/>
            <a:ext cx="3135011" cy="26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500"/>
              </a:spcBef>
              <a:spcAft>
                <a:spcPts val="0"/>
              </a:spcAft>
              <a:buClr>
                <a:srgbClr val="A12137"/>
              </a:buClr>
              <a:buSzTx/>
              <a:buFont typeface="Calibri" panose="020F050202020403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Diabetes</a:t>
            </a:r>
            <a:r>
              <a:rPr kumimoji="0" lang="en-US" sz="1600" b="0" i="0" u="none" strike="noStrike" kern="1200" cap="none" spc="0" normalizeH="0" baseline="30000" noProof="0" dirty="0">
                <a:ln>
                  <a:noFill/>
                </a:ln>
                <a:solidFill>
                  <a:prstClr val="black"/>
                </a:solidFill>
                <a:effectLst/>
                <a:uLnTx/>
                <a:uFillTx/>
                <a:latin typeface="Arial"/>
                <a:ea typeface="+mn-ea"/>
                <a:cs typeface="+mn-cs"/>
              </a:rPr>
              <a:t>2</a:t>
            </a:r>
          </a:p>
        </p:txBody>
      </p:sp>
      <p:pic>
        <p:nvPicPr>
          <p:cNvPr id="21" name="Picture 20">
            <a:extLst>
              <a:ext uri="{FF2B5EF4-FFF2-40B4-BE49-F238E27FC236}">
                <a16:creationId xmlns:a16="http://schemas.microsoft.com/office/drawing/2014/main" id="{1B2F0472-3E88-43EC-BC8F-894AA1DB4E0B}"/>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l="-35551" t="-15416" r="-37639" b="-13007"/>
          <a:stretch/>
        </p:blipFill>
        <p:spPr>
          <a:xfrm rot="21338882">
            <a:off x="2478699" y="2900973"/>
            <a:ext cx="842524" cy="630882"/>
          </a:xfrm>
          <a:prstGeom prst="rect">
            <a:avLst/>
          </a:prstGeom>
          <a:effectLst>
            <a:softEdge rad="12700"/>
          </a:effectLst>
        </p:spPr>
      </p:pic>
      <p:sp>
        <p:nvSpPr>
          <p:cNvPr id="71" name="Content Placeholder 1">
            <a:extLst>
              <a:ext uri="{FF2B5EF4-FFF2-40B4-BE49-F238E27FC236}">
                <a16:creationId xmlns:a16="http://schemas.microsoft.com/office/drawing/2014/main" id="{105B3711-F14C-4A0F-89C8-1160AAB726F3}"/>
              </a:ext>
            </a:extLst>
          </p:cNvPr>
          <p:cNvSpPr txBox="1">
            <a:spLocks/>
          </p:cNvSpPr>
          <p:nvPr/>
        </p:nvSpPr>
        <p:spPr>
          <a:xfrm>
            <a:off x="719100" y="1277500"/>
            <a:ext cx="4503220" cy="326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A12137"/>
              </a:buClr>
              <a:buSzTx/>
              <a:buFont typeface="Arial" panose="020B0604020202020204" pitchFamily="34" charset="0"/>
              <a:buNone/>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Physiologic role of cortisol</a:t>
            </a:r>
            <a:r>
              <a:rPr kumimoji="0" lang="en-US" sz="1800" b="1" i="0" u="none" strike="noStrike" kern="1200" cap="none" spc="0" normalizeH="0" baseline="30000" noProof="0" dirty="0">
                <a:ln>
                  <a:noFill/>
                </a:ln>
                <a:solidFill>
                  <a:schemeClr val="accent1"/>
                </a:solidFill>
                <a:effectLst/>
                <a:uLnTx/>
                <a:uFillTx/>
                <a:latin typeface="Arial"/>
                <a:ea typeface="+mn-ea"/>
                <a:cs typeface="+mn-cs"/>
              </a:rPr>
              <a:t>1</a:t>
            </a:r>
            <a:endParaRPr kumimoji="0" lang="en-US" sz="1800" b="0" i="0" u="none" strike="noStrike" kern="1200" cap="none" spc="0" normalizeH="0" baseline="30000" noProof="0" dirty="0">
              <a:ln>
                <a:noFill/>
              </a:ln>
              <a:solidFill>
                <a:schemeClr val="accent1"/>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584F6E5-9C14-C93F-9990-F8965C91D5A9}"/>
              </a:ext>
            </a:extLst>
          </p:cNvPr>
          <p:cNvSpPr/>
          <p:nvPr/>
        </p:nvSpPr>
        <p:spPr>
          <a:xfrm rot="1621492">
            <a:off x="1852882" y="2864418"/>
            <a:ext cx="292198" cy="8333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E6B76D7-9C22-FF3F-DAFC-34250FEBEDC2}"/>
              </a:ext>
            </a:extLst>
          </p:cNvPr>
          <p:cNvSpPr/>
          <p:nvPr/>
        </p:nvSpPr>
        <p:spPr>
          <a:xfrm rot="21092738">
            <a:off x="1826667" y="4212980"/>
            <a:ext cx="572867" cy="9646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21E1870-4701-7D64-1028-78E7A4C36D32}"/>
              </a:ext>
            </a:extLst>
          </p:cNvPr>
          <p:cNvSpPr/>
          <p:nvPr/>
        </p:nvSpPr>
        <p:spPr>
          <a:xfrm>
            <a:off x="3373565" y="1577222"/>
            <a:ext cx="979561" cy="9646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ntent Placeholder 1">
            <a:extLst>
              <a:ext uri="{FF2B5EF4-FFF2-40B4-BE49-F238E27FC236}">
                <a16:creationId xmlns:a16="http://schemas.microsoft.com/office/drawing/2014/main" id="{5A215551-DC36-0FEB-281D-35D0F678D508}"/>
              </a:ext>
            </a:extLst>
          </p:cNvPr>
          <p:cNvSpPr txBox="1">
            <a:spLocks/>
          </p:cNvSpPr>
          <p:nvPr/>
        </p:nvSpPr>
        <p:spPr>
          <a:xfrm>
            <a:off x="6969682" y="1278660"/>
            <a:ext cx="4303632" cy="326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accent1"/>
                </a:solidFill>
              </a:rPr>
              <a:t>Consequences of excess cortisol</a:t>
            </a:r>
            <a:endParaRPr lang="en-US" sz="1800" baseline="30000" dirty="0">
              <a:solidFill>
                <a:schemeClr val="accent1"/>
              </a:solidFill>
            </a:endParaRPr>
          </a:p>
        </p:txBody>
      </p:sp>
      <p:sp>
        <p:nvSpPr>
          <p:cNvPr id="7" name="Content Placeholder 1">
            <a:extLst>
              <a:ext uri="{FF2B5EF4-FFF2-40B4-BE49-F238E27FC236}">
                <a16:creationId xmlns:a16="http://schemas.microsoft.com/office/drawing/2014/main" id="{92E4C5DC-41A6-9F75-D009-8402E0274600}"/>
              </a:ext>
            </a:extLst>
          </p:cNvPr>
          <p:cNvSpPr txBox="1">
            <a:spLocks/>
          </p:cNvSpPr>
          <p:nvPr/>
        </p:nvSpPr>
        <p:spPr>
          <a:xfrm>
            <a:off x="7662341" y="3981920"/>
            <a:ext cx="2354657" cy="441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chemeClr val="accent4"/>
                </a:solidFill>
              </a:rPr>
              <a:t>Up to 71%</a:t>
            </a:r>
          </a:p>
        </p:txBody>
      </p:sp>
      <p:sp>
        <p:nvSpPr>
          <p:cNvPr id="9" name="Content Placeholder 1">
            <a:extLst>
              <a:ext uri="{FF2B5EF4-FFF2-40B4-BE49-F238E27FC236}">
                <a16:creationId xmlns:a16="http://schemas.microsoft.com/office/drawing/2014/main" id="{01977905-296D-7B9C-B505-E4A0CDADEA67}"/>
              </a:ext>
            </a:extLst>
          </p:cNvPr>
          <p:cNvSpPr txBox="1">
            <a:spLocks/>
          </p:cNvSpPr>
          <p:nvPr/>
        </p:nvSpPr>
        <p:spPr>
          <a:xfrm>
            <a:off x="7680254" y="4373315"/>
            <a:ext cx="3417148" cy="26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Dyslipidemia</a:t>
            </a:r>
            <a:r>
              <a:rPr lang="en-US" sz="1600" baseline="30000" dirty="0"/>
              <a:t>2</a:t>
            </a:r>
          </a:p>
        </p:txBody>
      </p:sp>
      <p:sp>
        <p:nvSpPr>
          <p:cNvPr id="12" name="Content Placeholder 1">
            <a:extLst>
              <a:ext uri="{FF2B5EF4-FFF2-40B4-BE49-F238E27FC236}">
                <a16:creationId xmlns:a16="http://schemas.microsoft.com/office/drawing/2014/main" id="{95E715AC-2123-6D35-BA1A-C650ED407184}"/>
              </a:ext>
            </a:extLst>
          </p:cNvPr>
          <p:cNvSpPr txBox="1">
            <a:spLocks/>
          </p:cNvSpPr>
          <p:nvPr/>
        </p:nvSpPr>
        <p:spPr>
          <a:xfrm>
            <a:off x="7647002" y="4902479"/>
            <a:ext cx="2582401" cy="441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chemeClr val="accent4"/>
                </a:solidFill>
              </a:rPr>
              <a:t>Up to 100%</a:t>
            </a:r>
          </a:p>
        </p:txBody>
      </p:sp>
      <p:sp>
        <p:nvSpPr>
          <p:cNvPr id="13" name="Content Placeholder 1">
            <a:extLst>
              <a:ext uri="{FF2B5EF4-FFF2-40B4-BE49-F238E27FC236}">
                <a16:creationId xmlns:a16="http://schemas.microsoft.com/office/drawing/2014/main" id="{8B97E53B-7A67-E498-AC0B-0C0A7C1CD988}"/>
              </a:ext>
            </a:extLst>
          </p:cNvPr>
          <p:cNvSpPr txBox="1">
            <a:spLocks/>
          </p:cNvSpPr>
          <p:nvPr/>
        </p:nvSpPr>
        <p:spPr>
          <a:xfrm>
            <a:off x="7671716" y="5301561"/>
            <a:ext cx="3539069" cy="335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Visceral obesity</a:t>
            </a:r>
            <a:r>
              <a:rPr lang="en-US" sz="1600" baseline="30000" dirty="0"/>
              <a:t>3</a:t>
            </a:r>
          </a:p>
        </p:txBody>
      </p:sp>
    </p:spTree>
    <p:extLst>
      <p:ext uri="{BB962C8B-B14F-4D97-AF65-F5344CB8AC3E}">
        <p14:creationId xmlns:p14="http://schemas.microsoft.com/office/powerpoint/2010/main" val="20028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or: Curved 22">
            <a:extLst>
              <a:ext uri="{FF2B5EF4-FFF2-40B4-BE49-F238E27FC236}">
                <a16:creationId xmlns:a16="http://schemas.microsoft.com/office/drawing/2014/main" id="{65025F22-34DB-4A89-A478-5639854E2141}"/>
              </a:ext>
            </a:extLst>
          </p:cNvPr>
          <p:cNvCxnSpPr>
            <a:cxnSpLocks/>
            <a:stCxn id="12" idx="0"/>
            <a:endCxn id="5" idx="2"/>
          </p:cNvCxnSpPr>
          <p:nvPr/>
        </p:nvCxnSpPr>
        <p:spPr>
          <a:xfrm rot="5400000" flipH="1" flipV="1">
            <a:off x="351789" y="2964429"/>
            <a:ext cx="695840" cy="236133"/>
          </a:xfrm>
          <a:prstGeom prst="curved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6E3189DF-39FD-24D7-280E-C23268A526F4}"/>
              </a:ext>
            </a:extLst>
          </p:cNvPr>
          <p:cNvCxnSpPr>
            <a:cxnSpLocks/>
            <a:stCxn id="12" idx="4"/>
            <a:endCxn id="6" idx="2"/>
          </p:cNvCxnSpPr>
          <p:nvPr/>
        </p:nvCxnSpPr>
        <p:spPr>
          <a:xfrm rot="16200000" flipH="1">
            <a:off x="349539" y="4485478"/>
            <a:ext cx="700341" cy="236133"/>
          </a:xfrm>
          <a:prstGeom prst="curved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red liver with blue and green veins&#10;&#10;Description automatically generated">
            <a:extLst>
              <a:ext uri="{FF2B5EF4-FFF2-40B4-BE49-F238E27FC236}">
                <a16:creationId xmlns:a16="http://schemas.microsoft.com/office/drawing/2014/main" id="{17286AC2-A217-B04F-12C0-AF0F98267A89}"/>
              </a:ext>
            </a:extLst>
          </p:cNvPr>
          <p:cNvPicPr>
            <a:picLocks noChangeAspect="1"/>
          </p:cNvPicPr>
          <p:nvPr/>
        </p:nvPicPr>
        <p:blipFill>
          <a:blip r:embed="rId3" cstate="screen">
            <a:alphaModFix amt="40000"/>
            <a:extLst>
              <a:ext uri="{28A0092B-C50C-407E-A947-70E740481C1C}">
                <a14:useLocalDpi xmlns:a14="http://schemas.microsoft.com/office/drawing/2010/main"/>
              </a:ext>
            </a:extLst>
          </a:blip>
          <a:stretch>
            <a:fillRect/>
          </a:stretch>
        </p:blipFill>
        <p:spPr>
          <a:xfrm>
            <a:off x="3550242" y="753822"/>
            <a:ext cx="8309061" cy="6037893"/>
          </a:xfrm>
          <a:prstGeom prst="rect">
            <a:avLst/>
          </a:prstGeom>
        </p:spPr>
      </p:pic>
      <p:sp>
        <p:nvSpPr>
          <p:cNvPr id="2" name="Title 1">
            <a:extLst>
              <a:ext uri="{FF2B5EF4-FFF2-40B4-BE49-F238E27FC236}">
                <a16:creationId xmlns:a16="http://schemas.microsoft.com/office/drawing/2014/main" id="{285A1668-0B88-1B13-5FFB-0EE8D7FCFE1B}"/>
              </a:ext>
            </a:extLst>
          </p:cNvPr>
          <p:cNvSpPr>
            <a:spLocks noGrp="1"/>
          </p:cNvSpPr>
          <p:nvPr>
            <p:ph type="title"/>
          </p:nvPr>
        </p:nvSpPr>
        <p:spPr/>
        <p:txBody>
          <a:bodyPr/>
          <a:lstStyle/>
          <a:p>
            <a:r>
              <a:rPr lang="en-US" sz="3200" dirty="0"/>
              <a:t>Excess cortisol stimulates lipogenesis and </a:t>
            </a:r>
            <a:br>
              <a:rPr lang="en-US" sz="3200" dirty="0"/>
            </a:br>
            <a:r>
              <a:rPr lang="en-US" sz="3200" dirty="0"/>
              <a:t>dysregulates cholesterol metabolism</a:t>
            </a:r>
            <a:r>
              <a:rPr lang="en-US" sz="3200" baseline="30000" dirty="0"/>
              <a:t>1-3</a:t>
            </a:r>
          </a:p>
        </p:txBody>
      </p:sp>
      <p:sp>
        <p:nvSpPr>
          <p:cNvPr id="3" name="Slide Number Placeholder 2">
            <a:extLst>
              <a:ext uri="{FF2B5EF4-FFF2-40B4-BE49-F238E27FC236}">
                <a16:creationId xmlns:a16="http://schemas.microsoft.com/office/drawing/2014/main" id="{8FAB91F4-8074-B4FF-C16C-6776A90C0DA3}"/>
              </a:ext>
            </a:extLst>
          </p:cNvPr>
          <p:cNvSpPr>
            <a:spLocks noGrp="1"/>
          </p:cNvSpPr>
          <p:nvPr>
            <p:ph type="sldNum" sz="quarter" idx="4"/>
          </p:nvPr>
        </p:nvSpPr>
        <p:spPr/>
        <p:txBody>
          <a:bodyPr/>
          <a:lstStyle/>
          <a:p>
            <a:fld id="{26C7E364-F216-45CA-BEA7-E5358E0A659A}" type="slidenum">
              <a:rPr lang="en-US" smtClean="0"/>
              <a:pPr/>
              <a:t>3</a:t>
            </a:fld>
            <a:endParaRPr lang="en-US" dirty="0"/>
          </a:p>
        </p:txBody>
      </p:sp>
      <p:sp>
        <p:nvSpPr>
          <p:cNvPr id="4" name="Footer Placeholder 3">
            <a:extLst>
              <a:ext uri="{FF2B5EF4-FFF2-40B4-BE49-F238E27FC236}">
                <a16:creationId xmlns:a16="http://schemas.microsoft.com/office/drawing/2014/main" id="{0A68C674-D637-0CA6-E15C-EE5BCD21CA2B}"/>
              </a:ext>
            </a:extLst>
          </p:cNvPr>
          <p:cNvSpPr>
            <a:spLocks noGrp="1"/>
          </p:cNvSpPr>
          <p:nvPr>
            <p:ph type="ftr" sz="quarter" idx="3"/>
          </p:nvPr>
        </p:nvSpPr>
        <p:spPr/>
        <p:txBody>
          <a:bodyPr/>
          <a:lstStyle/>
          <a:p>
            <a:r>
              <a:rPr lang="en-US" dirty="0"/>
              <a:t>1. Rahimi L, et al. </a:t>
            </a:r>
            <a:r>
              <a:rPr lang="en-US" i="1" dirty="0"/>
              <a:t>Diabetes Metab Syndr Obes</a:t>
            </a:r>
            <a:r>
              <a:rPr lang="en-US" dirty="0"/>
              <a:t>. 2020;13:1133-1145. 2. Ormazabal V, et al. </a:t>
            </a:r>
            <a:r>
              <a:rPr lang="en-US" i="1" dirty="0"/>
              <a:t>Cardiovasc Diabetol</a:t>
            </a:r>
            <a:r>
              <a:rPr lang="en-US" dirty="0"/>
              <a:t>. 2018;17:122. 3. Magomedova L, Cummins CL. </a:t>
            </a:r>
            <a:r>
              <a:rPr lang="en-US" i="1" dirty="0"/>
              <a:t>Handb Exp Pharmacol</a:t>
            </a:r>
            <a:r>
              <a:rPr lang="en-US" dirty="0"/>
              <a:t>. 2016;233:73-93.</a:t>
            </a:r>
          </a:p>
        </p:txBody>
      </p:sp>
      <p:sp>
        <p:nvSpPr>
          <p:cNvPr id="61" name="Arrow: Right 60">
            <a:extLst>
              <a:ext uri="{FF2B5EF4-FFF2-40B4-BE49-F238E27FC236}">
                <a16:creationId xmlns:a16="http://schemas.microsoft.com/office/drawing/2014/main" id="{616AF3FC-ADE1-9F26-0B73-11A374BB20FB}"/>
              </a:ext>
            </a:extLst>
          </p:cNvPr>
          <p:cNvSpPr/>
          <p:nvPr/>
        </p:nvSpPr>
        <p:spPr>
          <a:xfrm>
            <a:off x="3905356" y="2987648"/>
            <a:ext cx="7194428" cy="628650"/>
          </a:xfrm>
          <a:prstGeom prst="rightArrow">
            <a:avLst>
              <a:gd name="adj1" fmla="val 64667"/>
              <a:gd name="adj2" fmla="val 50000"/>
            </a:avLst>
          </a:prstGeom>
          <a:gradFill>
            <a:gsLst>
              <a:gs pos="79000">
                <a:schemeClr val="bg2"/>
              </a:gs>
              <a:gs pos="27000">
                <a:schemeClr val="bg1"/>
              </a:gs>
            </a:gsLst>
            <a:lin ang="2700000" scaled="0"/>
          </a:gradFill>
          <a:ln>
            <a:noFill/>
          </a:ln>
          <a:effectLst>
            <a:outerShdw blurRad="635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D1E5B54C-C9FC-6EFE-77C0-8EA1559A2BB1}"/>
              </a:ext>
            </a:extLst>
          </p:cNvPr>
          <p:cNvSpPr/>
          <p:nvPr/>
        </p:nvSpPr>
        <p:spPr>
          <a:xfrm>
            <a:off x="5079313" y="3231726"/>
            <a:ext cx="140494" cy="140494"/>
          </a:xfrm>
          <a:prstGeom prst="ellipse">
            <a:avLst/>
          </a:prstGeom>
          <a:solidFill>
            <a:schemeClr val="accent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33C770CF-DEEB-CBDA-F19E-A340E38E02B4}"/>
              </a:ext>
            </a:extLst>
          </p:cNvPr>
          <p:cNvCxnSpPr>
            <a:cxnSpLocks/>
            <a:stCxn id="79" idx="4"/>
          </p:cNvCxnSpPr>
          <p:nvPr/>
        </p:nvCxnSpPr>
        <p:spPr>
          <a:xfrm>
            <a:off x="5149560" y="3372220"/>
            <a:ext cx="0" cy="6022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F4AF7033-8FBC-0B9B-7887-7DBE4F730546}"/>
              </a:ext>
            </a:extLst>
          </p:cNvPr>
          <p:cNvSpPr txBox="1"/>
          <p:nvPr/>
        </p:nvSpPr>
        <p:spPr>
          <a:xfrm>
            <a:off x="6916068" y="3980091"/>
            <a:ext cx="1168858" cy="523220"/>
          </a:xfrm>
          <a:prstGeom prst="rect">
            <a:avLst/>
          </a:prstGeom>
          <a:noFill/>
        </p:spPr>
        <p:txBody>
          <a:bodyPr wrap="square" rtlCol="0">
            <a:spAutoFit/>
          </a:bodyPr>
          <a:lstStyle/>
          <a:p>
            <a:pPr algn="ctr"/>
            <a:r>
              <a:rPr lang="en-US" sz="1400" b="1" dirty="0">
                <a:solidFill>
                  <a:prstClr val="black"/>
                </a:solidFill>
                <a:cs typeface="Calibri" panose="020F0502020204030204" pitchFamily="34" charset="0"/>
              </a:rPr>
              <a:t>Hepatic steatosis</a:t>
            </a:r>
            <a:endParaRPr lang="en-US" sz="1400" b="1" dirty="0">
              <a:solidFill>
                <a:prstClr val="black"/>
              </a:solidFill>
            </a:endParaRPr>
          </a:p>
        </p:txBody>
      </p:sp>
      <p:sp>
        <p:nvSpPr>
          <p:cNvPr id="84" name="TextBox 83">
            <a:extLst>
              <a:ext uri="{FF2B5EF4-FFF2-40B4-BE49-F238E27FC236}">
                <a16:creationId xmlns:a16="http://schemas.microsoft.com/office/drawing/2014/main" id="{D33DF4E5-711C-74A0-8443-EB0D5D8893FC}"/>
              </a:ext>
            </a:extLst>
          </p:cNvPr>
          <p:cNvSpPr txBox="1"/>
          <p:nvPr/>
        </p:nvSpPr>
        <p:spPr>
          <a:xfrm>
            <a:off x="8551021" y="3970543"/>
            <a:ext cx="1207084" cy="523220"/>
          </a:xfrm>
          <a:prstGeom prst="rect">
            <a:avLst/>
          </a:prstGeom>
          <a:noFill/>
        </p:spPr>
        <p:txBody>
          <a:bodyPr wrap="square" rtlCol="0">
            <a:spAutoFit/>
          </a:bodyPr>
          <a:lstStyle/>
          <a:p>
            <a:pPr algn="ctr"/>
            <a:r>
              <a:rPr lang="en-US" sz="1400" b="1" dirty="0">
                <a:solidFill>
                  <a:prstClr val="black"/>
                </a:solidFill>
                <a:cs typeface="Calibri" panose="020F0502020204030204" pitchFamily="34" charset="0"/>
              </a:rPr>
              <a:t>Insulin resistance</a:t>
            </a:r>
            <a:endParaRPr lang="en-US" sz="1400" b="1" dirty="0">
              <a:solidFill>
                <a:prstClr val="black"/>
              </a:solidFill>
            </a:endParaRPr>
          </a:p>
        </p:txBody>
      </p:sp>
      <p:sp>
        <p:nvSpPr>
          <p:cNvPr id="85" name="TextBox 84">
            <a:extLst>
              <a:ext uri="{FF2B5EF4-FFF2-40B4-BE49-F238E27FC236}">
                <a16:creationId xmlns:a16="http://schemas.microsoft.com/office/drawing/2014/main" id="{6B43F4E5-DCAD-D42D-90CE-35F35301ACE9}"/>
              </a:ext>
            </a:extLst>
          </p:cNvPr>
          <p:cNvSpPr txBox="1"/>
          <p:nvPr/>
        </p:nvSpPr>
        <p:spPr>
          <a:xfrm>
            <a:off x="9954152" y="2111189"/>
            <a:ext cx="1396553" cy="523220"/>
          </a:xfrm>
          <a:prstGeom prst="rect">
            <a:avLst/>
          </a:prstGeom>
          <a:noFill/>
        </p:spPr>
        <p:txBody>
          <a:bodyPr wrap="square" rtlCol="0">
            <a:spAutoFit/>
          </a:bodyPr>
          <a:lstStyle/>
          <a:p>
            <a:pPr algn="ctr"/>
            <a:r>
              <a:rPr lang="en-US" sz="1400" b="1" dirty="0">
                <a:solidFill>
                  <a:prstClr val="black"/>
                </a:solidFill>
                <a:cs typeface="Calibri" panose="020F0502020204030204" pitchFamily="34" charset="0"/>
              </a:rPr>
              <a:t>Increased </a:t>
            </a:r>
          </a:p>
          <a:p>
            <a:pPr algn="ctr"/>
            <a:r>
              <a:rPr lang="en-US" sz="1400" b="1" dirty="0">
                <a:solidFill>
                  <a:prstClr val="black"/>
                </a:solidFill>
                <a:cs typeface="Calibri" panose="020F0502020204030204" pitchFamily="34" charset="0"/>
              </a:rPr>
              <a:t>cholesterol</a:t>
            </a:r>
            <a:endParaRPr lang="en-US" sz="1400" b="1" dirty="0">
              <a:solidFill>
                <a:prstClr val="black"/>
              </a:solidFill>
            </a:endParaRPr>
          </a:p>
        </p:txBody>
      </p:sp>
      <p:sp>
        <p:nvSpPr>
          <p:cNvPr id="86" name="TextBox 85">
            <a:extLst>
              <a:ext uri="{FF2B5EF4-FFF2-40B4-BE49-F238E27FC236}">
                <a16:creationId xmlns:a16="http://schemas.microsoft.com/office/drawing/2014/main" id="{49F42DFD-EFF7-7DF2-492E-3CE929A68044}"/>
              </a:ext>
            </a:extLst>
          </p:cNvPr>
          <p:cNvSpPr txBox="1"/>
          <p:nvPr/>
        </p:nvSpPr>
        <p:spPr>
          <a:xfrm>
            <a:off x="5617089" y="2336970"/>
            <a:ext cx="1428596" cy="307777"/>
          </a:xfrm>
          <a:prstGeom prst="rect">
            <a:avLst/>
          </a:prstGeom>
          <a:noFill/>
        </p:spPr>
        <p:txBody>
          <a:bodyPr wrap="none" rtlCol="0">
            <a:spAutoFit/>
          </a:bodyPr>
          <a:lstStyle/>
          <a:p>
            <a:pPr algn="ctr"/>
            <a:r>
              <a:rPr lang="en-US" sz="1400" b="1" dirty="0">
                <a:solidFill>
                  <a:schemeClr val="accent6"/>
                </a:solidFill>
                <a:latin typeface="Calibri" panose="020F0502020204030204" pitchFamily="34" charset="0"/>
                <a:cs typeface="Calibri" panose="020F0502020204030204" pitchFamily="34" charset="0"/>
              </a:rPr>
              <a:t>↑ </a:t>
            </a:r>
            <a:r>
              <a:rPr lang="en-US" sz="1400" b="1" dirty="0">
                <a:solidFill>
                  <a:schemeClr val="accent6"/>
                </a:solidFill>
              </a:rPr>
              <a:t>Lipogenesis</a:t>
            </a:r>
          </a:p>
        </p:txBody>
      </p:sp>
      <p:sp>
        <p:nvSpPr>
          <p:cNvPr id="87" name="TextBox 86">
            <a:extLst>
              <a:ext uri="{FF2B5EF4-FFF2-40B4-BE49-F238E27FC236}">
                <a16:creationId xmlns:a16="http://schemas.microsoft.com/office/drawing/2014/main" id="{5E994D69-8270-4EC2-4954-71E81625C2DB}"/>
              </a:ext>
            </a:extLst>
          </p:cNvPr>
          <p:cNvSpPr txBox="1"/>
          <p:nvPr/>
        </p:nvSpPr>
        <p:spPr>
          <a:xfrm>
            <a:off x="4239300" y="4020462"/>
            <a:ext cx="1835759" cy="307777"/>
          </a:xfrm>
          <a:prstGeom prst="rect">
            <a:avLst/>
          </a:prstGeom>
          <a:noFill/>
        </p:spPr>
        <p:txBody>
          <a:bodyPr wrap="none" rtlCol="0">
            <a:spAutoFit/>
          </a:bodyPr>
          <a:lstStyle/>
          <a:p>
            <a:pPr algn="ctr"/>
            <a:r>
              <a:rPr lang="en-US" sz="1400" b="1" dirty="0">
                <a:solidFill>
                  <a:schemeClr val="accent6"/>
                </a:solidFill>
                <a:latin typeface="Calibri" panose="020F0502020204030204" pitchFamily="34" charset="0"/>
                <a:cs typeface="Calibri" panose="020F0502020204030204" pitchFamily="34" charset="0"/>
              </a:rPr>
              <a:t>↑</a:t>
            </a:r>
            <a:r>
              <a:rPr lang="en-US" sz="1400" b="1" dirty="0">
                <a:solidFill>
                  <a:schemeClr val="accent6"/>
                </a:solidFill>
              </a:rPr>
              <a:t>Gluconeogenesis</a:t>
            </a:r>
          </a:p>
        </p:txBody>
      </p:sp>
      <p:sp>
        <p:nvSpPr>
          <p:cNvPr id="88" name="Oval 87">
            <a:extLst>
              <a:ext uri="{FF2B5EF4-FFF2-40B4-BE49-F238E27FC236}">
                <a16:creationId xmlns:a16="http://schemas.microsoft.com/office/drawing/2014/main" id="{043F6C7B-57A5-E75E-DAF3-5884456EC761}"/>
              </a:ext>
            </a:extLst>
          </p:cNvPr>
          <p:cNvSpPr/>
          <p:nvPr/>
        </p:nvSpPr>
        <p:spPr>
          <a:xfrm>
            <a:off x="6253520" y="3230412"/>
            <a:ext cx="140494" cy="140494"/>
          </a:xfrm>
          <a:prstGeom prst="ellipse">
            <a:avLst/>
          </a:prstGeom>
          <a:solidFill>
            <a:schemeClr val="accent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a:extLst>
              <a:ext uri="{FF2B5EF4-FFF2-40B4-BE49-F238E27FC236}">
                <a16:creationId xmlns:a16="http://schemas.microsoft.com/office/drawing/2014/main" id="{BAF42C8E-AEBE-5112-9FE2-2DA6E86D788B}"/>
              </a:ext>
            </a:extLst>
          </p:cNvPr>
          <p:cNvCxnSpPr>
            <a:cxnSpLocks/>
            <a:endCxn id="88" idx="0"/>
          </p:cNvCxnSpPr>
          <p:nvPr/>
        </p:nvCxnSpPr>
        <p:spPr>
          <a:xfrm>
            <a:off x="6323767" y="2640721"/>
            <a:ext cx="0" cy="589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BAADCD1B-E64E-96B8-72D7-4C4172D82DDB}"/>
              </a:ext>
            </a:extLst>
          </p:cNvPr>
          <p:cNvSpPr/>
          <p:nvPr/>
        </p:nvSpPr>
        <p:spPr>
          <a:xfrm>
            <a:off x="7427727" y="3235122"/>
            <a:ext cx="140494" cy="140494"/>
          </a:xfrm>
          <a:prstGeom prst="ellipse">
            <a:avLst/>
          </a:prstGeom>
          <a:solidFill>
            <a:schemeClr val="accent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Connector 92">
            <a:extLst>
              <a:ext uri="{FF2B5EF4-FFF2-40B4-BE49-F238E27FC236}">
                <a16:creationId xmlns:a16="http://schemas.microsoft.com/office/drawing/2014/main" id="{07A12770-FE88-419E-57B1-711679EE9506}"/>
              </a:ext>
            </a:extLst>
          </p:cNvPr>
          <p:cNvCxnSpPr>
            <a:cxnSpLocks/>
            <a:stCxn id="92" idx="4"/>
          </p:cNvCxnSpPr>
          <p:nvPr/>
        </p:nvCxnSpPr>
        <p:spPr>
          <a:xfrm>
            <a:off x="7497974" y="3375616"/>
            <a:ext cx="0" cy="6022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5B15A0A8-4DA0-0BF5-F9F6-3CCC5FF111D8}"/>
              </a:ext>
            </a:extLst>
          </p:cNvPr>
          <p:cNvSpPr txBox="1"/>
          <p:nvPr/>
        </p:nvSpPr>
        <p:spPr>
          <a:xfrm>
            <a:off x="9026863" y="2117501"/>
            <a:ext cx="1396552" cy="523220"/>
          </a:xfrm>
          <a:prstGeom prst="rect">
            <a:avLst/>
          </a:prstGeom>
          <a:noFill/>
          <a:ln>
            <a:noFill/>
          </a:ln>
        </p:spPr>
        <p:txBody>
          <a:bodyPr wrap="square" rtlCol="0">
            <a:spAutoFit/>
          </a:bodyPr>
          <a:lstStyle/>
          <a:p>
            <a:pPr marL="114300" indent="-114300"/>
            <a:r>
              <a:rPr lang="en-US" sz="1400" b="1" dirty="0">
                <a:solidFill>
                  <a:schemeClr val="accent6"/>
                </a:solidFill>
                <a:latin typeface="Calibri" panose="020F0502020204030204" pitchFamily="34" charset="0"/>
                <a:cs typeface="Calibri" panose="020F0502020204030204" pitchFamily="34" charset="0"/>
              </a:rPr>
              <a:t>↑ </a:t>
            </a:r>
            <a:r>
              <a:rPr lang="en-US" sz="1400" b="1" dirty="0">
                <a:solidFill>
                  <a:schemeClr val="accent6"/>
                </a:solidFill>
              </a:rPr>
              <a:t>Bile acid uptake</a:t>
            </a:r>
          </a:p>
        </p:txBody>
      </p:sp>
      <p:sp>
        <p:nvSpPr>
          <p:cNvPr id="95" name="TextBox 94">
            <a:extLst>
              <a:ext uri="{FF2B5EF4-FFF2-40B4-BE49-F238E27FC236}">
                <a16:creationId xmlns:a16="http://schemas.microsoft.com/office/drawing/2014/main" id="{A687DCC7-A5ED-2B48-8F74-A437E450D82B}"/>
              </a:ext>
            </a:extLst>
          </p:cNvPr>
          <p:cNvSpPr txBox="1"/>
          <p:nvPr/>
        </p:nvSpPr>
        <p:spPr>
          <a:xfrm>
            <a:off x="7448559" y="2626112"/>
            <a:ext cx="2142916" cy="307777"/>
          </a:xfrm>
          <a:prstGeom prst="rect">
            <a:avLst/>
          </a:prstGeom>
          <a:noFill/>
        </p:spPr>
        <p:txBody>
          <a:bodyPr wrap="square" rtlCol="0">
            <a:spAutoFit/>
          </a:bodyPr>
          <a:lstStyle/>
          <a:p>
            <a:r>
              <a:rPr lang="en-US" sz="1400" b="1" dirty="0">
                <a:solidFill>
                  <a:schemeClr val="accent6"/>
                </a:solidFill>
                <a:latin typeface="Calibri" panose="020F0502020204030204" pitchFamily="34" charset="0"/>
                <a:cs typeface="Calibri" panose="020F0502020204030204" pitchFamily="34" charset="0"/>
              </a:rPr>
              <a:t>↑ </a:t>
            </a:r>
            <a:r>
              <a:rPr lang="en-US" sz="1400" b="1" dirty="0">
                <a:solidFill>
                  <a:schemeClr val="accent6"/>
                </a:solidFill>
              </a:rPr>
              <a:t>Ceramide synthesis</a:t>
            </a:r>
          </a:p>
        </p:txBody>
      </p:sp>
      <p:grpSp>
        <p:nvGrpSpPr>
          <p:cNvPr id="102" name="Group 101">
            <a:extLst>
              <a:ext uri="{FF2B5EF4-FFF2-40B4-BE49-F238E27FC236}">
                <a16:creationId xmlns:a16="http://schemas.microsoft.com/office/drawing/2014/main" id="{D618A622-C5BB-0865-E566-6841921AB50A}"/>
              </a:ext>
            </a:extLst>
          </p:cNvPr>
          <p:cNvGrpSpPr/>
          <p:nvPr/>
        </p:nvGrpSpPr>
        <p:grpSpPr>
          <a:xfrm>
            <a:off x="7640655" y="1575239"/>
            <a:ext cx="1421768" cy="822960"/>
            <a:chOff x="4983101" y="2090066"/>
            <a:chExt cx="1587970" cy="955346"/>
          </a:xfrm>
        </p:grpSpPr>
        <p:sp>
          <p:nvSpPr>
            <p:cNvPr id="103" name="Oval 102">
              <a:extLst>
                <a:ext uri="{FF2B5EF4-FFF2-40B4-BE49-F238E27FC236}">
                  <a16:creationId xmlns:a16="http://schemas.microsoft.com/office/drawing/2014/main" id="{95CAA10B-9271-33A3-7F11-51C7472C7F86}"/>
                </a:ext>
              </a:extLst>
            </p:cNvPr>
            <p:cNvSpPr/>
            <p:nvPr/>
          </p:nvSpPr>
          <p:spPr>
            <a:xfrm>
              <a:off x="5315472" y="2090066"/>
              <a:ext cx="919162" cy="955346"/>
            </a:xfrm>
            <a:prstGeom prst="ellipse">
              <a:avLst/>
            </a:prstGeom>
            <a:gradFill flip="none" rotWithShape="1">
              <a:gsLst>
                <a:gs pos="95575">
                  <a:srgbClr val="FFC000"/>
                </a:gs>
                <a:gs pos="45000">
                  <a:srgbClr val="FFFF00"/>
                </a:gs>
                <a:gs pos="0">
                  <a:srgbClr val="FFFFBD"/>
                </a:gs>
              </a:gsLst>
              <a:path path="circle">
                <a:fillToRect l="50000" t="50000" r="50000" b="50000"/>
              </a:path>
              <a:tileRect/>
            </a:gra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5620F44C-0D2C-87E4-C833-C7411AA8FE48}"/>
                </a:ext>
              </a:extLst>
            </p:cNvPr>
            <p:cNvSpPr txBox="1"/>
            <p:nvPr/>
          </p:nvSpPr>
          <p:spPr>
            <a:xfrm>
              <a:off x="4983101" y="2360033"/>
              <a:ext cx="1587970" cy="393016"/>
            </a:xfrm>
            <a:prstGeom prst="rect">
              <a:avLst/>
            </a:prstGeom>
            <a:noFill/>
          </p:spPr>
          <p:txBody>
            <a:bodyPr wrap="square" rtlCol="0">
              <a:spAutoFit/>
            </a:bodyPr>
            <a:lstStyle/>
            <a:p>
              <a:pPr algn="ctr"/>
              <a:r>
                <a:rPr lang="en-US" sz="1600" b="1" dirty="0"/>
                <a:t>Cortisol</a:t>
              </a:r>
              <a:endParaRPr lang="en-US" sz="1600" dirty="0"/>
            </a:p>
          </p:txBody>
        </p:sp>
      </p:grpSp>
      <p:cxnSp>
        <p:nvCxnSpPr>
          <p:cNvPr id="106" name="Straight Arrow Connector 105">
            <a:extLst>
              <a:ext uri="{FF2B5EF4-FFF2-40B4-BE49-F238E27FC236}">
                <a16:creationId xmlns:a16="http://schemas.microsoft.com/office/drawing/2014/main" id="{EBC5511E-9735-A4AA-2BC2-4CCC53A55C09}"/>
              </a:ext>
            </a:extLst>
          </p:cNvPr>
          <p:cNvCxnSpPr>
            <a:cxnSpLocks/>
          </p:cNvCxnSpPr>
          <p:nvPr/>
        </p:nvCxnSpPr>
        <p:spPr>
          <a:xfrm>
            <a:off x="8364959" y="2426860"/>
            <a:ext cx="0" cy="229101"/>
          </a:xfrm>
          <a:prstGeom prst="straightConnector1">
            <a:avLst/>
          </a:prstGeom>
          <a:ln w="19050">
            <a:solidFill>
              <a:schemeClr val="tx1"/>
            </a:solidFill>
            <a:headEnd w="lg" len="sm"/>
            <a:tailEnd type="triangle" w="lg"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0E0134C6-C6FF-E73F-9417-1387727D79A0}"/>
              </a:ext>
            </a:extLst>
          </p:cNvPr>
          <p:cNvCxnSpPr>
            <a:cxnSpLocks/>
          </p:cNvCxnSpPr>
          <p:nvPr/>
        </p:nvCxnSpPr>
        <p:spPr>
          <a:xfrm>
            <a:off x="8817034" y="2214758"/>
            <a:ext cx="224468" cy="134079"/>
          </a:xfrm>
          <a:prstGeom prst="straightConnector1">
            <a:avLst/>
          </a:prstGeom>
          <a:ln w="19050">
            <a:solidFill>
              <a:schemeClr val="tx1"/>
            </a:solidFill>
            <a:headEnd w="lg" len="sm"/>
            <a:tailEnd type="triangle" w="lg" len="med"/>
          </a:ln>
        </p:spPr>
        <p:style>
          <a:lnRef idx="1">
            <a:schemeClr val="accent1"/>
          </a:lnRef>
          <a:fillRef idx="0">
            <a:schemeClr val="accent1"/>
          </a:fillRef>
          <a:effectRef idx="0">
            <a:schemeClr val="accent1"/>
          </a:effectRef>
          <a:fontRef idx="minor">
            <a:schemeClr val="tx1"/>
          </a:fontRef>
        </p:style>
      </p:cxnSp>
      <p:sp>
        <p:nvSpPr>
          <p:cNvPr id="110" name="Freeform: Shape 109">
            <a:extLst>
              <a:ext uri="{FF2B5EF4-FFF2-40B4-BE49-F238E27FC236}">
                <a16:creationId xmlns:a16="http://schemas.microsoft.com/office/drawing/2014/main" id="{4E4041CC-C58F-7AD9-482E-18572DFDDB21}"/>
              </a:ext>
            </a:extLst>
          </p:cNvPr>
          <p:cNvSpPr/>
          <p:nvPr/>
        </p:nvSpPr>
        <p:spPr>
          <a:xfrm rot="4383662">
            <a:off x="8266770" y="3033330"/>
            <a:ext cx="363105" cy="63701"/>
          </a:xfrm>
          <a:custGeom>
            <a:avLst/>
            <a:gdLst>
              <a:gd name="connsiteX0" fmla="*/ 0 w 2038350"/>
              <a:gd name="connsiteY0" fmla="*/ 904875 h 904875"/>
              <a:gd name="connsiteX1" fmla="*/ 1066800 w 2038350"/>
              <a:gd name="connsiteY1" fmla="*/ 685800 h 904875"/>
              <a:gd name="connsiteX2" fmla="*/ 2038350 w 2038350"/>
              <a:gd name="connsiteY2" fmla="*/ 0 h 904875"/>
            </a:gdLst>
            <a:ahLst/>
            <a:cxnLst>
              <a:cxn ang="0">
                <a:pos x="connsiteX0" y="connsiteY0"/>
              </a:cxn>
              <a:cxn ang="0">
                <a:pos x="connsiteX1" y="connsiteY1"/>
              </a:cxn>
              <a:cxn ang="0">
                <a:pos x="connsiteX2" y="connsiteY2"/>
              </a:cxn>
            </a:cxnLst>
            <a:rect l="l" t="t" r="r" b="b"/>
            <a:pathLst>
              <a:path w="2038350" h="904875">
                <a:moveTo>
                  <a:pt x="0" y="904875"/>
                </a:moveTo>
                <a:cubicBezTo>
                  <a:pt x="363537" y="870743"/>
                  <a:pt x="727075" y="836612"/>
                  <a:pt x="1066800" y="685800"/>
                </a:cubicBezTo>
                <a:cubicBezTo>
                  <a:pt x="1406525" y="534988"/>
                  <a:pt x="1722437" y="267494"/>
                  <a:pt x="2038350" y="0"/>
                </a:cubicBezTo>
              </a:path>
            </a:pathLst>
          </a:custGeom>
          <a:noFill/>
          <a:ln w="28575" cap="rnd" cmpd="sng" algn="ctr">
            <a:solidFill>
              <a:schemeClr val="tx1">
                <a:lumMod val="75000"/>
                <a:lumOff val="25000"/>
              </a:schemeClr>
            </a:solidFill>
            <a:prstDash val="solid"/>
            <a:miter lim="800000"/>
            <a:headEnd type="none" w="med" len="med"/>
            <a:tailEnd type="triangle" w="med" len="med"/>
          </a:ln>
          <a:effectLst/>
        </p:spPr>
        <p:txBody>
          <a:bodyPr rtlCol="0" anchor="ctr"/>
          <a:lstStyle/>
          <a:p>
            <a:pPr algn="ctr"/>
            <a:endParaRPr lang="en-US" kern="0" dirty="0">
              <a:solidFill>
                <a:prstClr val="white"/>
              </a:solidFill>
              <a:latin typeface="Calibri" panose="020F0502020204030204"/>
            </a:endParaRPr>
          </a:p>
        </p:txBody>
      </p:sp>
      <p:sp>
        <p:nvSpPr>
          <p:cNvPr id="111" name="Freeform: Shape 110">
            <a:extLst>
              <a:ext uri="{FF2B5EF4-FFF2-40B4-BE49-F238E27FC236}">
                <a16:creationId xmlns:a16="http://schemas.microsoft.com/office/drawing/2014/main" id="{B6A508AF-FAA4-995E-2285-3CC5933EB869}"/>
              </a:ext>
            </a:extLst>
          </p:cNvPr>
          <p:cNvSpPr/>
          <p:nvPr/>
        </p:nvSpPr>
        <p:spPr>
          <a:xfrm rot="4383662">
            <a:off x="9467989" y="2835515"/>
            <a:ext cx="620885" cy="201768"/>
          </a:xfrm>
          <a:custGeom>
            <a:avLst/>
            <a:gdLst>
              <a:gd name="connsiteX0" fmla="*/ 0 w 2038350"/>
              <a:gd name="connsiteY0" fmla="*/ 904875 h 904875"/>
              <a:gd name="connsiteX1" fmla="*/ 1066800 w 2038350"/>
              <a:gd name="connsiteY1" fmla="*/ 685800 h 904875"/>
              <a:gd name="connsiteX2" fmla="*/ 2038350 w 2038350"/>
              <a:gd name="connsiteY2" fmla="*/ 0 h 904875"/>
            </a:gdLst>
            <a:ahLst/>
            <a:cxnLst>
              <a:cxn ang="0">
                <a:pos x="connsiteX0" y="connsiteY0"/>
              </a:cxn>
              <a:cxn ang="0">
                <a:pos x="connsiteX1" y="connsiteY1"/>
              </a:cxn>
              <a:cxn ang="0">
                <a:pos x="connsiteX2" y="connsiteY2"/>
              </a:cxn>
            </a:cxnLst>
            <a:rect l="l" t="t" r="r" b="b"/>
            <a:pathLst>
              <a:path w="2038350" h="904875">
                <a:moveTo>
                  <a:pt x="0" y="904875"/>
                </a:moveTo>
                <a:cubicBezTo>
                  <a:pt x="363537" y="870743"/>
                  <a:pt x="727075" y="836612"/>
                  <a:pt x="1066800" y="685800"/>
                </a:cubicBezTo>
                <a:cubicBezTo>
                  <a:pt x="1406525" y="534988"/>
                  <a:pt x="1722437" y="267494"/>
                  <a:pt x="2038350" y="0"/>
                </a:cubicBezTo>
              </a:path>
            </a:pathLst>
          </a:custGeom>
          <a:noFill/>
          <a:ln w="28575" cap="rnd" cmpd="sng" algn="ctr">
            <a:solidFill>
              <a:schemeClr val="tx1">
                <a:lumMod val="75000"/>
                <a:lumOff val="25000"/>
              </a:schemeClr>
            </a:solidFill>
            <a:prstDash val="solid"/>
            <a:miter lim="800000"/>
            <a:headEnd type="none" w="med" len="med"/>
            <a:tailEnd type="triangle" w="med" len="med"/>
          </a:ln>
          <a:effectLst/>
        </p:spPr>
        <p:txBody>
          <a:bodyPr rtlCol="0" anchor="ctr"/>
          <a:lstStyle/>
          <a:p>
            <a:pPr algn="ctr"/>
            <a:endParaRPr lang="en-US" kern="0" dirty="0">
              <a:solidFill>
                <a:prstClr val="white"/>
              </a:solidFill>
              <a:latin typeface="Calibri" panose="020F0502020204030204"/>
            </a:endParaRPr>
          </a:p>
        </p:txBody>
      </p:sp>
      <p:sp>
        <p:nvSpPr>
          <p:cNvPr id="112" name="Oval 111">
            <a:extLst>
              <a:ext uri="{FF2B5EF4-FFF2-40B4-BE49-F238E27FC236}">
                <a16:creationId xmlns:a16="http://schemas.microsoft.com/office/drawing/2014/main" id="{64FC4860-2ADE-CF69-02C6-A978059342E4}"/>
              </a:ext>
            </a:extLst>
          </p:cNvPr>
          <p:cNvSpPr/>
          <p:nvPr/>
        </p:nvSpPr>
        <p:spPr>
          <a:xfrm>
            <a:off x="9084316" y="3228454"/>
            <a:ext cx="140494" cy="140494"/>
          </a:xfrm>
          <a:prstGeom prst="ellipse">
            <a:avLst/>
          </a:prstGeom>
          <a:solidFill>
            <a:schemeClr val="accent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3" name="Straight Connector 112">
            <a:extLst>
              <a:ext uri="{FF2B5EF4-FFF2-40B4-BE49-F238E27FC236}">
                <a16:creationId xmlns:a16="http://schemas.microsoft.com/office/drawing/2014/main" id="{018F6C82-C029-B7BF-0BEF-A5B3FD9DBC3B}"/>
              </a:ext>
            </a:extLst>
          </p:cNvPr>
          <p:cNvCxnSpPr>
            <a:cxnSpLocks/>
            <a:stCxn id="112" idx="4"/>
          </p:cNvCxnSpPr>
          <p:nvPr/>
        </p:nvCxnSpPr>
        <p:spPr>
          <a:xfrm>
            <a:off x="9154563" y="3368948"/>
            <a:ext cx="0" cy="6022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012B62E2-83EB-1439-0927-3FF2491F48C8}"/>
              </a:ext>
            </a:extLst>
          </p:cNvPr>
          <p:cNvSpPr/>
          <p:nvPr/>
        </p:nvSpPr>
        <p:spPr>
          <a:xfrm>
            <a:off x="10577004" y="3224201"/>
            <a:ext cx="140494" cy="140494"/>
          </a:xfrm>
          <a:prstGeom prst="ellipse">
            <a:avLst/>
          </a:prstGeom>
          <a:solidFill>
            <a:schemeClr val="accent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5" name="Straight Connector 114">
            <a:extLst>
              <a:ext uri="{FF2B5EF4-FFF2-40B4-BE49-F238E27FC236}">
                <a16:creationId xmlns:a16="http://schemas.microsoft.com/office/drawing/2014/main" id="{04DD451E-1872-F946-C1E8-BF2D810C8EF3}"/>
              </a:ext>
            </a:extLst>
          </p:cNvPr>
          <p:cNvCxnSpPr>
            <a:cxnSpLocks/>
            <a:endCxn id="114" idx="0"/>
          </p:cNvCxnSpPr>
          <p:nvPr/>
        </p:nvCxnSpPr>
        <p:spPr>
          <a:xfrm>
            <a:off x="10647251" y="2634510"/>
            <a:ext cx="0" cy="589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123CA0B6-650C-9CF4-A983-16EEF303252C}"/>
              </a:ext>
            </a:extLst>
          </p:cNvPr>
          <p:cNvSpPr/>
          <p:nvPr/>
        </p:nvSpPr>
        <p:spPr>
          <a:xfrm>
            <a:off x="817776" y="1344752"/>
            <a:ext cx="2779645" cy="2779645"/>
          </a:xfrm>
          <a:prstGeom prst="ellipse">
            <a:avLst/>
          </a:prstGeom>
          <a:gradFill flip="none" rotWithShape="1">
            <a:gsLst>
              <a:gs pos="33000">
                <a:schemeClr val="bg1">
                  <a:lumMod val="95000"/>
                  <a:alpha val="0"/>
                </a:schemeClr>
              </a:gs>
              <a:gs pos="100000">
                <a:srgbClr val="FFC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 dirty="0"/>
          </a:p>
        </p:txBody>
      </p:sp>
      <p:pic>
        <p:nvPicPr>
          <p:cNvPr id="8" name="Picture 7" descr="Fig. 1">
            <a:extLst>
              <a:ext uri="{FF2B5EF4-FFF2-40B4-BE49-F238E27FC236}">
                <a16:creationId xmlns:a16="http://schemas.microsoft.com/office/drawing/2014/main" id="{E05D33A5-6676-EB24-AA76-96D861C1AF9D}"/>
              </a:ext>
            </a:extLst>
          </p:cNvPr>
          <p:cNvPicPr/>
          <p:nvPr/>
        </p:nvPicPr>
        <p:blipFill rotWithShape="1">
          <a:blip r:embed="rId4" cstate="screen">
            <a:alphaModFix amt="56000"/>
            <a:extLst>
              <a:ext uri="{BEBA8EAE-BF5A-486C-A8C5-ECC9F3942E4B}">
                <a14:imgProps xmlns:a14="http://schemas.microsoft.com/office/drawing/2010/main">
                  <a14:imgLayer r:embed="rId5">
                    <a14:imgEffect>
                      <a14:backgroundRemoval t="13754" b="100000" l="0" r="100000">
                        <a14:foregroundMark x1="92045" y1="32665" x2="99148" y2="27221"/>
                        <a14:foregroundMark x1="8807" y1="96848" x2="84943" y2="38109"/>
                        <a14:foregroundMark x1="52841" y1="13754" x2="52841" y2="13754"/>
                        <a14:foregroundMark x1="89205" y1="73639" x2="89205" y2="73639"/>
                        <a14:foregroundMark x1="83239" y1="73639" x2="83239" y2="73639"/>
                        <a14:backgroundMark x1="284" y1="94842" x2="284" y2="94842"/>
                        <a14:backgroundMark x1="9091" y1="96848" x2="9091" y2="96848"/>
                        <a14:backgroundMark x1="94034" y1="32665" x2="94034" y2="32665"/>
                        <a14:backgroundMark x1="90057" y1="29513" x2="90057" y2="29513"/>
                        <a14:backgroundMark x1="90057" y1="31519" x2="90057" y2="31519"/>
                        <a14:backgroundMark x1="91193" y1="34957" x2="91193" y2="34957"/>
                        <a14:backgroundMark x1="97727" y1="27221" x2="97727" y2="27221"/>
                        <a14:backgroundMark x1="88068" y1="33811" x2="88068" y2="33811"/>
                        <a14:backgroundMark x1="91193" y1="27221" x2="88068" y2="53868"/>
                        <a14:backgroundMark x1="96023" y1="41547" x2="98864" y2="23782"/>
                        <a14:backgroundMark x1="8807" y1="95989" x2="3409" y2="99713"/>
                      </a14:backgroundRemoval>
                    </a14:imgEffect>
                  </a14:imgLayer>
                </a14:imgProps>
              </a:ext>
              <a:ext uri="{28A0092B-C50C-407E-A947-70E740481C1C}">
                <a14:useLocalDpi xmlns:a14="http://schemas.microsoft.com/office/drawing/2010/main"/>
              </a:ext>
            </a:extLst>
          </a:blip>
          <a:srcRect/>
          <a:stretch/>
        </p:blipFill>
        <p:spPr bwMode="auto">
          <a:xfrm>
            <a:off x="1287251" y="1792098"/>
            <a:ext cx="1842100" cy="1705298"/>
          </a:xfrm>
          <a:prstGeom prst="rect">
            <a:avLst/>
          </a:prstGeom>
          <a:noFill/>
          <a:ln>
            <a:noFill/>
          </a:ln>
        </p:spPr>
      </p:pic>
      <p:sp>
        <p:nvSpPr>
          <p:cNvPr id="63" name="TextBox 62">
            <a:extLst>
              <a:ext uri="{FF2B5EF4-FFF2-40B4-BE49-F238E27FC236}">
                <a16:creationId xmlns:a16="http://schemas.microsoft.com/office/drawing/2014/main" id="{73391BC7-2CF0-09B4-85F6-1331AB32A0E9}"/>
              </a:ext>
            </a:extLst>
          </p:cNvPr>
          <p:cNvSpPr txBox="1"/>
          <p:nvPr/>
        </p:nvSpPr>
        <p:spPr>
          <a:xfrm>
            <a:off x="1688150" y="1350759"/>
            <a:ext cx="1038895" cy="523220"/>
          </a:xfrm>
          <a:prstGeom prst="rect">
            <a:avLst/>
          </a:prstGeom>
          <a:noFill/>
        </p:spPr>
        <p:txBody>
          <a:bodyPr wrap="square" rtlCol="0">
            <a:spAutoFit/>
          </a:bodyPr>
          <a:lstStyle/>
          <a:p>
            <a:pPr algn="ctr"/>
            <a:r>
              <a:rPr lang="en-US" sz="1400" b="1" dirty="0">
                <a:solidFill>
                  <a:schemeClr val="accent1"/>
                </a:solidFill>
                <a:latin typeface="+mj-lt"/>
                <a:cs typeface="Calibri" panose="020F0502020204030204" pitchFamily="34" charset="0"/>
              </a:rPr>
              <a:t>Adipose tissue</a:t>
            </a:r>
            <a:endParaRPr lang="en-US" sz="1400" b="1" dirty="0">
              <a:solidFill>
                <a:schemeClr val="accent1"/>
              </a:solidFill>
              <a:latin typeface="+mj-lt"/>
            </a:endParaRPr>
          </a:p>
        </p:txBody>
      </p:sp>
      <p:sp>
        <p:nvSpPr>
          <p:cNvPr id="69" name="Freeform: Shape 68">
            <a:extLst>
              <a:ext uri="{FF2B5EF4-FFF2-40B4-BE49-F238E27FC236}">
                <a16:creationId xmlns:a16="http://schemas.microsoft.com/office/drawing/2014/main" id="{A6EDE651-5D7E-EE1C-5F3E-4DCD363B769E}"/>
              </a:ext>
            </a:extLst>
          </p:cNvPr>
          <p:cNvSpPr/>
          <p:nvPr/>
        </p:nvSpPr>
        <p:spPr>
          <a:xfrm rot="5647308" flipH="1">
            <a:off x="2298002" y="2322400"/>
            <a:ext cx="128327" cy="336550"/>
          </a:xfrm>
          <a:custGeom>
            <a:avLst/>
            <a:gdLst>
              <a:gd name="connsiteX0" fmla="*/ 63859 w 89259"/>
              <a:gd name="connsiteY0" fmla="*/ 336550 h 336550"/>
              <a:gd name="connsiteX1" fmla="*/ 359 w 89259"/>
              <a:gd name="connsiteY1" fmla="*/ 177800 h 336550"/>
              <a:gd name="connsiteX2" fmla="*/ 89259 w 89259"/>
              <a:gd name="connsiteY2" fmla="*/ 0 h 336550"/>
              <a:gd name="connsiteX3" fmla="*/ 89259 w 89259"/>
              <a:gd name="connsiteY3" fmla="*/ 0 h 336550"/>
              <a:gd name="connsiteX0" fmla="*/ 63792 w 89192"/>
              <a:gd name="connsiteY0" fmla="*/ 336550 h 336550"/>
              <a:gd name="connsiteX1" fmla="*/ 292 w 89192"/>
              <a:gd name="connsiteY1" fmla="*/ 177800 h 336550"/>
              <a:gd name="connsiteX2" fmla="*/ 89192 w 89192"/>
              <a:gd name="connsiteY2" fmla="*/ 0 h 336550"/>
              <a:gd name="connsiteX3" fmla="*/ 89192 w 89192"/>
              <a:gd name="connsiteY3" fmla="*/ 0 h 336550"/>
              <a:gd name="connsiteX0" fmla="*/ 63843 w 89243"/>
              <a:gd name="connsiteY0" fmla="*/ 336550 h 336550"/>
              <a:gd name="connsiteX1" fmla="*/ 343 w 89243"/>
              <a:gd name="connsiteY1" fmla="*/ 177800 h 336550"/>
              <a:gd name="connsiteX2" fmla="*/ 89243 w 89243"/>
              <a:gd name="connsiteY2" fmla="*/ 0 h 336550"/>
              <a:gd name="connsiteX3" fmla="*/ 89243 w 89243"/>
              <a:gd name="connsiteY3" fmla="*/ 0 h 336550"/>
              <a:gd name="connsiteX0" fmla="*/ 0 w 25400"/>
              <a:gd name="connsiteY0" fmla="*/ 336550 h 336550"/>
              <a:gd name="connsiteX1" fmla="*/ 25400 w 25400"/>
              <a:gd name="connsiteY1" fmla="*/ 0 h 336550"/>
              <a:gd name="connsiteX2" fmla="*/ 25400 w 25400"/>
              <a:gd name="connsiteY2" fmla="*/ 0 h 336550"/>
              <a:gd name="connsiteX0" fmla="*/ 24840 w 50240"/>
              <a:gd name="connsiteY0" fmla="*/ 336550 h 336550"/>
              <a:gd name="connsiteX1" fmla="*/ 50240 w 50240"/>
              <a:gd name="connsiteY1" fmla="*/ 0 h 336550"/>
              <a:gd name="connsiteX2" fmla="*/ 50240 w 50240"/>
              <a:gd name="connsiteY2" fmla="*/ 0 h 336550"/>
              <a:gd name="connsiteX0" fmla="*/ 55165 w 80565"/>
              <a:gd name="connsiteY0" fmla="*/ 336550 h 336550"/>
              <a:gd name="connsiteX1" fmla="*/ 80565 w 80565"/>
              <a:gd name="connsiteY1" fmla="*/ 0 h 336550"/>
              <a:gd name="connsiteX2" fmla="*/ 80565 w 80565"/>
              <a:gd name="connsiteY2" fmla="*/ 0 h 336550"/>
            </a:gdLst>
            <a:ahLst/>
            <a:cxnLst>
              <a:cxn ang="0">
                <a:pos x="connsiteX0" y="connsiteY0"/>
              </a:cxn>
              <a:cxn ang="0">
                <a:pos x="connsiteX1" y="connsiteY1"/>
              </a:cxn>
              <a:cxn ang="0">
                <a:pos x="connsiteX2" y="connsiteY2"/>
              </a:cxn>
            </a:cxnLst>
            <a:rect l="l" t="t" r="r" b="b"/>
            <a:pathLst>
              <a:path w="80565" h="336550">
                <a:moveTo>
                  <a:pt x="55165" y="336550"/>
                </a:moveTo>
                <a:cubicBezTo>
                  <a:pt x="-23595" y="236444"/>
                  <a:pt x="-20521" y="51847"/>
                  <a:pt x="80565" y="0"/>
                </a:cubicBezTo>
                <a:lnTo>
                  <a:pt x="80565" y="0"/>
                </a:lnTo>
              </a:path>
            </a:pathLst>
          </a:custGeom>
          <a:ln w="19050">
            <a:solidFill>
              <a:schemeClr val="tx1"/>
            </a:solidFill>
            <a:headEnd w="lg" len="sm"/>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0" name="Straight Arrow Connector 69">
            <a:extLst>
              <a:ext uri="{FF2B5EF4-FFF2-40B4-BE49-F238E27FC236}">
                <a16:creationId xmlns:a16="http://schemas.microsoft.com/office/drawing/2014/main" id="{63B9CE02-7968-7324-E276-39353B63A590}"/>
              </a:ext>
            </a:extLst>
          </p:cNvPr>
          <p:cNvCxnSpPr>
            <a:cxnSpLocks/>
          </p:cNvCxnSpPr>
          <p:nvPr/>
        </p:nvCxnSpPr>
        <p:spPr>
          <a:xfrm>
            <a:off x="2041787" y="2501149"/>
            <a:ext cx="0" cy="229101"/>
          </a:xfrm>
          <a:prstGeom prst="straightConnector1">
            <a:avLst/>
          </a:prstGeom>
          <a:ln w="19050">
            <a:solidFill>
              <a:schemeClr val="tx1"/>
            </a:solidFill>
            <a:headEnd w="lg" len="sm"/>
            <a:tailEnd type="triangle" w="lg"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39C92AC6-3177-2327-4769-FB433164084D}"/>
              </a:ext>
            </a:extLst>
          </p:cNvPr>
          <p:cNvSpPr txBox="1"/>
          <p:nvPr/>
        </p:nvSpPr>
        <p:spPr>
          <a:xfrm>
            <a:off x="1369396" y="2217762"/>
            <a:ext cx="1338000" cy="307777"/>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 </a:t>
            </a:r>
            <a:r>
              <a:rPr lang="en-US" sz="1400" b="1" dirty="0"/>
              <a:t>Lipase</a:t>
            </a:r>
          </a:p>
        </p:txBody>
      </p:sp>
      <p:sp>
        <p:nvSpPr>
          <p:cNvPr id="73" name="TextBox 72">
            <a:extLst>
              <a:ext uri="{FF2B5EF4-FFF2-40B4-BE49-F238E27FC236}">
                <a16:creationId xmlns:a16="http://schemas.microsoft.com/office/drawing/2014/main" id="{8CF9373B-3C78-1844-2443-DD4E667709FA}"/>
              </a:ext>
            </a:extLst>
          </p:cNvPr>
          <p:cNvSpPr txBox="1"/>
          <p:nvPr/>
        </p:nvSpPr>
        <p:spPr>
          <a:xfrm>
            <a:off x="2355316" y="2152971"/>
            <a:ext cx="1002168" cy="523220"/>
          </a:xfrm>
          <a:prstGeom prst="rect">
            <a:avLst/>
          </a:prstGeom>
          <a:noFill/>
        </p:spPr>
        <p:txBody>
          <a:bodyPr wrap="square" rtlCol="0">
            <a:spAutoFit/>
          </a:bodyPr>
          <a:lstStyle/>
          <a:p>
            <a:pPr marL="228600" indent="-171450"/>
            <a:r>
              <a:rPr lang="en-US" sz="1400" b="1" dirty="0">
                <a:latin typeface="Calibri" panose="020F0502020204030204" pitchFamily="34" charset="0"/>
                <a:cs typeface="Calibri" panose="020F0502020204030204" pitchFamily="34" charset="0"/>
              </a:rPr>
              <a:t>↑ </a:t>
            </a:r>
            <a:r>
              <a:rPr lang="en-US" sz="1400" b="1" dirty="0"/>
              <a:t>Fatty acid</a:t>
            </a:r>
          </a:p>
        </p:txBody>
      </p:sp>
      <p:sp>
        <p:nvSpPr>
          <p:cNvPr id="74" name="TextBox 73">
            <a:extLst>
              <a:ext uri="{FF2B5EF4-FFF2-40B4-BE49-F238E27FC236}">
                <a16:creationId xmlns:a16="http://schemas.microsoft.com/office/drawing/2014/main" id="{6570352B-468B-A0F8-379C-AEF2730F6337}"/>
              </a:ext>
            </a:extLst>
          </p:cNvPr>
          <p:cNvSpPr txBox="1"/>
          <p:nvPr/>
        </p:nvSpPr>
        <p:spPr>
          <a:xfrm>
            <a:off x="1309192" y="2700981"/>
            <a:ext cx="1371015" cy="523220"/>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 </a:t>
            </a:r>
            <a:r>
              <a:rPr lang="en-US" sz="1400" b="1" dirty="0"/>
              <a:t>Amino acid</a:t>
            </a:r>
            <a:br>
              <a:rPr lang="en-US" sz="1400" b="1" dirty="0"/>
            </a:br>
            <a:r>
              <a:rPr lang="en-US" sz="1400" b="1" dirty="0">
                <a:latin typeface="Calibri" panose="020F0502020204030204" pitchFamily="34" charset="0"/>
                <a:cs typeface="Calibri" panose="020F0502020204030204" pitchFamily="34" charset="0"/>
              </a:rPr>
              <a:t>↑ </a:t>
            </a:r>
            <a:r>
              <a:rPr lang="en-US" sz="1400" b="1" dirty="0"/>
              <a:t>Glycerol</a:t>
            </a:r>
          </a:p>
        </p:txBody>
      </p:sp>
      <p:grpSp>
        <p:nvGrpSpPr>
          <p:cNvPr id="34" name="Group 33">
            <a:extLst>
              <a:ext uri="{FF2B5EF4-FFF2-40B4-BE49-F238E27FC236}">
                <a16:creationId xmlns:a16="http://schemas.microsoft.com/office/drawing/2014/main" id="{756564F1-E1FA-A9E9-2A10-2E1ACA851AF4}"/>
              </a:ext>
            </a:extLst>
          </p:cNvPr>
          <p:cNvGrpSpPr/>
          <p:nvPr/>
        </p:nvGrpSpPr>
        <p:grpSpPr>
          <a:xfrm>
            <a:off x="817776" y="3563893"/>
            <a:ext cx="2779645" cy="2779645"/>
            <a:chOff x="445496" y="3563893"/>
            <a:chExt cx="2779645" cy="2779645"/>
          </a:xfrm>
        </p:grpSpPr>
        <p:sp>
          <p:nvSpPr>
            <p:cNvPr id="6" name="Oval 5">
              <a:extLst>
                <a:ext uri="{FF2B5EF4-FFF2-40B4-BE49-F238E27FC236}">
                  <a16:creationId xmlns:a16="http://schemas.microsoft.com/office/drawing/2014/main" id="{75991897-F5AD-ABEB-8937-E45F051D5504}"/>
                </a:ext>
              </a:extLst>
            </p:cNvPr>
            <p:cNvSpPr/>
            <p:nvPr/>
          </p:nvSpPr>
          <p:spPr>
            <a:xfrm>
              <a:off x="445496" y="3563893"/>
              <a:ext cx="2779645" cy="2779645"/>
            </a:xfrm>
            <a:prstGeom prst="ellipse">
              <a:avLst/>
            </a:prstGeom>
            <a:gradFill flip="none" rotWithShape="1">
              <a:gsLst>
                <a:gs pos="33000">
                  <a:schemeClr val="bg1">
                    <a:lumMod val="95000"/>
                    <a:alpha val="0"/>
                  </a:schemeClr>
                </a:gs>
                <a:gs pos="100000">
                  <a:srgbClr val="FFC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4" name="TextBox 63">
              <a:extLst>
                <a:ext uri="{FF2B5EF4-FFF2-40B4-BE49-F238E27FC236}">
                  <a16:creationId xmlns:a16="http://schemas.microsoft.com/office/drawing/2014/main" id="{F8CA1008-A383-46F1-BD55-EDCDDCDF92CC}"/>
                </a:ext>
              </a:extLst>
            </p:cNvPr>
            <p:cNvSpPr txBox="1"/>
            <p:nvPr/>
          </p:nvSpPr>
          <p:spPr>
            <a:xfrm>
              <a:off x="1068815" y="5350275"/>
              <a:ext cx="1388522" cy="307777"/>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 </a:t>
              </a:r>
              <a:r>
                <a:rPr lang="en-US" sz="1400" b="1" dirty="0"/>
                <a:t>Food intake</a:t>
              </a:r>
            </a:p>
          </p:txBody>
        </p:sp>
        <p:sp>
          <p:nvSpPr>
            <p:cNvPr id="65" name="TextBox 64">
              <a:extLst>
                <a:ext uri="{FF2B5EF4-FFF2-40B4-BE49-F238E27FC236}">
                  <a16:creationId xmlns:a16="http://schemas.microsoft.com/office/drawing/2014/main" id="{E7686635-37E2-9FB5-2DC3-B14B088E4A84}"/>
                </a:ext>
              </a:extLst>
            </p:cNvPr>
            <p:cNvSpPr txBox="1"/>
            <p:nvPr/>
          </p:nvSpPr>
          <p:spPr>
            <a:xfrm>
              <a:off x="1217094" y="4529941"/>
              <a:ext cx="1091966" cy="523220"/>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 </a:t>
              </a:r>
              <a:r>
                <a:rPr lang="en-US" sz="1400" b="1" dirty="0"/>
                <a:t>Glucose</a:t>
              </a:r>
              <a:br>
                <a:rPr lang="en-US" sz="1400" b="1" dirty="0"/>
              </a:br>
              <a:r>
                <a:rPr lang="en-US" sz="1400" b="1" dirty="0">
                  <a:latin typeface="Calibri" panose="020F0502020204030204" pitchFamily="34" charset="0"/>
                  <a:cs typeface="Calibri" panose="020F0502020204030204" pitchFamily="34" charset="0"/>
                </a:rPr>
                <a:t>↑ </a:t>
              </a:r>
              <a:r>
                <a:rPr lang="en-US" sz="1400" b="1" dirty="0">
                  <a:latin typeface="+mj-lt"/>
                  <a:cs typeface="Calibri" panose="020F0502020204030204" pitchFamily="34" charset="0"/>
                </a:rPr>
                <a:t>Insulin</a:t>
              </a:r>
              <a:endParaRPr lang="en-US" sz="1400" b="1" dirty="0">
                <a:latin typeface="+mj-lt"/>
              </a:endParaRPr>
            </a:p>
          </p:txBody>
        </p:sp>
        <p:cxnSp>
          <p:nvCxnSpPr>
            <p:cNvPr id="67" name="Straight Arrow Connector 66">
              <a:extLst>
                <a:ext uri="{FF2B5EF4-FFF2-40B4-BE49-F238E27FC236}">
                  <a16:creationId xmlns:a16="http://schemas.microsoft.com/office/drawing/2014/main" id="{7B717451-0E51-B7C2-FAE0-A59A05DC33EF}"/>
                </a:ext>
              </a:extLst>
            </p:cNvPr>
            <p:cNvCxnSpPr>
              <a:cxnSpLocks/>
            </p:cNvCxnSpPr>
            <p:nvPr/>
          </p:nvCxnSpPr>
          <p:spPr>
            <a:xfrm flipV="1">
              <a:off x="1763076" y="5060352"/>
              <a:ext cx="0" cy="229101"/>
            </a:xfrm>
            <a:prstGeom prst="straightConnector1">
              <a:avLst/>
            </a:prstGeom>
            <a:ln w="19050">
              <a:solidFill>
                <a:schemeClr val="tx1"/>
              </a:solidFill>
              <a:headEnd w="lg" len="sm"/>
              <a:tailEnd type="triangle" w="lg" len="med"/>
            </a:ln>
          </p:spPr>
          <p:style>
            <a:lnRef idx="1">
              <a:schemeClr val="accent1"/>
            </a:lnRef>
            <a:fillRef idx="0">
              <a:schemeClr val="accent1"/>
            </a:fillRef>
            <a:effectRef idx="0">
              <a:schemeClr val="accent1"/>
            </a:effectRef>
            <a:fontRef idx="minor">
              <a:schemeClr val="tx1"/>
            </a:fontRef>
          </p:style>
        </p:cxnSp>
      </p:grpSp>
      <p:cxnSp>
        <p:nvCxnSpPr>
          <p:cNvPr id="10" name="Connector: Curved 9">
            <a:extLst>
              <a:ext uri="{FF2B5EF4-FFF2-40B4-BE49-F238E27FC236}">
                <a16:creationId xmlns:a16="http://schemas.microsoft.com/office/drawing/2014/main" id="{C8512798-5BE9-F5B4-FD06-2211F97B7A32}"/>
              </a:ext>
            </a:extLst>
          </p:cNvPr>
          <p:cNvCxnSpPr>
            <a:cxnSpLocks/>
            <a:stCxn id="73" idx="3"/>
            <a:endCxn id="61" idx="1"/>
          </p:cNvCxnSpPr>
          <p:nvPr/>
        </p:nvCxnSpPr>
        <p:spPr>
          <a:xfrm>
            <a:off x="3357484" y="2414581"/>
            <a:ext cx="547872" cy="887392"/>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AE164E06-6F36-932D-DB60-9814945A8DAB}"/>
              </a:ext>
            </a:extLst>
          </p:cNvPr>
          <p:cNvCxnSpPr>
            <a:cxnSpLocks/>
            <a:stCxn id="65" idx="0"/>
            <a:endCxn id="61" idx="1"/>
          </p:cNvCxnSpPr>
          <p:nvPr/>
        </p:nvCxnSpPr>
        <p:spPr>
          <a:xfrm rot="5400000" flipH="1" flipV="1">
            <a:off x="2406372" y="3030958"/>
            <a:ext cx="1227968" cy="176999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F923073-1086-4041-25B4-8E03819D4FF0}"/>
              </a:ext>
            </a:extLst>
          </p:cNvPr>
          <p:cNvGrpSpPr/>
          <p:nvPr/>
        </p:nvGrpSpPr>
        <p:grpSpPr>
          <a:xfrm>
            <a:off x="-127421" y="3430415"/>
            <a:ext cx="1421768" cy="822960"/>
            <a:chOff x="4983101" y="2090066"/>
            <a:chExt cx="1587970" cy="955346"/>
          </a:xfrm>
        </p:grpSpPr>
        <p:sp>
          <p:nvSpPr>
            <p:cNvPr id="12" name="Oval 11">
              <a:extLst>
                <a:ext uri="{FF2B5EF4-FFF2-40B4-BE49-F238E27FC236}">
                  <a16:creationId xmlns:a16="http://schemas.microsoft.com/office/drawing/2014/main" id="{F8B53014-83C3-15A0-4E8D-396883F8CB15}"/>
                </a:ext>
              </a:extLst>
            </p:cNvPr>
            <p:cNvSpPr/>
            <p:nvPr/>
          </p:nvSpPr>
          <p:spPr>
            <a:xfrm>
              <a:off x="5315472" y="2090066"/>
              <a:ext cx="919162" cy="955346"/>
            </a:xfrm>
            <a:prstGeom prst="ellipse">
              <a:avLst/>
            </a:prstGeom>
            <a:gradFill flip="none" rotWithShape="1">
              <a:gsLst>
                <a:gs pos="95575">
                  <a:srgbClr val="FFC000"/>
                </a:gs>
                <a:gs pos="45000">
                  <a:srgbClr val="FFFF00"/>
                </a:gs>
                <a:gs pos="0">
                  <a:srgbClr val="FFFFBD"/>
                </a:gs>
              </a:gsLst>
              <a:path path="circle">
                <a:fillToRect l="50000" t="50000" r="50000" b="50000"/>
              </a:path>
              <a:tileRect/>
            </a:gra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2C55B16-52C3-923B-3868-F67571DEA545}"/>
                </a:ext>
              </a:extLst>
            </p:cNvPr>
            <p:cNvSpPr txBox="1"/>
            <p:nvPr/>
          </p:nvSpPr>
          <p:spPr>
            <a:xfrm>
              <a:off x="4983101" y="2360033"/>
              <a:ext cx="1587970" cy="393016"/>
            </a:xfrm>
            <a:prstGeom prst="rect">
              <a:avLst/>
            </a:prstGeom>
            <a:noFill/>
          </p:spPr>
          <p:txBody>
            <a:bodyPr wrap="square" rtlCol="0">
              <a:spAutoFit/>
            </a:bodyPr>
            <a:lstStyle/>
            <a:p>
              <a:pPr algn="ctr"/>
              <a:r>
                <a:rPr lang="en-US" sz="1600" b="1" dirty="0"/>
                <a:t>Cortisol</a:t>
              </a:r>
              <a:endParaRPr lang="en-US" sz="1600" dirty="0"/>
            </a:p>
          </p:txBody>
        </p:sp>
      </p:grpSp>
      <p:cxnSp>
        <p:nvCxnSpPr>
          <p:cNvPr id="18" name="Connector: Curved 17">
            <a:extLst>
              <a:ext uri="{FF2B5EF4-FFF2-40B4-BE49-F238E27FC236}">
                <a16:creationId xmlns:a16="http://schemas.microsoft.com/office/drawing/2014/main" id="{7EFC5782-7999-A8C6-B810-8A4DC154E99E}"/>
              </a:ext>
            </a:extLst>
          </p:cNvPr>
          <p:cNvCxnSpPr>
            <a:cxnSpLocks/>
            <a:stCxn id="74" idx="3"/>
            <a:endCxn id="61" idx="1"/>
          </p:cNvCxnSpPr>
          <p:nvPr/>
        </p:nvCxnSpPr>
        <p:spPr>
          <a:xfrm>
            <a:off x="2680207" y="2962591"/>
            <a:ext cx="1225149" cy="339382"/>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13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3526-81A9-3C92-D256-0BF9F8E17ED5}"/>
              </a:ext>
            </a:extLst>
          </p:cNvPr>
          <p:cNvSpPr>
            <a:spLocks noGrp="1"/>
          </p:cNvSpPr>
          <p:nvPr>
            <p:ph type="title"/>
          </p:nvPr>
        </p:nvSpPr>
        <p:spPr/>
        <p:txBody>
          <a:bodyPr/>
          <a:lstStyle/>
          <a:p>
            <a:r>
              <a:rPr lang="en-US" sz="3200" dirty="0"/>
              <a:t>Excess cortisol can increase food intake and fat accumulation</a:t>
            </a:r>
            <a:r>
              <a:rPr lang="en-US" sz="3200" baseline="30000" dirty="0"/>
              <a:t>1,2</a:t>
            </a:r>
            <a:endParaRPr lang="en-US" sz="3200" dirty="0"/>
          </a:p>
        </p:txBody>
      </p:sp>
      <p:sp>
        <p:nvSpPr>
          <p:cNvPr id="3" name="Slide Number Placeholder 2">
            <a:extLst>
              <a:ext uri="{FF2B5EF4-FFF2-40B4-BE49-F238E27FC236}">
                <a16:creationId xmlns:a16="http://schemas.microsoft.com/office/drawing/2014/main" id="{512ED5F2-612D-8BA1-AA59-7BDA47CFEEFB}"/>
              </a:ext>
            </a:extLst>
          </p:cNvPr>
          <p:cNvSpPr>
            <a:spLocks noGrp="1"/>
          </p:cNvSpPr>
          <p:nvPr>
            <p:ph type="sldNum" sz="quarter" idx="4"/>
          </p:nvPr>
        </p:nvSpPr>
        <p:spPr/>
        <p:txBody>
          <a:bodyPr/>
          <a:lstStyle/>
          <a:p>
            <a:fld id="{26C7E364-F216-45CA-BEA7-E5358E0A659A}" type="slidenum">
              <a:rPr lang="en-US" smtClean="0"/>
              <a:pPr/>
              <a:t>4</a:t>
            </a:fld>
            <a:endParaRPr lang="en-US" dirty="0"/>
          </a:p>
        </p:txBody>
      </p:sp>
      <p:sp>
        <p:nvSpPr>
          <p:cNvPr id="4" name="Footer Placeholder 3">
            <a:extLst>
              <a:ext uri="{FF2B5EF4-FFF2-40B4-BE49-F238E27FC236}">
                <a16:creationId xmlns:a16="http://schemas.microsoft.com/office/drawing/2014/main" id="{BD20FAC2-3FE1-16E8-3CF9-65498D1DD3F2}"/>
              </a:ext>
            </a:extLst>
          </p:cNvPr>
          <p:cNvSpPr>
            <a:spLocks noGrp="1"/>
          </p:cNvSpPr>
          <p:nvPr>
            <p:ph type="ftr" sz="quarter" idx="3"/>
          </p:nvPr>
        </p:nvSpPr>
        <p:spPr/>
        <p:txBody>
          <a:bodyPr/>
          <a:lstStyle/>
          <a:p>
            <a:r>
              <a:rPr lang="en-US" dirty="0"/>
              <a:t>1. Rahimi L, et al. </a:t>
            </a:r>
            <a:r>
              <a:rPr lang="en-US" i="1" dirty="0"/>
              <a:t>Diabetes Metab Syndr Obes</a:t>
            </a:r>
            <a:r>
              <a:rPr lang="en-US" dirty="0"/>
              <a:t>. 2020;13:1133-1145. 2. Geer EB, et al. </a:t>
            </a:r>
            <a:r>
              <a:rPr lang="en-US" i="1" dirty="0"/>
              <a:t>Endocrinol Metab Clin North Am</a:t>
            </a:r>
            <a:r>
              <a:rPr lang="en-US" dirty="0"/>
              <a:t>. 2014;43:75-102.</a:t>
            </a:r>
          </a:p>
        </p:txBody>
      </p:sp>
      <p:grpSp>
        <p:nvGrpSpPr>
          <p:cNvPr id="25" name="Group 24">
            <a:extLst>
              <a:ext uri="{FF2B5EF4-FFF2-40B4-BE49-F238E27FC236}">
                <a16:creationId xmlns:a16="http://schemas.microsoft.com/office/drawing/2014/main" id="{5997DA37-1433-F3DA-0FBF-694758441978}"/>
              </a:ext>
            </a:extLst>
          </p:cNvPr>
          <p:cNvGrpSpPr/>
          <p:nvPr/>
        </p:nvGrpSpPr>
        <p:grpSpPr>
          <a:xfrm>
            <a:off x="3610456" y="1316154"/>
            <a:ext cx="4870568" cy="4870568"/>
            <a:chOff x="445496" y="3563893"/>
            <a:chExt cx="2779645" cy="2779645"/>
          </a:xfrm>
        </p:grpSpPr>
        <p:sp>
          <p:nvSpPr>
            <p:cNvPr id="26" name="Oval 25">
              <a:extLst>
                <a:ext uri="{FF2B5EF4-FFF2-40B4-BE49-F238E27FC236}">
                  <a16:creationId xmlns:a16="http://schemas.microsoft.com/office/drawing/2014/main" id="{EE4143CF-A173-9D48-F46B-67031F126BD7}"/>
                </a:ext>
              </a:extLst>
            </p:cNvPr>
            <p:cNvSpPr/>
            <p:nvPr/>
          </p:nvSpPr>
          <p:spPr>
            <a:xfrm>
              <a:off x="445496" y="3563893"/>
              <a:ext cx="2779645" cy="2779645"/>
            </a:xfrm>
            <a:prstGeom prst="ellipse">
              <a:avLst/>
            </a:prstGeom>
            <a:gradFill flip="none" rotWithShape="1">
              <a:gsLst>
                <a:gs pos="33000">
                  <a:schemeClr val="bg1">
                    <a:lumMod val="95000"/>
                    <a:alpha val="0"/>
                  </a:schemeClr>
                </a:gs>
                <a:gs pos="100000">
                  <a:srgbClr val="FFC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28" name="TextBox 27">
              <a:extLst>
                <a:ext uri="{FF2B5EF4-FFF2-40B4-BE49-F238E27FC236}">
                  <a16:creationId xmlns:a16="http://schemas.microsoft.com/office/drawing/2014/main" id="{2041074A-166D-F2D9-F670-0F3319336EB8}"/>
                </a:ext>
              </a:extLst>
            </p:cNvPr>
            <p:cNvSpPr txBox="1"/>
            <p:nvPr/>
          </p:nvSpPr>
          <p:spPr>
            <a:xfrm>
              <a:off x="1141058" y="4917539"/>
              <a:ext cx="1388522" cy="208740"/>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 </a:t>
              </a:r>
              <a:r>
                <a:rPr lang="en-US" sz="1400" b="1" dirty="0"/>
                <a:t>Food intake</a:t>
              </a:r>
            </a:p>
          </p:txBody>
        </p:sp>
        <p:sp>
          <p:nvSpPr>
            <p:cNvPr id="29" name="TextBox 28">
              <a:extLst>
                <a:ext uri="{FF2B5EF4-FFF2-40B4-BE49-F238E27FC236}">
                  <a16:creationId xmlns:a16="http://schemas.microsoft.com/office/drawing/2014/main" id="{A0A556F1-1089-5251-47C4-EA7C70DA4A9D}"/>
                </a:ext>
              </a:extLst>
            </p:cNvPr>
            <p:cNvSpPr txBox="1"/>
            <p:nvPr/>
          </p:nvSpPr>
          <p:spPr>
            <a:xfrm>
              <a:off x="1289335" y="5279812"/>
              <a:ext cx="1091966" cy="313110"/>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 </a:t>
              </a:r>
              <a:r>
                <a:rPr lang="en-US" sz="1400" b="1" dirty="0"/>
                <a:t>Glucose</a:t>
              </a:r>
              <a:br>
                <a:rPr lang="en-US" sz="1400" b="1" dirty="0"/>
              </a:br>
              <a:r>
                <a:rPr lang="en-US" sz="1400" b="1" dirty="0">
                  <a:latin typeface="Calibri" panose="020F0502020204030204" pitchFamily="34" charset="0"/>
                  <a:cs typeface="Calibri" panose="020F0502020204030204" pitchFamily="34" charset="0"/>
                </a:rPr>
                <a:t>↑ </a:t>
              </a:r>
              <a:r>
                <a:rPr lang="en-US" sz="1400" b="1" dirty="0">
                  <a:latin typeface="+mj-lt"/>
                  <a:cs typeface="Calibri" panose="020F0502020204030204" pitchFamily="34" charset="0"/>
                </a:rPr>
                <a:t>Insulin</a:t>
              </a:r>
              <a:endParaRPr lang="en-US" sz="1400" b="1" dirty="0">
                <a:latin typeface="+mj-lt"/>
              </a:endParaRPr>
            </a:p>
          </p:txBody>
        </p:sp>
        <p:cxnSp>
          <p:nvCxnSpPr>
            <p:cNvPr id="31" name="Straight Arrow Connector 30">
              <a:extLst>
                <a:ext uri="{FF2B5EF4-FFF2-40B4-BE49-F238E27FC236}">
                  <a16:creationId xmlns:a16="http://schemas.microsoft.com/office/drawing/2014/main" id="{208A34C0-4B1B-436B-B8F3-3EDA7186FED5}"/>
                </a:ext>
              </a:extLst>
            </p:cNvPr>
            <p:cNvCxnSpPr>
              <a:cxnSpLocks/>
            </p:cNvCxnSpPr>
            <p:nvPr/>
          </p:nvCxnSpPr>
          <p:spPr>
            <a:xfrm>
              <a:off x="1835319" y="5113232"/>
              <a:ext cx="0" cy="159841"/>
            </a:xfrm>
            <a:prstGeom prst="straightConnector1">
              <a:avLst/>
            </a:prstGeom>
            <a:ln w="19050">
              <a:solidFill>
                <a:schemeClr val="tx1"/>
              </a:solidFill>
              <a:headEnd w="lg" len="sm"/>
              <a:tailEnd type="triangle" w="lg" len="med"/>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F8D01531-E7B2-16BF-A58B-BF24290E2559}"/>
              </a:ext>
            </a:extLst>
          </p:cNvPr>
          <p:cNvSpPr txBox="1"/>
          <p:nvPr/>
        </p:nvSpPr>
        <p:spPr>
          <a:xfrm>
            <a:off x="4601687" y="2241575"/>
            <a:ext cx="1863011" cy="338554"/>
          </a:xfrm>
          <a:prstGeom prst="rect">
            <a:avLst/>
          </a:prstGeom>
          <a:noFill/>
        </p:spPr>
        <p:txBody>
          <a:bodyPr wrap="none" rtlCol="0">
            <a:spAutoFit/>
          </a:bodyPr>
          <a:lstStyle/>
          <a:p>
            <a:pPr algn="ctr"/>
            <a:r>
              <a:rPr lang="en-US" sz="1600" b="1" dirty="0">
                <a:solidFill>
                  <a:schemeClr val="accent6"/>
                </a:solidFill>
              </a:rPr>
              <a:t>Leptin sensitivity</a:t>
            </a:r>
          </a:p>
        </p:txBody>
      </p:sp>
      <p:grpSp>
        <p:nvGrpSpPr>
          <p:cNvPr id="10" name="Group 9">
            <a:extLst>
              <a:ext uri="{FF2B5EF4-FFF2-40B4-BE49-F238E27FC236}">
                <a16:creationId xmlns:a16="http://schemas.microsoft.com/office/drawing/2014/main" id="{A00CBBAF-13DE-6EF4-D972-F728E8D2D556}"/>
              </a:ext>
            </a:extLst>
          </p:cNvPr>
          <p:cNvGrpSpPr/>
          <p:nvPr/>
        </p:nvGrpSpPr>
        <p:grpSpPr>
          <a:xfrm rot="10800000">
            <a:off x="4257171" y="2272297"/>
            <a:ext cx="319018" cy="319018"/>
            <a:chOff x="3336193" y="4709136"/>
            <a:chExt cx="319018" cy="319018"/>
          </a:xfrm>
        </p:grpSpPr>
        <p:sp>
          <p:nvSpPr>
            <p:cNvPr id="11" name="Oval 10">
              <a:extLst>
                <a:ext uri="{FF2B5EF4-FFF2-40B4-BE49-F238E27FC236}">
                  <a16:creationId xmlns:a16="http://schemas.microsoft.com/office/drawing/2014/main" id="{B51295A1-0C94-F789-BE95-F37BD157DB1F}"/>
                </a:ext>
              </a:extLst>
            </p:cNvPr>
            <p:cNvSpPr/>
            <p:nvPr/>
          </p:nvSpPr>
          <p:spPr>
            <a:xfrm>
              <a:off x="3336193" y="4709136"/>
              <a:ext cx="319018" cy="319018"/>
            </a:xfrm>
            <a:prstGeom prst="ellipse">
              <a:avLst/>
            </a:prstGeom>
            <a:gradFill>
              <a:gsLst>
                <a:gs pos="2000">
                  <a:schemeClr val="accent4">
                    <a:lumMod val="60000"/>
                    <a:lumOff val="40000"/>
                  </a:schemeClr>
                </a:gs>
                <a:gs pos="100000">
                  <a:schemeClr val="accent6">
                    <a:lumMod val="50000"/>
                  </a:schemeClr>
                </a:gs>
                <a:gs pos="29000">
                  <a:schemeClr val="accent6"/>
                </a:gs>
              </a:gsLst>
              <a:lin ang="2700000" scaled="0"/>
            </a:gradFill>
            <a:ln w="19050">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Up 65">
              <a:extLst>
                <a:ext uri="{FF2B5EF4-FFF2-40B4-BE49-F238E27FC236}">
                  <a16:creationId xmlns:a16="http://schemas.microsoft.com/office/drawing/2014/main" id="{F50E9A50-FC7C-397F-97F3-71F9A7F67EF0}"/>
                </a:ext>
              </a:extLst>
            </p:cNvPr>
            <p:cNvSpPr/>
            <p:nvPr/>
          </p:nvSpPr>
          <p:spPr>
            <a:xfrm>
              <a:off x="3386802" y="4749355"/>
              <a:ext cx="210093" cy="227362"/>
            </a:xfrm>
            <a:prstGeom prst="upArrow">
              <a:avLst>
                <a:gd name="adj1" fmla="val 47504"/>
                <a:gd name="adj2" fmla="val 58984"/>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rgbClr val="A22338"/>
                </a:solidFill>
              </a:endParaRPr>
            </a:p>
          </p:txBody>
        </p:sp>
      </p:grpSp>
      <p:sp>
        <p:nvSpPr>
          <p:cNvPr id="13" name="TextBox 12">
            <a:extLst>
              <a:ext uri="{FF2B5EF4-FFF2-40B4-BE49-F238E27FC236}">
                <a16:creationId xmlns:a16="http://schemas.microsoft.com/office/drawing/2014/main" id="{69F6AF7C-B915-C0CC-04D0-207880D7E7A5}"/>
              </a:ext>
            </a:extLst>
          </p:cNvPr>
          <p:cNvSpPr txBox="1"/>
          <p:nvPr/>
        </p:nvSpPr>
        <p:spPr>
          <a:xfrm>
            <a:off x="6018703" y="3032834"/>
            <a:ext cx="2348208" cy="338554"/>
          </a:xfrm>
          <a:prstGeom prst="rect">
            <a:avLst/>
          </a:prstGeom>
          <a:noFill/>
        </p:spPr>
        <p:txBody>
          <a:bodyPr wrap="none" rtlCol="0">
            <a:spAutoFit/>
          </a:bodyPr>
          <a:lstStyle/>
          <a:p>
            <a:pPr algn="ctr"/>
            <a:r>
              <a:rPr lang="en-US" sz="1600" b="1" dirty="0">
                <a:solidFill>
                  <a:schemeClr val="accent6"/>
                </a:solidFill>
              </a:rPr>
              <a:t>NPY neuronal activity </a:t>
            </a:r>
          </a:p>
        </p:txBody>
      </p:sp>
      <p:grpSp>
        <p:nvGrpSpPr>
          <p:cNvPr id="14" name="Group 13">
            <a:extLst>
              <a:ext uri="{FF2B5EF4-FFF2-40B4-BE49-F238E27FC236}">
                <a16:creationId xmlns:a16="http://schemas.microsoft.com/office/drawing/2014/main" id="{03ED8F56-60FC-5382-C74E-BF013C8D3851}"/>
              </a:ext>
            </a:extLst>
          </p:cNvPr>
          <p:cNvGrpSpPr/>
          <p:nvPr/>
        </p:nvGrpSpPr>
        <p:grpSpPr>
          <a:xfrm>
            <a:off x="5674187" y="3042602"/>
            <a:ext cx="319018" cy="319018"/>
            <a:chOff x="3336193" y="4709136"/>
            <a:chExt cx="319018" cy="319018"/>
          </a:xfrm>
        </p:grpSpPr>
        <p:sp>
          <p:nvSpPr>
            <p:cNvPr id="15" name="Oval 14">
              <a:extLst>
                <a:ext uri="{FF2B5EF4-FFF2-40B4-BE49-F238E27FC236}">
                  <a16:creationId xmlns:a16="http://schemas.microsoft.com/office/drawing/2014/main" id="{C4E225DB-9860-F05F-B66D-6EC95493785B}"/>
                </a:ext>
              </a:extLst>
            </p:cNvPr>
            <p:cNvSpPr/>
            <p:nvPr/>
          </p:nvSpPr>
          <p:spPr>
            <a:xfrm>
              <a:off x="3336193" y="4709136"/>
              <a:ext cx="319018" cy="319018"/>
            </a:xfrm>
            <a:prstGeom prst="ellipse">
              <a:avLst/>
            </a:prstGeom>
            <a:gradFill>
              <a:gsLst>
                <a:gs pos="2000">
                  <a:schemeClr val="accent4">
                    <a:lumMod val="60000"/>
                    <a:lumOff val="40000"/>
                  </a:schemeClr>
                </a:gs>
                <a:gs pos="100000">
                  <a:schemeClr val="accent6">
                    <a:lumMod val="50000"/>
                  </a:schemeClr>
                </a:gs>
                <a:gs pos="29000">
                  <a:schemeClr val="accent6"/>
                </a:gs>
              </a:gsLst>
              <a:lin ang="2700000" scaled="0"/>
            </a:gradFill>
            <a:ln w="19050">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Up 65">
              <a:extLst>
                <a:ext uri="{FF2B5EF4-FFF2-40B4-BE49-F238E27FC236}">
                  <a16:creationId xmlns:a16="http://schemas.microsoft.com/office/drawing/2014/main" id="{4F928413-783E-369A-DAD3-398F5173421A}"/>
                </a:ext>
              </a:extLst>
            </p:cNvPr>
            <p:cNvSpPr/>
            <p:nvPr/>
          </p:nvSpPr>
          <p:spPr>
            <a:xfrm>
              <a:off x="3386802" y="4749355"/>
              <a:ext cx="210093" cy="227362"/>
            </a:xfrm>
            <a:prstGeom prst="upArrow">
              <a:avLst>
                <a:gd name="adj1" fmla="val 47504"/>
                <a:gd name="adj2" fmla="val 58984"/>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rgbClr val="A22338"/>
                </a:solidFill>
              </a:endParaRPr>
            </a:p>
          </p:txBody>
        </p:sp>
      </p:grpSp>
      <p:grpSp>
        <p:nvGrpSpPr>
          <p:cNvPr id="17" name="Group 16">
            <a:extLst>
              <a:ext uri="{FF2B5EF4-FFF2-40B4-BE49-F238E27FC236}">
                <a16:creationId xmlns:a16="http://schemas.microsoft.com/office/drawing/2014/main" id="{3AC1A8FB-B20D-1831-DD72-1EDD959D6E51}"/>
              </a:ext>
            </a:extLst>
          </p:cNvPr>
          <p:cNvGrpSpPr/>
          <p:nvPr/>
        </p:nvGrpSpPr>
        <p:grpSpPr>
          <a:xfrm>
            <a:off x="238834" y="2187587"/>
            <a:ext cx="3236143" cy="2348066"/>
            <a:chOff x="447472" y="1735316"/>
            <a:chExt cx="10850280" cy="3474242"/>
          </a:xfrm>
          <a:effectLst>
            <a:outerShdw blurRad="558800" algn="ctr" rotWithShape="0">
              <a:schemeClr val="accent1">
                <a:alpha val="40000"/>
              </a:schemeClr>
            </a:outerShdw>
          </a:effectLst>
        </p:grpSpPr>
        <p:sp>
          <p:nvSpPr>
            <p:cNvPr id="18" name="Snip Diagonal Corner Rectangle 40">
              <a:extLst>
                <a:ext uri="{FF2B5EF4-FFF2-40B4-BE49-F238E27FC236}">
                  <a16:creationId xmlns:a16="http://schemas.microsoft.com/office/drawing/2014/main" id="{F5DC4A83-3FC3-E89C-48CF-BCCECBDDF854}"/>
                </a:ext>
              </a:extLst>
            </p:cNvPr>
            <p:cNvSpPr/>
            <p:nvPr/>
          </p:nvSpPr>
          <p:spPr>
            <a:xfrm>
              <a:off x="447472" y="1735320"/>
              <a:ext cx="10850280" cy="3474238"/>
            </a:xfrm>
            <a:prstGeom prst="snip2DiagRect">
              <a:avLst>
                <a:gd name="adj1" fmla="val 10456"/>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33F8C99-0EA0-94D0-8BCF-B1D365BDFECB}"/>
                </a:ext>
              </a:extLst>
            </p:cNvPr>
            <p:cNvSpPr/>
            <p:nvPr/>
          </p:nvSpPr>
          <p:spPr>
            <a:xfrm>
              <a:off x="447472" y="1735316"/>
              <a:ext cx="10850280" cy="774949"/>
            </a:xfrm>
            <a:prstGeom prst="rect">
              <a:avLst/>
            </a:prstGeom>
            <a:gradFill>
              <a:gsLst>
                <a:gs pos="2000">
                  <a:schemeClr val="accent4">
                    <a:lumMod val="60000"/>
                    <a:lumOff val="40000"/>
                  </a:schemeClr>
                </a:gs>
                <a:gs pos="100000">
                  <a:schemeClr val="accent6">
                    <a:lumMod val="50000"/>
                  </a:schemeClr>
                </a:gs>
                <a:gs pos="29000">
                  <a:schemeClr val="accent6"/>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8A5EA4C1-F26B-13B4-0145-845065079E8B}"/>
              </a:ext>
            </a:extLst>
          </p:cNvPr>
          <p:cNvSpPr txBox="1"/>
          <p:nvPr/>
        </p:nvSpPr>
        <p:spPr>
          <a:xfrm>
            <a:off x="85005" y="2852320"/>
            <a:ext cx="3344362" cy="1550842"/>
          </a:xfrm>
          <a:prstGeom prst="rect">
            <a:avLst/>
          </a:prstGeom>
          <a:noFill/>
          <a:ln w="12700">
            <a:noFill/>
          </a:ln>
          <a:effectLst/>
        </p:spPr>
        <p:txBody>
          <a:bodyPr wrap="square" lIns="365760" anchor="ctr" anchorCtr="0">
            <a:noAutofit/>
          </a:bodyPr>
          <a:lstStyle/>
          <a:p>
            <a:pPr marL="166688" indent="-166688">
              <a:spcBef>
                <a:spcPts val="600"/>
              </a:spcBef>
              <a:buClr>
                <a:schemeClr val="accent6"/>
              </a:buClr>
              <a:buFont typeface="Arial" panose="020B0604020202020204" pitchFamily="34" charset="0"/>
              <a:buChar char="•"/>
              <a:defRPr/>
            </a:pPr>
            <a:r>
              <a:rPr lang="en-US" sz="1600" dirty="0">
                <a:solidFill>
                  <a:schemeClr val="accent1"/>
                </a:solidFill>
              </a:rPr>
              <a:t>Leptin </a:t>
            </a:r>
            <a:r>
              <a:rPr lang="en-US" sz="1600" dirty="0">
                <a:solidFill>
                  <a:schemeClr val="accent1"/>
                </a:solidFill>
                <a:latin typeface="Arial Black" panose="020B0A04020102020204" pitchFamily="34" charset="0"/>
              </a:rPr>
              <a:t>reduces appetite </a:t>
            </a:r>
            <a:r>
              <a:rPr lang="en-US" sz="1600" dirty="0">
                <a:solidFill>
                  <a:schemeClr val="accent1"/>
                </a:solidFill>
              </a:rPr>
              <a:t>under normal conditions</a:t>
            </a:r>
          </a:p>
          <a:p>
            <a:pPr marL="166688" indent="-166688">
              <a:spcBef>
                <a:spcPts val="600"/>
              </a:spcBef>
              <a:buClr>
                <a:schemeClr val="accent6"/>
              </a:buClr>
              <a:buFont typeface="Arial" panose="020B0604020202020204" pitchFamily="34" charset="0"/>
              <a:buChar char="•"/>
              <a:defRPr/>
            </a:pPr>
            <a:r>
              <a:rPr lang="en-US" sz="1600" dirty="0">
                <a:solidFill>
                  <a:schemeClr val="accent1"/>
                </a:solidFill>
              </a:rPr>
              <a:t>Excess cortisol </a:t>
            </a:r>
            <a:r>
              <a:rPr lang="en-US" sz="1600" dirty="0">
                <a:solidFill>
                  <a:schemeClr val="accent1"/>
                </a:solidFill>
                <a:latin typeface="Arial Black" panose="020B0A04020102020204" pitchFamily="34" charset="0"/>
              </a:rPr>
              <a:t>reduces sensitivity to leptin</a:t>
            </a:r>
            <a:r>
              <a:rPr lang="en-US" sz="1600" dirty="0">
                <a:solidFill>
                  <a:schemeClr val="accent1"/>
                </a:solidFill>
              </a:rPr>
              <a:t>, leading to hyperphagia</a:t>
            </a:r>
          </a:p>
        </p:txBody>
      </p:sp>
      <p:sp>
        <p:nvSpPr>
          <p:cNvPr id="23" name="TextBox 22">
            <a:extLst>
              <a:ext uri="{FF2B5EF4-FFF2-40B4-BE49-F238E27FC236}">
                <a16:creationId xmlns:a16="http://schemas.microsoft.com/office/drawing/2014/main" id="{35B5A382-19A2-2487-A98C-9AD534B56E08}"/>
              </a:ext>
            </a:extLst>
          </p:cNvPr>
          <p:cNvSpPr txBox="1"/>
          <p:nvPr/>
        </p:nvSpPr>
        <p:spPr>
          <a:xfrm>
            <a:off x="887581" y="2249406"/>
            <a:ext cx="193864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Leptin</a:t>
            </a:r>
          </a:p>
        </p:txBody>
      </p:sp>
      <p:grpSp>
        <p:nvGrpSpPr>
          <p:cNvPr id="33" name="Group 32">
            <a:extLst>
              <a:ext uri="{FF2B5EF4-FFF2-40B4-BE49-F238E27FC236}">
                <a16:creationId xmlns:a16="http://schemas.microsoft.com/office/drawing/2014/main" id="{F1F93F97-17A3-5C08-69DF-F9FB292F0934}"/>
              </a:ext>
            </a:extLst>
          </p:cNvPr>
          <p:cNvGrpSpPr/>
          <p:nvPr/>
        </p:nvGrpSpPr>
        <p:grpSpPr>
          <a:xfrm>
            <a:off x="8616503" y="2890876"/>
            <a:ext cx="3236143" cy="2348066"/>
            <a:chOff x="447472" y="1735316"/>
            <a:chExt cx="10850280" cy="3474242"/>
          </a:xfrm>
          <a:effectLst>
            <a:outerShdw blurRad="558800" algn="ctr" rotWithShape="0">
              <a:schemeClr val="accent1">
                <a:alpha val="40000"/>
              </a:schemeClr>
            </a:outerShdw>
          </a:effectLst>
        </p:grpSpPr>
        <p:sp>
          <p:nvSpPr>
            <p:cNvPr id="34" name="Snip Diagonal Corner Rectangle 40">
              <a:extLst>
                <a:ext uri="{FF2B5EF4-FFF2-40B4-BE49-F238E27FC236}">
                  <a16:creationId xmlns:a16="http://schemas.microsoft.com/office/drawing/2014/main" id="{860BA929-68A1-8906-1EB6-EE40604BDD56}"/>
                </a:ext>
              </a:extLst>
            </p:cNvPr>
            <p:cNvSpPr/>
            <p:nvPr/>
          </p:nvSpPr>
          <p:spPr>
            <a:xfrm>
              <a:off x="447472" y="1735320"/>
              <a:ext cx="10850280" cy="3474238"/>
            </a:xfrm>
            <a:prstGeom prst="snip2DiagRect">
              <a:avLst>
                <a:gd name="adj1" fmla="val 10456"/>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4383DAC-1441-05E2-388B-0D2E5C1F528C}"/>
                </a:ext>
              </a:extLst>
            </p:cNvPr>
            <p:cNvSpPr/>
            <p:nvPr/>
          </p:nvSpPr>
          <p:spPr>
            <a:xfrm>
              <a:off x="447472" y="1735316"/>
              <a:ext cx="10850280" cy="774949"/>
            </a:xfrm>
            <a:prstGeom prst="rect">
              <a:avLst/>
            </a:prstGeom>
            <a:gradFill>
              <a:gsLst>
                <a:gs pos="2000">
                  <a:schemeClr val="accent4">
                    <a:lumMod val="60000"/>
                    <a:lumOff val="40000"/>
                  </a:schemeClr>
                </a:gs>
                <a:gs pos="100000">
                  <a:schemeClr val="accent6">
                    <a:lumMod val="50000"/>
                  </a:schemeClr>
                </a:gs>
                <a:gs pos="29000">
                  <a:schemeClr val="accent6"/>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4B78E37-B3B5-F0E6-3191-05894255CAB6}"/>
              </a:ext>
            </a:extLst>
          </p:cNvPr>
          <p:cNvSpPr txBox="1"/>
          <p:nvPr/>
        </p:nvSpPr>
        <p:spPr>
          <a:xfrm>
            <a:off x="8462674" y="3583902"/>
            <a:ext cx="3344362" cy="1550842"/>
          </a:xfrm>
          <a:prstGeom prst="rect">
            <a:avLst/>
          </a:prstGeom>
          <a:noFill/>
          <a:ln w="12700">
            <a:noFill/>
          </a:ln>
          <a:effectLst/>
        </p:spPr>
        <p:txBody>
          <a:bodyPr wrap="square" lIns="365760" anchor="ctr" anchorCtr="0">
            <a:noAutofit/>
          </a:bodyPr>
          <a:lstStyle/>
          <a:p>
            <a:pPr marL="166688" marR="0" lvl="0" indent="-166688" algn="l" defTabSz="914400" rtl="0" eaLnBrk="1" fontAlgn="auto" latinLnBrk="0" hangingPunct="1">
              <a:spcBef>
                <a:spcPts val="600"/>
              </a:spcBef>
              <a:buClr>
                <a:schemeClr val="accent6"/>
              </a:buClr>
              <a:buSzTx/>
              <a:buFont typeface="Arial" panose="020B0604020202020204" pitchFamily="34" charset="0"/>
              <a:buChar char="•"/>
              <a:tabLst/>
              <a:defRPr/>
            </a:pPr>
            <a:r>
              <a:rPr lang="en-US" sz="1600" dirty="0">
                <a:solidFill>
                  <a:schemeClr val="accent1"/>
                </a:solidFill>
              </a:rPr>
              <a:t>NPY </a:t>
            </a:r>
            <a:r>
              <a:rPr lang="en-US" sz="1600" dirty="0">
                <a:solidFill>
                  <a:schemeClr val="accent1"/>
                </a:solidFill>
                <a:latin typeface="Arial Black" panose="020B0A04020102020204" pitchFamily="34" charset="0"/>
              </a:rPr>
              <a:t>stimulates appetite </a:t>
            </a:r>
            <a:r>
              <a:rPr lang="en-US" sz="1600" dirty="0">
                <a:solidFill>
                  <a:schemeClr val="accent1"/>
                </a:solidFill>
              </a:rPr>
              <a:t>under normal conditions </a:t>
            </a:r>
            <a:endParaRPr lang="en-US" sz="1600" dirty="0">
              <a:solidFill>
                <a:schemeClr val="accent1"/>
              </a:solidFill>
              <a:latin typeface="Arial Black" panose="020B0A04020102020204" pitchFamily="34" charset="0"/>
            </a:endParaRPr>
          </a:p>
          <a:p>
            <a:pPr marL="166688" marR="0" lvl="0" indent="-166688" algn="l" defTabSz="914400" rtl="0" eaLnBrk="1" fontAlgn="auto" latinLnBrk="0" hangingPunct="1">
              <a:spcBef>
                <a:spcPts val="600"/>
              </a:spcBef>
              <a:buClr>
                <a:schemeClr val="accent6"/>
              </a:buClr>
              <a:buSzTx/>
              <a:buFont typeface="Arial" panose="020B0604020202020204" pitchFamily="34" charset="0"/>
              <a:buChar char="•"/>
              <a:tabLst/>
              <a:defRPr/>
            </a:pPr>
            <a:r>
              <a:rPr lang="en-US" sz="1600" dirty="0">
                <a:solidFill>
                  <a:schemeClr val="accent1"/>
                </a:solidFill>
              </a:rPr>
              <a:t>Excess cortisol </a:t>
            </a:r>
            <a:r>
              <a:rPr lang="en-US" sz="1600" dirty="0">
                <a:solidFill>
                  <a:schemeClr val="accent1"/>
                </a:solidFill>
                <a:latin typeface="Arial Black" panose="020B0A04020102020204" pitchFamily="34" charset="0"/>
              </a:rPr>
              <a:t>increases NPY neuronal activity</a:t>
            </a:r>
            <a:r>
              <a:rPr lang="en-US" sz="1600" dirty="0">
                <a:solidFill>
                  <a:schemeClr val="accent1"/>
                </a:solidFill>
              </a:rPr>
              <a:t>, leading to increased food consumption</a:t>
            </a:r>
          </a:p>
        </p:txBody>
      </p:sp>
      <p:sp>
        <p:nvSpPr>
          <p:cNvPr id="37" name="TextBox 36">
            <a:extLst>
              <a:ext uri="{FF2B5EF4-FFF2-40B4-BE49-F238E27FC236}">
                <a16:creationId xmlns:a16="http://schemas.microsoft.com/office/drawing/2014/main" id="{A91B0CF8-613C-D8DD-E512-686BC140735E}"/>
              </a:ext>
            </a:extLst>
          </p:cNvPr>
          <p:cNvSpPr txBox="1"/>
          <p:nvPr/>
        </p:nvSpPr>
        <p:spPr>
          <a:xfrm>
            <a:off x="8763451" y="2952695"/>
            <a:ext cx="2942246"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Neuropeptide Y (NPY)</a:t>
            </a:r>
          </a:p>
        </p:txBody>
      </p:sp>
      <p:cxnSp>
        <p:nvCxnSpPr>
          <p:cNvPr id="39" name="Connector: Elbow 38">
            <a:extLst>
              <a:ext uri="{FF2B5EF4-FFF2-40B4-BE49-F238E27FC236}">
                <a16:creationId xmlns:a16="http://schemas.microsoft.com/office/drawing/2014/main" id="{944CEC8B-D1DE-DD0E-36F8-70900F102330}"/>
              </a:ext>
            </a:extLst>
          </p:cNvPr>
          <p:cNvCxnSpPr>
            <a:cxnSpLocks/>
            <a:stCxn id="9" idx="2"/>
          </p:cNvCxnSpPr>
          <p:nvPr/>
        </p:nvCxnSpPr>
        <p:spPr>
          <a:xfrm rot="16200000" flipH="1">
            <a:off x="5234954" y="2878368"/>
            <a:ext cx="1109026" cy="512548"/>
          </a:xfrm>
          <a:prstGeom prst="bentConnector3">
            <a:avLst>
              <a:gd name="adj1" fmla="val 855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DF5EE1BA-CCB0-BF4F-6C04-13A26F5C9DDD}"/>
              </a:ext>
            </a:extLst>
          </p:cNvPr>
          <p:cNvCxnSpPr>
            <a:cxnSpLocks/>
            <a:stCxn id="13" idx="2"/>
            <a:endCxn id="28" idx="0"/>
          </p:cNvCxnSpPr>
          <p:nvPr/>
        </p:nvCxnSpPr>
        <p:spPr>
          <a:xfrm rot="5400000">
            <a:off x="6460944" y="2956185"/>
            <a:ext cx="316661" cy="1147066"/>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5A222E1-33EF-6C67-7A29-D1170C2A80FA}"/>
              </a:ext>
            </a:extLst>
          </p:cNvPr>
          <p:cNvCxnSpPr>
            <a:cxnSpLocks/>
          </p:cNvCxnSpPr>
          <p:nvPr/>
        </p:nvCxnSpPr>
        <p:spPr>
          <a:xfrm>
            <a:off x="6045739" y="4854666"/>
            <a:ext cx="0" cy="280078"/>
          </a:xfrm>
          <a:prstGeom prst="straightConnector1">
            <a:avLst/>
          </a:prstGeom>
          <a:ln w="19050">
            <a:solidFill>
              <a:schemeClr val="tx1"/>
            </a:solidFill>
            <a:headEnd w="lg" len="sm"/>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5FBA1BE6-48E9-0BAD-5F15-7B53B603587F}"/>
              </a:ext>
            </a:extLst>
          </p:cNvPr>
          <p:cNvGrpSpPr/>
          <p:nvPr/>
        </p:nvGrpSpPr>
        <p:grpSpPr>
          <a:xfrm>
            <a:off x="4986416" y="5221428"/>
            <a:ext cx="2481847" cy="341896"/>
            <a:chOff x="2466738" y="5130407"/>
            <a:chExt cx="3021420" cy="341896"/>
          </a:xfrm>
        </p:grpSpPr>
        <p:sp>
          <p:nvSpPr>
            <p:cNvPr id="6" name="Rectangle 5">
              <a:extLst>
                <a:ext uri="{FF2B5EF4-FFF2-40B4-BE49-F238E27FC236}">
                  <a16:creationId xmlns:a16="http://schemas.microsoft.com/office/drawing/2014/main" id="{CC278C39-2035-1448-4D91-F6A8BCAC5D6C}"/>
                </a:ext>
              </a:extLst>
            </p:cNvPr>
            <p:cNvSpPr/>
            <p:nvPr/>
          </p:nvSpPr>
          <p:spPr>
            <a:xfrm rot="10800000">
              <a:off x="2466738" y="5130407"/>
              <a:ext cx="2807791" cy="336632"/>
            </a:xfrm>
            <a:prstGeom prst="rect">
              <a:avLst/>
            </a:prstGeom>
            <a:gradFill>
              <a:gsLst>
                <a:gs pos="32000">
                  <a:schemeClr val="bg1">
                    <a:lumMod val="85000"/>
                    <a:alpha val="50000"/>
                  </a:schemeClr>
                </a:gs>
                <a:gs pos="83000">
                  <a:schemeClr val="bg1">
                    <a:lumMod val="80000"/>
                    <a:lumOff val="20000"/>
                    <a:alpha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TextBox 6">
              <a:extLst>
                <a:ext uri="{FF2B5EF4-FFF2-40B4-BE49-F238E27FC236}">
                  <a16:creationId xmlns:a16="http://schemas.microsoft.com/office/drawing/2014/main" id="{5731E5FD-954D-43E1-DD81-E6B70D5A4229}"/>
                </a:ext>
              </a:extLst>
            </p:cNvPr>
            <p:cNvSpPr txBox="1"/>
            <p:nvPr/>
          </p:nvSpPr>
          <p:spPr>
            <a:xfrm>
              <a:off x="2789116" y="5135672"/>
              <a:ext cx="2699042" cy="336631"/>
            </a:xfrm>
            <a:prstGeom prst="rect">
              <a:avLst/>
            </a:prstGeom>
            <a:noFill/>
          </p:spPr>
          <p:txBody>
            <a:bodyPr wrap="square">
              <a:spAutoFit/>
            </a:bodyPr>
            <a:lstStyle/>
            <a:p>
              <a:pPr marR="0" lvl="0" algn="ctr">
                <a:lnSpc>
                  <a:spcPct val="107000"/>
                </a:lnSpc>
                <a:spcBef>
                  <a:spcPts val="0"/>
                </a:spcBef>
                <a:spcAft>
                  <a:spcPts val="0"/>
                </a:spcAft>
              </a:pPr>
              <a:r>
                <a:rPr lang="en-US" sz="1600" b="1" dirty="0">
                  <a:solidFill>
                    <a:schemeClr val="accent5"/>
                  </a:solidFill>
                  <a:effectLst/>
                  <a:latin typeface="+mj-lt"/>
                  <a:ea typeface="Calibri" panose="020F0502020204030204" pitchFamily="34" charset="0"/>
                  <a:cs typeface="Calibri" panose="020F0502020204030204" pitchFamily="34" charset="0"/>
                </a:rPr>
                <a:t>Fat accumulation</a:t>
              </a:r>
            </a:p>
          </p:txBody>
        </p:sp>
      </p:grpSp>
      <p:grpSp>
        <p:nvGrpSpPr>
          <p:cNvPr id="8" name="Group 7">
            <a:extLst>
              <a:ext uri="{FF2B5EF4-FFF2-40B4-BE49-F238E27FC236}">
                <a16:creationId xmlns:a16="http://schemas.microsoft.com/office/drawing/2014/main" id="{A29A4E1D-0E55-AC37-E43A-6F8B58EF32C8}"/>
              </a:ext>
            </a:extLst>
          </p:cNvPr>
          <p:cNvGrpSpPr/>
          <p:nvPr/>
        </p:nvGrpSpPr>
        <p:grpSpPr>
          <a:xfrm flipV="1">
            <a:off x="4944959" y="5147187"/>
            <a:ext cx="472230" cy="472230"/>
            <a:chOff x="1229201" y="4026438"/>
            <a:chExt cx="472230" cy="472230"/>
          </a:xfrm>
        </p:grpSpPr>
        <p:sp>
          <p:nvSpPr>
            <p:cNvPr id="20" name="Oval 19">
              <a:extLst>
                <a:ext uri="{FF2B5EF4-FFF2-40B4-BE49-F238E27FC236}">
                  <a16:creationId xmlns:a16="http://schemas.microsoft.com/office/drawing/2014/main" id="{4404029F-70C1-140E-0357-B97BF69A77B3}"/>
                </a:ext>
              </a:extLst>
            </p:cNvPr>
            <p:cNvSpPr/>
            <p:nvPr/>
          </p:nvSpPr>
          <p:spPr>
            <a:xfrm>
              <a:off x="1229201" y="4026438"/>
              <a:ext cx="472230" cy="472230"/>
            </a:xfrm>
            <a:prstGeom prst="ellipse">
              <a:avLst/>
            </a:prstGeom>
            <a:gradFill>
              <a:gsLst>
                <a:gs pos="2000">
                  <a:schemeClr val="accent4">
                    <a:lumMod val="60000"/>
                    <a:lumOff val="40000"/>
                  </a:schemeClr>
                </a:gs>
                <a:gs pos="100000">
                  <a:schemeClr val="accent6">
                    <a:lumMod val="50000"/>
                  </a:schemeClr>
                </a:gs>
                <a:gs pos="29000">
                  <a:schemeClr val="accent6"/>
                </a:gs>
              </a:gsLst>
              <a:lin ang="2700000" scaled="0"/>
            </a:gradFill>
            <a:ln w="19050">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Up 65">
              <a:extLst>
                <a:ext uri="{FF2B5EF4-FFF2-40B4-BE49-F238E27FC236}">
                  <a16:creationId xmlns:a16="http://schemas.microsoft.com/office/drawing/2014/main" id="{AD757F8A-D1F1-9F59-71A3-7180507C3C3E}"/>
                </a:ext>
              </a:extLst>
            </p:cNvPr>
            <p:cNvSpPr/>
            <p:nvPr/>
          </p:nvSpPr>
          <p:spPr>
            <a:xfrm rot="10800000">
              <a:off x="1304115" y="4108685"/>
              <a:ext cx="310992" cy="336555"/>
            </a:xfrm>
            <a:prstGeom prst="upArrow">
              <a:avLst>
                <a:gd name="adj1" fmla="val 47504"/>
                <a:gd name="adj2" fmla="val 58984"/>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rgbClr val="A22338"/>
                </a:solidFill>
              </a:endParaRPr>
            </a:p>
          </p:txBody>
        </p:sp>
      </p:grpSp>
      <p:grpSp>
        <p:nvGrpSpPr>
          <p:cNvPr id="24" name="Group 23">
            <a:extLst>
              <a:ext uri="{FF2B5EF4-FFF2-40B4-BE49-F238E27FC236}">
                <a16:creationId xmlns:a16="http://schemas.microsoft.com/office/drawing/2014/main" id="{6FEF5B4E-3897-B703-828B-36A8CC28DE60}"/>
              </a:ext>
            </a:extLst>
          </p:cNvPr>
          <p:cNvGrpSpPr/>
          <p:nvPr/>
        </p:nvGrpSpPr>
        <p:grpSpPr>
          <a:xfrm>
            <a:off x="4986415" y="5790104"/>
            <a:ext cx="2481847" cy="341896"/>
            <a:chOff x="2466738" y="5130407"/>
            <a:chExt cx="3021420" cy="341896"/>
          </a:xfrm>
        </p:grpSpPr>
        <p:sp>
          <p:nvSpPr>
            <p:cNvPr id="27" name="Rectangle 26">
              <a:extLst>
                <a:ext uri="{FF2B5EF4-FFF2-40B4-BE49-F238E27FC236}">
                  <a16:creationId xmlns:a16="http://schemas.microsoft.com/office/drawing/2014/main" id="{A2E34E69-CDA2-47E4-28E8-AE91DB18CA37}"/>
                </a:ext>
              </a:extLst>
            </p:cNvPr>
            <p:cNvSpPr/>
            <p:nvPr/>
          </p:nvSpPr>
          <p:spPr>
            <a:xfrm rot="10800000">
              <a:off x="2466738" y="5130407"/>
              <a:ext cx="2807791" cy="336632"/>
            </a:xfrm>
            <a:prstGeom prst="rect">
              <a:avLst/>
            </a:prstGeom>
            <a:gradFill>
              <a:gsLst>
                <a:gs pos="32000">
                  <a:schemeClr val="bg1">
                    <a:lumMod val="85000"/>
                    <a:alpha val="50000"/>
                  </a:schemeClr>
                </a:gs>
                <a:gs pos="83000">
                  <a:schemeClr val="bg1">
                    <a:lumMod val="80000"/>
                    <a:lumOff val="20000"/>
                    <a:alpha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0" name="TextBox 29">
              <a:extLst>
                <a:ext uri="{FF2B5EF4-FFF2-40B4-BE49-F238E27FC236}">
                  <a16:creationId xmlns:a16="http://schemas.microsoft.com/office/drawing/2014/main" id="{317D014D-72CB-6A5D-1DC9-48920BFFF971}"/>
                </a:ext>
              </a:extLst>
            </p:cNvPr>
            <p:cNvSpPr txBox="1"/>
            <p:nvPr/>
          </p:nvSpPr>
          <p:spPr>
            <a:xfrm>
              <a:off x="2789116" y="5135672"/>
              <a:ext cx="2699042" cy="336631"/>
            </a:xfrm>
            <a:prstGeom prst="rect">
              <a:avLst/>
            </a:prstGeom>
            <a:noFill/>
          </p:spPr>
          <p:txBody>
            <a:bodyPr wrap="square">
              <a:spAutoFit/>
            </a:bodyPr>
            <a:lstStyle/>
            <a:p>
              <a:pPr marR="0" lvl="0" algn="ctr">
                <a:lnSpc>
                  <a:spcPct val="107000"/>
                </a:lnSpc>
                <a:spcBef>
                  <a:spcPts val="0"/>
                </a:spcBef>
                <a:spcAft>
                  <a:spcPts val="0"/>
                </a:spcAft>
              </a:pPr>
              <a:r>
                <a:rPr lang="en-US" sz="1600" b="1" dirty="0">
                  <a:solidFill>
                    <a:schemeClr val="accent5"/>
                  </a:solidFill>
                  <a:effectLst/>
                  <a:latin typeface="+mj-lt"/>
                  <a:ea typeface="Calibri" panose="020F0502020204030204" pitchFamily="34" charset="0"/>
                  <a:cs typeface="Calibri" panose="020F0502020204030204" pitchFamily="34" charset="0"/>
                </a:rPr>
                <a:t>Insulin resistance</a:t>
              </a:r>
            </a:p>
          </p:txBody>
        </p:sp>
      </p:grpSp>
      <p:grpSp>
        <p:nvGrpSpPr>
          <p:cNvPr id="32" name="Group 31">
            <a:extLst>
              <a:ext uri="{FF2B5EF4-FFF2-40B4-BE49-F238E27FC236}">
                <a16:creationId xmlns:a16="http://schemas.microsoft.com/office/drawing/2014/main" id="{16E85ED1-6F3A-BF98-142B-A52E8A1BC562}"/>
              </a:ext>
            </a:extLst>
          </p:cNvPr>
          <p:cNvGrpSpPr/>
          <p:nvPr/>
        </p:nvGrpSpPr>
        <p:grpSpPr>
          <a:xfrm flipV="1">
            <a:off x="4944958" y="5715863"/>
            <a:ext cx="472230" cy="472230"/>
            <a:chOff x="1229201" y="4026438"/>
            <a:chExt cx="472230" cy="472230"/>
          </a:xfrm>
        </p:grpSpPr>
        <p:sp>
          <p:nvSpPr>
            <p:cNvPr id="38" name="Oval 37">
              <a:extLst>
                <a:ext uri="{FF2B5EF4-FFF2-40B4-BE49-F238E27FC236}">
                  <a16:creationId xmlns:a16="http://schemas.microsoft.com/office/drawing/2014/main" id="{E3D64971-46AE-9911-DD41-F990E32B2FCF}"/>
                </a:ext>
              </a:extLst>
            </p:cNvPr>
            <p:cNvSpPr/>
            <p:nvPr/>
          </p:nvSpPr>
          <p:spPr>
            <a:xfrm>
              <a:off x="1229201" y="4026438"/>
              <a:ext cx="472230" cy="472230"/>
            </a:xfrm>
            <a:prstGeom prst="ellipse">
              <a:avLst/>
            </a:prstGeom>
            <a:gradFill>
              <a:gsLst>
                <a:gs pos="2000">
                  <a:schemeClr val="accent4">
                    <a:lumMod val="60000"/>
                    <a:lumOff val="40000"/>
                  </a:schemeClr>
                </a:gs>
                <a:gs pos="100000">
                  <a:schemeClr val="accent6">
                    <a:lumMod val="50000"/>
                  </a:schemeClr>
                </a:gs>
                <a:gs pos="29000">
                  <a:schemeClr val="accent6"/>
                </a:gs>
              </a:gsLst>
              <a:lin ang="2700000" scaled="0"/>
            </a:gradFill>
            <a:ln w="19050">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Arrow: Up 65">
              <a:extLst>
                <a:ext uri="{FF2B5EF4-FFF2-40B4-BE49-F238E27FC236}">
                  <a16:creationId xmlns:a16="http://schemas.microsoft.com/office/drawing/2014/main" id="{E651BEE3-530E-6672-DD8C-5389BC5474C0}"/>
                </a:ext>
              </a:extLst>
            </p:cNvPr>
            <p:cNvSpPr/>
            <p:nvPr/>
          </p:nvSpPr>
          <p:spPr>
            <a:xfrm rot="10800000">
              <a:off x="1304115" y="4108685"/>
              <a:ext cx="310992" cy="336555"/>
            </a:xfrm>
            <a:prstGeom prst="upArrow">
              <a:avLst>
                <a:gd name="adj1" fmla="val 47504"/>
                <a:gd name="adj2" fmla="val 58984"/>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rgbClr val="A22338"/>
                </a:solidFill>
              </a:endParaRPr>
            </a:p>
          </p:txBody>
        </p:sp>
      </p:grpSp>
    </p:spTree>
    <p:extLst>
      <p:ext uri="{BB962C8B-B14F-4D97-AF65-F5344CB8AC3E}">
        <p14:creationId xmlns:p14="http://schemas.microsoft.com/office/powerpoint/2010/main" val="2597790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BB342F32-F0BB-21FB-BD06-70DF9B255707}"/>
              </a:ext>
            </a:extLst>
          </p:cNvPr>
          <p:cNvGrpSpPr/>
          <p:nvPr/>
        </p:nvGrpSpPr>
        <p:grpSpPr>
          <a:xfrm>
            <a:off x="219075" y="1251328"/>
            <a:ext cx="11714778" cy="4743956"/>
            <a:chOff x="447472" y="1735318"/>
            <a:chExt cx="10850280" cy="5694822"/>
          </a:xfrm>
          <a:effectLst>
            <a:outerShdw blurRad="558800" algn="ctr" rotWithShape="0">
              <a:schemeClr val="accent1">
                <a:alpha val="40000"/>
              </a:schemeClr>
            </a:outerShdw>
          </a:effectLst>
        </p:grpSpPr>
        <p:sp>
          <p:nvSpPr>
            <p:cNvPr id="36" name="Snip Diagonal Corner Rectangle 35">
              <a:extLst>
                <a:ext uri="{FF2B5EF4-FFF2-40B4-BE49-F238E27FC236}">
                  <a16:creationId xmlns:a16="http://schemas.microsoft.com/office/drawing/2014/main" id="{C2EA9A4F-6BEE-9446-B9F9-B6C67CE8FB6F}"/>
                </a:ext>
              </a:extLst>
            </p:cNvPr>
            <p:cNvSpPr/>
            <p:nvPr/>
          </p:nvSpPr>
          <p:spPr>
            <a:xfrm>
              <a:off x="447472" y="1735318"/>
              <a:ext cx="10850280" cy="5694822"/>
            </a:xfrm>
            <a:prstGeom prst="snip2DiagRect">
              <a:avLst>
                <a:gd name="adj1" fmla="val 675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835EB8FE-F8BD-E854-6CDA-45CCC3A24380}"/>
                </a:ext>
              </a:extLst>
            </p:cNvPr>
            <p:cNvSpPr/>
            <p:nvPr/>
          </p:nvSpPr>
          <p:spPr>
            <a:xfrm>
              <a:off x="447472" y="1735318"/>
              <a:ext cx="10850280" cy="453399"/>
            </a:xfrm>
            <a:prstGeom prst="rect">
              <a:avLst/>
            </a:prstGeom>
            <a:gradFill>
              <a:gsLst>
                <a:gs pos="2000">
                  <a:schemeClr val="accent4">
                    <a:lumMod val="60000"/>
                    <a:lumOff val="40000"/>
                  </a:schemeClr>
                </a:gs>
                <a:gs pos="100000">
                  <a:schemeClr val="accent6">
                    <a:lumMod val="50000"/>
                  </a:schemeClr>
                </a:gs>
                <a:gs pos="29000">
                  <a:schemeClr val="accent6"/>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51" name="Picture 50" descr="A silhouette of a cat&#10;&#10;Description automatically generated">
            <a:extLst>
              <a:ext uri="{FF2B5EF4-FFF2-40B4-BE49-F238E27FC236}">
                <a16:creationId xmlns:a16="http://schemas.microsoft.com/office/drawing/2014/main" id="{EAD85E8E-C107-4883-4C62-23B17DB893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189" y="1805893"/>
            <a:ext cx="2174070" cy="4072404"/>
          </a:xfrm>
          <a:prstGeom prst="rect">
            <a:avLst/>
          </a:prstGeom>
        </p:spPr>
      </p:pic>
      <p:grpSp>
        <p:nvGrpSpPr>
          <p:cNvPr id="8" name="Group 7">
            <a:extLst>
              <a:ext uri="{FF2B5EF4-FFF2-40B4-BE49-F238E27FC236}">
                <a16:creationId xmlns:a16="http://schemas.microsoft.com/office/drawing/2014/main" id="{4696DA3A-D197-4D3E-BA60-9ECE8B50FE13}"/>
              </a:ext>
            </a:extLst>
          </p:cNvPr>
          <p:cNvGrpSpPr/>
          <p:nvPr/>
        </p:nvGrpSpPr>
        <p:grpSpPr>
          <a:xfrm>
            <a:off x="1855434" y="4402933"/>
            <a:ext cx="3885822" cy="1378994"/>
            <a:chOff x="2542284" y="4563075"/>
            <a:chExt cx="3885822" cy="1378994"/>
          </a:xfrm>
          <a:solidFill>
            <a:schemeClr val="accent5">
              <a:lumMod val="20000"/>
              <a:lumOff val="80000"/>
            </a:schemeClr>
          </a:solidFill>
        </p:grpSpPr>
        <p:sp>
          <p:nvSpPr>
            <p:cNvPr id="34" name="Freeform 33">
              <a:extLst>
                <a:ext uri="{FF2B5EF4-FFF2-40B4-BE49-F238E27FC236}">
                  <a16:creationId xmlns:a16="http://schemas.microsoft.com/office/drawing/2014/main" id="{FC17B13B-C544-FE9C-8FB6-53F5446E4C9A}"/>
                </a:ext>
              </a:extLst>
            </p:cNvPr>
            <p:cNvSpPr/>
            <p:nvPr/>
          </p:nvSpPr>
          <p:spPr>
            <a:xfrm rot="5400000" flipV="1">
              <a:off x="3810287" y="3324251"/>
              <a:ext cx="1377557" cy="3858080"/>
            </a:xfrm>
            <a:custGeom>
              <a:avLst/>
              <a:gdLst>
                <a:gd name="connsiteX0" fmla="*/ 1379764 w 1379764"/>
                <a:gd name="connsiteY0" fmla="*/ 1277337 h 4031539"/>
                <a:gd name="connsiteX1" fmla="*/ 1379762 w 1379764"/>
                <a:gd name="connsiteY1" fmla="*/ 1277337 h 4031539"/>
                <a:gd name="connsiteX2" fmla="*/ 1379762 w 1379764"/>
                <a:gd name="connsiteY2" fmla="*/ 4031539 h 4031539"/>
                <a:gd name="connsiteX3" fmla="*/ 0 w 1379764"/>
                <a:gd name="connsiteY3" fmla="*/ 4031539 h 4031539"/>
                <a:gd name="connsiteX4" fmla="*/ 0 w 1379764"/>
                <a:gd name="connsiteY4" fmla="*/ 1277336 h 4031539"/>
                <a:gd name="connsiteX5" fmla="*/ 2 w 1379764"/>
                <a:gd name="connsiteY5" fmla="*/ 1277336 h 4031539"/>
                <a:gd name="connsiteX6" fmla="*/ 204221 w 1379764"/>
                <a:gd name="connsiteY6" fmla="*/ 0 h 403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764" h="4031539">
                  <a:moveTo>
                    <a:pt x="1379764" y="1277337"/>
                  </a:moveTo>
                  <a:lnTo>
                    <a:pt x="1379762" y="1277337"/>
                  </a:lnTo>
                  <a:lnTo>
                    <a:pt x="1379762" y="4031539"/>
                  </a:lnTo>
                  <a:lnTo>
                    <a:pt x="0" y="4031539"/>
                  </a:lnTo>
                  <a:lnTo>
                    <a:pt x="0" y="1277336"/>
                  </a:lnTo>
                  <a:lnTo>
                    <a:pt x="2" y="1277336"/>
                  </a:lnTo>
                  <a:lnTo>
                    <a:pt x="204221" y="0"/>
                  </a:lnTo>
                  <a:close/>
                </a:path>
              </a:pathLst>
            </a:custGeom>
            <a:grpFill/>
            <a:ln w="19050">
              <a:noFill/>
            </a:ln>
            <a:effectLst>
              <a:outerShdw blurRad="2286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Freeform 39">
              <a:extLst>
                <a:ext uri="{FF2B5EF4-FFF2-40B4-BE49-F238E27FC236}">
                  <a16:creationId xmlns:a16="http://schemas.microsoft.com/office/drawing/2014/main" id="{042E024D-71B5-41C8-746E-2B0366F8758E}"/>
                </a:ext>
              </a:extLst>
            </p:cNvPr>
            <p:cNvSpPr/>
            <p:nvPr/>
          </p:nvSpPr>
          <p:spPr>
            <a:xfrm rot="5400000" flipV="1">
              <a:off x="3795698" y="3309661"/>
              <a:ext cx="1378994" cy="3885822"/>
            </a:xfrm>
            <a:custGeom>
              <a:avLst/>
              <a:gdLst>
                <a:gd name="connsiteX0" fmla="*/ 1379764 w 1379764"/>
                <a:gd name="connsiteY0" fmla="*/ 1277337 h 4031539"/>
                <a:gd name="connsiteX1" fmla="*/ 1379762 w 1379764"/>
                <a:gd name="connsiteY1" fmla="*/ 1277337 h 4031539"/>
                <a:gd name="connsiteX2" fmla="*/ 1379762 w 1379764"/>
                <a:gd name="connsiteY2" fmla="*/ 4031539 h 4031539"/>
                <a:gd name="connsiteX3" fmla="*/ 0 w 1379764"/>
                <a:gd name="connsiteY3" fmla="*/ 4031539 h 4031539"/>
                <a:gd name="connsiteX4" fmla="*/ 0 w 1379764"/>
                <a:gd name="connsiteY4" fmla="*/ 1277336 h 4031539"/>
                <a:gd name="connsiteX5" fmla="*/ 2 w 1379764"/>
                <a:gd name="connsiteY5" fmla="*/ 1277336 h 4031539"/>
                <a:gd name="connsiteX6" fmla="*/ 204221 w 1379764"/>
                <a:gd name="connsiteY6" fmla="*/ 0 h 403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764" h="4031539">
                  <a:moveTo>
                    <a:pt x="1379764" y="1277337"/>
                  </a:moveTo>
                  <a:lnTo>
                    <a:pt x="1379762" y="1277337"/>
                  </a:lnTo>
                  <a:lnTo>
                    <a:pt x="1379762" y="4031539"/>
                  </a:lnTo>
                  <a:lnTo>
                    <a:pt x="0" y="4031539"/>
                  </a:lnTo>
                  <a:lnTo>
                    <a:pt x="0" y="1277336"/>
                  </a:lnTo>
                  <a:lnTo>
                    <a:pt x="2" y="1277336"/>
                  </a:lnTo>
                  <a:lnTo>
                    <a:pt x="204221" y="0"/>
                  </a:lnTo>
                  <a:close/>
                </a:path>
              </a:pathLst>
            </a:custGeom>
            <a:solidFill>
              <a:schemeClr val="bg1"/>
            </a:solid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 name="Group 1">
            <a:extLst>
              <a:ext uri="{FF2B5EF4-FFF2-40B4-BE49-F238E27FC236}">
                <a16:creationId xmlns:a16="http://schemas.microsoft.com/office/drawing/2014/main" id="{AFFE12F5-BF10-5FB3-C1F6-925815A232EE}"/>
              </a:ext>
            </a:extLst>
          </p:cNvPr>
          <p:cNvGrpSpPr/>
          <p:nvPr/>
        </p:nvGrpSpPr>
        <p:grpSpPr>
          <a:xfrm flipV="1">
            <a:off x="2140769" y="3231143"/>
            <a:ext cx="2986812" cy="1073958"/>
            <a:chOff x="2444651" y="-1230360"/>
            <a:chExt cx="2986812" cy="1073958"/>
          </a:xfrm>
        </p:grpSpPr>
        <p:sp>
          <p:nvSpPr>
            <p:cNvPr id="33" name="Freeform 32">
              <a:extLst>
                <a:ext uri="{FF2B5EF4-FFF2-40B4-BE49-F238E27FC236}">
                  <a16:creationId xmlns:a16="http://schemas.microsoft.com/office/drawing/2014/main" id="{2576511D-7090-B659-9493-1A8BBD709058}"/>
                </a:ext>
              </a:extLst>
            </p:cNvPr>
            <p:cNvSpPr/>
            <p:nvPr/>
          </p:nvSpPr>
          <p:spPr>
            <a:xfrm rot="16200000">
              <a:off x="3397949" y="-2181902"/>
              <a:ext cx="1070446" cy="2977041"/>
            </a:xfrm>
            <a:custGeom>
              <a:avLst/>
              <a:gdLst>
                <a:gd name="connsiteX0" fmla="*/ 1379765 w 1379765"/>
                <a:gd name="connsiteY0" fmla="*/ 1133062 h 3887265"/>
                <a:gd name="connsiteX1" fmla="*/ 1379764 w 1379765"/>
                <a:gd name="connsiteY1" fmla="*/ 1133062 h 3887265"/>
                <a:gd name="connsiteX2" fmla="*/ 1379764 w 1379765"/>
                <a:gd name="connsiteY2" fmla="*/ 3887265 h 3887265"/>
                <a:gd name="connsiteX3" fmla="*/ 2 w 1379765"/>
                <a:gd name="connsiteY3" fmla="*/ 3887265 h 3887265"/>
                <a:gd name="connsiteX4" fmla="*/ 2 w 1379765"/>
                <a:gd name="connsiteY4" fmla="*/ 1133062 h 3887265"/>
                <a:gd name="connsiteX5" fmla="*/ 0 w 1379765"/>
                <a:gd name="connsiteY5" fmla="*/ 1133062 h 3887265"/>
                <a:gd name="connsiteX6" fmla="*/ 955694 w 1379765"/>
                <a:gd name="connsiteY6" fmla="*/ 0 h 388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765" h="3887265">
                  <a:moveTo>
                    <a:pt x="1379765" y="1133062"/>
                  </a:moveTo>
                  <a:lnTo>
                    <a:pt x="1379764" y="1133062"/>
                  </a:lnTo>
                  <a:lnTo>
                    <a:pt x="1379764" y="3887265"/>
                  </a:lnTo>
                  <a:lnTo>
                    <a:pt x="2" y="3887265"/>
                  </a:lnTo>
                  <a:lnTo>
                    <a:pt x="2" y="1133062"/>
                  </a:lnTo>
                  <a:lnTo>
                    <a:pt x="0" y="1133062"/>
                  </a:lnTo>
                  <a:lnTo>
                    <a:pt x="955694" y="0"/>
                  </a:lnTo>
                  <a:close/>
                </a:path>
              </a:pathLst>
            </a:custGeom>
            <a:solidFill>
              <a:schemeClr val="bg1"/>
            </a:solidFill>
            <a:ln w="19050">
              <a:noFill/>
            </a:ln>
            <a:effectLst>
              <a:outerShdw blurRad="2286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Freeform 40">
              <a:extLst>
                <a:ext uri="{FF2B5EF4-FFF2-40B4-BE49-F238E27FC236}">
                  <a16:creationId xmlns:a16="http://schemas.microsoft.com/office/drawing/2014/main" id="{44D5ED5C-8C1E-1733-1715-D1D9D1428FBF}"/>
                </a:ext>
              </a:extLst>
            </p:cNvPr>
            <p:cNvSpPr/>
            <p:nvPr/>
          </p:nvSpPr>
          <p:spPr>
            <a:xfrm rot="16200000">
              <a:off x="3401079" y="-2186787"/>
              <a:ext cx="1073958" cy="2986811"/>
            </a:xfrm>
            <a:custGeom>
              <a:avLst/>
              <a:gdLst>
                <a:gd name="connsiteX0" fmla="*/ 1379765 w 1379765"/>
                <a:gd name="connsiteY0" fmla="*/ 1133062 h 3887265"/>
                <a:gd name="connsiteX1" fmla="*/ 1379764 w 1379765"/>
                <a:gd name="connsiteY1" fmla="*/ 1133062 h 3887265"/>
                <a:gd name="connsiteX2" fmla="*/ 1379764 w 1379765"/>
                <a:gd name="connsiteY2" fmla="*/ 3887265 h 3887265"/>
                <a:gd name="connsiteX3" fmla="*/ 2 w 1379765"/>
                <a:gd name="connsiteY3" fmla="*/ 3887265 h 3887265"/>
                <a:gd name="connsiteX4" fmla="*/ 2 w 1379765"/>
                <a:gd name="connsiteY4" fmla="*/ 1133062 h 3887265"/>
                <a:gd name="connsiteX5" fmla="*/ 0 w 1379765"/>
                <a:gd name="connsiteY5" fmla="*/ 1133062 h 3887265"/>
                <a:gd name="connsiteX6" fmla="*/ 955694 w 1379765"/>
                <a:gd name="connsiteY6" fmla="*/ 0 h 388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765" h="3887265">
                  <a:moveTo>
                    <a:pt x="1379765" y="1133062"/>
                  </a:moveTo>
                  <a:lnTo>
                    <a:pt x="1379764" y="1133062"/>
                  </a:lnTo>
                  <a:lnTo>
                    <a:pt x="1379764" y="3887265"/>
                  </a:lnTo>
                  <a:lnTo>
                    <a:pt x="2" y="3887265"/>
                  </a:lnTo>
                  <a:lnTo>
                    <a:pt x="2" y="1133062"/>
                  </a:lnTo>
                  <a:lnTo>
                    <a:pt x="0" y="1133062"/>
                  </a:lnTo>
                  <a:lnTo>
                    <a:pt x="955694" y="0"/>
                  </a:lnTo>
                  <a:close/>
                </a:path>
              </a:pathLst>
            </a:custGeom>
            <a:gradFill>
              <a:gsLst>
                <a:gs pos="32000">
                  <a:schemeClr val="bg1">
                    <a:lumMod val="85000"/>
                    <a:alpha val="50000"/>
                  </a:schemeClr>
                </a:gs>
                <a:gs pos="83000">
                  <a:schemeClr val="bg1">
                    <a:lumMod val="80000"/>
                    <a:lumOff val="20000"/>
                    <a:alpha val="50000"/>
                  </a:schemeClr>
                </a:gs>
              </a:gsLst>
              <a:lin ang="54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3" name="Footer Placeholder 2">
            <a:extLst>
              <a:ext uri="{FF2B5EF4-FFF2-40B4-BE49-F238E27FC236}">
                <a16:creationId xmlns:a16="http://schemas.microsoft.com/office/drawing/2014/main" id="{135A98DC-AE7D-293A-122A-2F8FC8E8B80D}"/>
              </a:ext>
            </a:extLst>
          </p:cNvPr>
          <p:cNvSpPr>
            <a:spLocks noGrp="1"/>
          </p:cNvSpPr>
          <p:nvPr>
            <p:ph type="ftr" sz="quarter" idx="3"/>
          </p:nvPr>
        </p:nvSpPr>
        <p:spPr>
          <a:xfrm>
            <a:off x="512172" y="5991804"/>
            <a:ext cx="10094867" cy="8040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BMI=body mass index; CT=computed tomography; HR=</a:t>
            </a:r>
            <a:r>
              <a:rPr kumimoji="0" lang="fr-FR" sz="9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hazard</a:t>
            </a: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ratio; </a:t>
            </a:r>
            <a:r>
              <a:rPr lang="en-GB" sz="900" dirty="0"/>
              <a:t>HSD=hydroxysteroid dehydrogenase</a:t>
            </a: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30000" noProof="0" dirty="0">
                <a:ln>
                  <a:noFill/>
                </a:ln>
                <a:solidFill>
                  <a:srgbClr val="000000">
                    <a:lumMod val="65000"/>
                    <a:lumOff val="35000"/>
                  </a:srgbClr>
                </a:solidFill>
                <a:effectLst/>
                <a:uLnTx/>
                <a:uFillTx/>
                <a:latin typeface="Arial"/>
                <a:ea typeface="+mn-ea"/>
                <a:cs typeface="+mn-cs"/>
              </a:rPr>
              <a:t>a</a:t>
            </a:r>
            <a:r>
              <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Adjusted for age, education, smoking status, physical activity, alcohol consumption, type 2 diabetes, and coronary heart disease.</a:t>
            </a:r>
            <a:endParaRPr kumimoji="0" lang="fr-FR" sz="900" b="0" i="0" u="none" strike="noStrike" kern="1200" cap="none" spc="0" normalizeH="0" baseline="3000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1. Magomedova L, Cummins CL. </a:t>
            </a:r>
            <a:r>
              <a:rPr kumimoji="0" lang="fr-FR" sz="900" b="0" i="1" u="none" strike="noStrike" kern="1200" cap="none" spc="0" normalizeH="0" baseline="0" noProof="0" dirty="0">
                <a:ln>
                  <a:noFill/>
                </a:ln>
                <a:solidFill>
                  <a:srgbClr val="000000">
                    <a:lumMod val="65000"/>
                    <a:lumOff val="35000"/>
                  </a:srgbClr>
                </a:solidFill>
                <a:effectLst/>
                <a:uLnTx/>
                <a:uFillTx/>
                <a:latin typeface="Arial"/>
                <a:ea typeface="+mn-ea"/>
                <a:cs typeface="+mn-cs"/>
              </a:rPr>
              <a:t>Handb Exp Pharmacol. </a:t>
            </a: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2016;233:73-93. 2. Peeke PM, Chrousos GP. </a:t>
            </a:r>
            <a:r>
              <a:rPr kumimoji="0" lang="fr-FR" sz="900" b="0" i="1" u="none" strike="noStrike" kern="1200" cap="none" spc="0" normalizeH="0" baseline="0" noProof="0" dirty="0">
                <a:ln>
                  <a:noFill/>
                </a:ln>
                <a:solidFill>
                  <a:srgbClr val="000000">
                    <a:lumMod val="65000"/>
                    <a:lumOff val="35000"/>
                  </a:srgbClr>
                </a:solidFill>
                <a:effectLst/>
                <a:uLnTx/>
                <a:uFillTx/>
                <a:latin typeface="Arial"/>
                <a:ea typeface="+mn-ea"/>
                <a:cs typeface="+mn-cs"/>
              </a:rPr>
              <a:t>Ann N Y Acad Sci</a:t>
            </a: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1995;771:665-676. 3. Koster A, et al. </a:t>
            </a:r>
            <a:r>
              <a:rPr kumimoji="0" lang="fr-FR" sz="900" b="0" i="1" u="none" strike="noStrike" kern="1200" cap="none" spc="0" normalizeH="0" baseline="0" noProof="0" dirty="0">
                <a:ln>
                  <a:noFill/>
                </a:ln>
                <a:solidFill>
                  <a:srgbClr val="000000">
                    <a:lumMod val="65000"/>
                    <a:lumOff val="35000"/>
                  </a:srgbClr>
                </a:solidFill>
                <a:effectLst/>
                <a:uLnTx/>
                <a:uFillTx/>
                <a:latin typeface="Arial"/>
                <a:ea typeface="+mn-ea"/>
                <a:cs typeface="+mn-cs"/>
              </a:rPr>
              <a:t>Obesity (Silver Spring)</a:t>
            </a: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2015;23(4):893-897.</a:t>
            </a:r>
            <a:endParaRPr kumimoji="0" lang="en-GB" sz="9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sp>
        <p:nvSpPr>
          <p:cNvPr id="5" name="Title 4">
            <a:extLst>
              <a:ext uri="{FF2B5EF4-FFF2-40B4-BE49-F238E27FC236}">
                <a16:creationId xmlns:a16="http://schemas.microsoft.com/office/drawing/2014/main" id="{885DD1A8-F8D1-421D-9285-FBF0ED0BBF2E}"/>
              </a:ext>
            </a:extLst>
          </p:cNvPr>
          <p:cNvSpPr>
            <a:spLocks noGrp="1"/>
          </p:cNvSpPr>
          <p:nvPr>
            <p:ph type="title"/>
          </p:nvPr>
        </p:nvSpPr>
        <p:spPr/>
        <p:txBody>
          <a:bodyPr/>
          <a:lstStyle/>
          <a:p>
            <a:pPr>
              <a:tabLst>
                <a:tab pos="6118225" algn="l"/>
              </a:tabLst>
            </a:pPr>
            <a:r>
              <a:rPr lang="en-US" sz="3200" dirty="0"/>
              <a:t>Excess cortisol can cause visceral fat accumulation without obvious obesity  </a:t>
            </a:r>
          </a:p>
        </p:txBody>
      </p:sp>
      <p:sp>
        <p:nvSpPr>
          <p:cNvPr id="4" name="Slide Number Placeholder 3">
            <a:extLst>
              <a:ext uri="{FF2B5EF4-FFF2-40B4-BE49-F238E27FC236}">
                <a16:creationId xmlns:a16="http://schemas.microsoft.com/office/drawing/2014/main" id="{F7696CE2-901D-416B-99D0-E239E8D9F02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7E364-F216-45CA-BEA7-E5358E0A659A}" type="slidenum">
              <a:rPr kumimoji="0" lang="en-US" sz="900" b="0" i="0" u="none" strike="noStrike" kern="1200" cap="none" spc="0" normalizeH="0" baseline="0" noProof="0" smtClean="0">
                <a:ln>
                  <a:noFill/>
                </a:ln>
                <a:solidFill>
                  <a:srgbClr val="A7191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A71919"/>
              </a:solidFill>
              <a:effectLst/>
              <a:uLnTx/>
              <a:uFillTx/>
              <a:latin typeface="Arial"/>
              <a:ea typeface="+mn-ea"/>
              <a:cs typeface="+mn-cs"/>
            </a:endParaRPr>
          </a:p>
        </p:txBody>
      </p:sp>
      <p:sp>
        <p:nvSpPr>
          <p:cNvPr id="23" name="Content Placeholder 1">
            <a:extLst>
              <a:ext uri="{FF2B5EF4-FFF2-40B4-BE49-F238E27FC236}">
                <a16:creationId xmlns:a16="http://schemas.microsoft.com/office/drawing/2014/main" id="{FC945465-131A-45B8-B0BE-F7A86C11FC90}"/>
              </a:ext>
            </a:extLst>
          </p:cNvPr>
          <p:cNvSpPr txBox="1">
            <a:spLocks/>
          </p:cNvSpPr>
          <p:nvPr/>
        </p:nvSpPr>
        <p:spPr>
          <a:xfrm>
            <a:off x="3943445" y="1300770"/>
            <a:ext cx="4691293" cy="324297"/>
          </a:xfrm>
          <a:prstGeom prst="rect">
            <a:avLst/>
          </a:prstGeom>
          <a:noFill/>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A1213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Effects of Cortisol on Adipose Tissues</a:t>
            </a:r>
            <a:r>
              <a:rPr kumimoji="0" lang="en-US" sz="1800" b="1" i="0" u="none" strike="noStrike" kern="1200" cap="none" spc="0" normalizeH="0" baseline="30000" noProof="0" dirty="0">
                <a:ln>
                  <a:noFill/>
                </a:ln>
                <a:solidFill>
                  <a:srgbClr val="FFFFFF"/>
                </a:solidFill>
                <a:effectLst/>
                <a:uLnTx/>
                <a:uFillTx/>
                <a:latin typeface="Arial"/>
                <a:ea typeface="+mn-ea"/>
                <a:cs typeface="+mn-cs"/>
              </a:rPr>
              <a:t>1,2</a:t>
            </a:r>
          </a:p>
        </p:txBody>
      </p:sp>
      <p:sp>
        <p:nvSpPr>
          <p:cNvPr id="10" name="Oval 9">
            <a:extLst>
              <a:ext uri="{FF2B5EF4-FFF2-40B4-BE49-F238E27FC236}">
                <a16:creationId xmlns:a16="http://schemas.microsoft.com/office/drawing/2014/main" id="{948EC938-93B3-F757-BDD1-0663FC466C73}"/>
              </a:ext>
            </a:extLst>
          </p:cNvPr>
          <p:cNvSpPr/>
          <p:nvPr/>
        </p:nvSpPr>
        <p:spPr>
          <a:xfrm>
            <a:off x="1946481" y="3854880"/>
            <a:ext cx="240852" cy="240852"/>
          </a:xfrm>
          <a:prstGeom prst="ellipse">
            <a:avLst/>
          </a:prstGeom>
          <a:solidFill>
            <a:srgbClr val="FFFF00">
              <a:alpha val="51945"/>
            </a:srgbClr>
          </a:solid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C813B383-7D5F-3A22-A917-EACEAB8FC16A}"/>
              </a:ext>
            </a:extLst>
          </p:cNvPr>
          <p:cNvGrpSpPr/>
          <p:nvPr/>
        </p:nvGrpSpPr>
        <p:grpSpPr>
          <a:xfrm>
            <a:off x="3901895" y="3763457"/>
            <a:ext cx="1000711" cy="246221"/>
            <a:chOff x="2013521" y="2697898"/>
            <a:chExt cx="1000711" cy="246221"/>
          </a:xfrm>
        </p:grpSpPr>
        <p:sp>
          <p:nvSpPr>
            <p:cNvPr id="16" name="TextBox 15">
              <a:extLst>
                <a:ext uri="{FF2B5EF4-FFF2-40B4-BE49-F238E27FC236}">
                  <a16:creationId xmlns:a16="http://schemas.microsoft.com/office/drawing/2014/main" id="{4E2785ED-F418-FFAD-0584-A6D19A194E00}"/>
                </a:ext>
              </a:extLst>
            </p:cNvPr>
            <p:cNvSpPr txBox="1"/>
            <p:nvPr/>
          </p:nvSpPr>
          <p:spPr>
            <a:xfrm>
              <a:off x="2117112" y="2697898"/>
              <a:ext cx="89712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Lipolysis</a:t>
              </a:r>
            </a:p>
          </p:txBody>
        </p:sp>
        <p:sp>
          <p:nvSpPr>
            <p:cNvPr id="17" name="Arrow: Down 16">
              <a:extLst>
                <a:ext uri="{FF2B5EF4-FFF2-40B4-BE49-F238E27FC236}">
                  <a16:creationId xmlns:a16="http://schemas.microsoft.com/office/drawing/2014/main" id="{9239FD7E-EE84-1D4F-0B4C-73EA95975F1C}"/>
                </a:ext>
              </a:extLst>
            </p:cNvPr>
            <p:cNvSpPr/>
            <p:nvPr/>
          </p:nvSpPr>
          <p:spPr>
            <a:xfrm flipV="1">
              <a:off x="2013521" y="2734566"/>
              <a:ext cx="150774" cy="172885"/>
            </a:xfrm>
            <a:prstGeom prst="downArrow">
              <a:avLst>
                <a:gd name="adj1" fmla="val 19492"/>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18" name="Picture 17">
            <a:extLst>
              <a:ext uri="{FF2B5EF4-FFF2-40B4-BE49-F238E27FC236}">
                <a16:creationId xmlns:a16="http://schemas.microsoft.com/office/drawing/2014/main" id="{34BC049D-1EB0-38CF-9768-9AA9AFEF87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1038" y="3507920"/>
            <a:ext cx="779861" cy="702764"/>
          </a:xfrm>
          <a:prstGeom prst="rect">
            <a:avLst/>
          </a:prstGeom>
          <a:ln>
            <a:noFill/>
            <a:prstDash val="sysDash"/>
          </a:ln>
        </p:spPr>
      </p:pic>
      <p:sp>
        <p:nvSpPr>
          <p:cNvPr id="26" name="TextBox 25">
            <a:extLst>
              <a:ext uri="{FF2B5EF4-FFF2-40B4-BE49-F238E27FC236}">
                <a16:creationId xmlns:a16="http://schemas.microsoft.com/office/drawing/2014/main" id="{D482D500-91C9-D3D1-D7C6-DB401C510A8F}"/>
              </a:ext>
            </a:extLst>
          </p:cNvPr>
          <p:cNvSpPr txBox="1"/>
          <p:nvPr/>
        </p:nvSpPr>
        <p:spPr>
          <a:xfrm>
            <a:off x="3227424" y="3251998"/>
            <a:ext cx="142333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A71919"/>
                </a:solidFill>
                <a:effectLst/>
                <a:uLnTx/>
                <a:uFillTx/>
                <a:latin typeface="Arial"/>
                <a:ea typeface="+mn-ea"/>
                <a:cs typeface="+mn-cs"/>
              </a:rPr>
              <a:t>Subcutaneous</a:t>
            </a:r>
          </a:p>
        </p:txBody>
      </p:sp>
      <p:sp>
        <p:nvSpPr>
          <p:cNvPr id="47" name="TextBox 46">
            <a:extLst>
              <a:ext uri="{FF2B5EF4-FFF2-40B4-BE49-F238E27FC236}">
                <a16:creationId xmlns:a16="http://schemas.microsoft.com/office/drawing/2014/main" id="{E1311120-AB3F-1BEE-4AFA-1251DB20B7D4}"/>
              </a:ext>
            </a:extLst>
          </p:cNvPr>
          <p:cNvSpPr txBox="1"/>
          <p:nvPr/>
        </p:nvSpPr>
        <p:spPr>
          <a:xfrm>
            <a:off x="3853634" y="4428659"/>
            <a:ext cx="89711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A71919"/>
                </a:solidFill>
                <a:effectLst/>
                <a:uLnTx/>
                <a:uFillTx/>
                <a:latin typeface="Arial"/>
                <a:ea typeface="+mn-ea"/>
                <a:cs typeface="+mn-cs"/>
              </a:rPr>
              <a:t>Visceral</a:t>
            </a:r>
          </a:p>
        </p:txBody>
      </p:sp>
      <p:grpSp>
        <p:nvGrpSpPr>
          <p:cNvPr id="12" name="Group 11">
            <a:extLst>
              <a:ext uri="{FF2B5EF4-FFF2-40B4-BE49-F238E27FC236}">
                <a16:creationId xmlns:a16="http://schemas.microsoft.com/office/drawing/2014/main" id="{67679C81-E6BB-4BA5-AB8C-D8C7755430AC}"/>
              </a:ext>
            </a:extLst>
          </p:cNvPr>
          <p:cNvGrpSpPr/>
          <p:nvPr/>
        </p:nvGrpSpPr>
        <p:grpSpPr>
          <a:xfrm>
            <a:off x="3499554" y="4679366"/>
            <a:ext cx="2074914" cy="1025544"/>
            <a:chOff x="4186404" y="3333038"/>
            <a:chExt cx="2074914" cy="1025544"/>
          </a:xfrm>
        </p:grpSpPr>
        <p:grpSp>
          <p:nvGrpSpPr>
            <p:cNvPr id="56" name="Group 55">
              <a:extLst>
                <a:ext uri="{FF2B5EF4-FFF2-40B4-BE49-F238E27FC236}">
                  <a16:creationId xmlns:a16="http://schemas.microsoft.com/office/drawing/2014/main" id="{0B2EB793-303F-78EE-251C-055EF7161DE4}"/>
                </a:ext>
              </a:extLst>
            </p:cNvPr>
            <p:cNvGrpSpPr/>
            <p:nvPr/>
          </p:nvGrpSpPr>
          <p:grpSpPr>
            <a:xfrm>
              <a:off x="4315054" y="4081583"/>
              <a:ext cx="1347978" cy="276999"/>
              <a:chOff x="2013520" y="2697898"/>
              <a:chExt cx="1347978" cy="276999"/>
            </a:xfrm>
          </p:grpSpPr>
          <p:sp>
            <p:nvSpPr>
              <p:cNvPr id="57" name="TextBox 56">
                <a:extLst>
                  <a:ext uri="{FF2B5EF4-FFF2-40B4-BE49-F238E27FC236}">
                    <a16:creationId xmlns:a16="http://schemas.microsoft.com/office/drawing/2014/main" id="{5E757196-0683-5A36-EB05-ACB262429310}"/>
                  </a:ext>
                </a:extLst>
              </p:cNvPr>
              <p:cNvSpPr txBox="1"/>
              <p:nvPr/>
            </p:nvSpPr>
            <p:spPr>
              <a:xfrm>
                <a:off x="2117111" y="2697898"/>
                <a:ext cx="124438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Adipogenesis</a:t>
                </a:r>
              </a:p>
            </p:txBody>
          </p:sp>
          <p:sp>
            <p:nvSpPr>
              <p:cNvPr id="58" name="Arrow: Down 57">
                <a:extLst>
                  <a:ext uri="{FF2B5EF4-FFF2-40B4-BE49-F238E27FC236}">
                    <a16:creationId xmlns:a16="http://schemas.microsoft.com/office/drawing/2014/main" id="{EDA9D264-3E7E-A02F-07EE-4710D9657831}"/>
                  </a:ext>
                </a:extLst>
              </p:cNvPr>
              <p:cNvSpPr/>
              <p:nvPr/>
            </p:nvSpPr>
            <p:spPr>
              <a:xfrm flipV="1">
                <a:off x="2013520" y="2713670"/>
                <a:ext cx="184443" cy="211492"/>
              </a:xfrm>
              <a:prstGeom prst="downArrow">
                <a:avLst>
                  <a:gd name="adj1" fmla="val 19492"/>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3" name="TextBox 62">
              <a:extLst>
                <a:ext uri="{FF2B5EF4-FFF2-40B4-BE49-F238E27FC236}">
                  <a16:creationId xmlns:a16="http://schemas.microsoft.com/office/drawing/2014/main" id="{593A37E2-33C3-F1DA-42C0-D3F5DF26ACE2}"/>
                </a:ext>
              </a:extLst>
            </p:cNvPr>
            <p:cNvSpPr txBox="1"/>
            <p:nvPr/>
          </p:nvSpPr>
          <p:spPr>
            <a:xfrm>
              <a:off x="5342601" y="3471390"/>
              <a:ext cx="897119"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cortisol</a:t>
              </a:r>
            </a:p>
          </p:txBody>
        </p:sp>
        <p:grpSp>
          <p:nvGrpSpPr>
            <p:cNvPr id="64" name="Group 63">
              <a:extLst>
                <a:ext uri="{FF2B5EF4-FFF2-40B4-BE49-F238E27FC236}">
                  <a16:creationId xmlns:a16="http://schemas.microsoft.com/office/drawing/2014/main" id="{69657F2B-08E6-01BF-3447-0818B8C3FF2C}"/>
                </a:ext>
              </a:extLst>
            </p:cNvPr>
            <p:cNvGrpSpPr/>
            <p:nvPr/>
          </p:nvGrpSpPr>
          <p:grpSpPr>
            <a:xfrm>
              <a:off x="4186404" y="3635708"/>
              <a:ext cx="1092913" cy="275524"/>
              <a:chOff x="3867224" y="4312500"/>
              <a:chExt cx="1092913" cy="275524"/>
            </a:xfrm>
          </p:grpSpPr>
          <p:sp>
            <p:nvSpPr>
              <p:cNvPr id="65" name="TextBox 64">
                <a:extLst>
                  <a:ext uri="{FF2B5EF4-FFF2-40B4-BE49-F238E27FC236}">
                    <a16:creationId xmlns:a16="http://schemas.microsoft.com/office/drawing/2014/main" id="{794742B2-95F7-EACD-6AB8-C26E92D0A461}"/>
                  </a:ext>
                </a:extLst>
              </p:cNvPr>
              <p:cNvSpPr txBox="1"/>
              <p:nvPr/>
            </p:nvSpPr>
            <p:spPr>
              <a:xfrm>
                <a:off x="4063018" y="4312500"/>
                <a:ext cx="897119" cy="275524"/>
              </a:xfrm>
              <a:prstGeom prst="roundRect">
                <a:avLst>
                  <a:gd name="adj" fmla="val 24326"/>
                </a:avLst>
              </a:prstGeom>
              <a:gradFill flip="none" rotWithShape="1">
                <a:gsLst>
                  <a:gs pos="0">
                    <a:schemeClr val="accent1">
                      <a:lumMod val="20000"/>
                      <a:lumOff val="80000"/>
                    </a:schemeClr>
                  </a:gs>
                  <a:gs pos="100000">
                    <a:schemeClr val="accent1">
                      <a:lumMod val="60000"/>
                      <a:lumOff val="40000"/>
                    </a:schemeClr>
                  </a:gs>
                </a:gsLst>
                <a:path path="shape">
                  <a:fillToRect l="50000" t="50000" r="50000" b="50000"/>
                </a:path>
                <a:tileRect/>
              </a:gra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11</a:t>
                </a:r>
                <a:r>
                  <a:rPr kumimoji="0" lang="el-GR" sz="1200" b="1" i="0" u="none" strike="noStrike" kern="1200" cap="none" spc="0" normalizeH="0" baseline="0" noProof="0" dirty="0">
                    <a:ln>
                      <a:noFill/>
                    </a:ln>
                    <a:solidFill>
                      <a:srgbClr val="000000"/>
                    </a:solidFill>
                    <a:effectLst/>
                    <a:uLnTx/>
                    <a:uFillTx/>
                    <a:latin typeface="Arial"/>
                    <a:ea typeface="+mn-ea"/>
                    <a:cs typeface="+mn-cs"/>
                  </a:rPr>
                  <a:t>β</a:t>
                </a:r>
                <a:r>
                  <a:rPr kumimoji="0" lang="en-US" sz="1200" b="1" i="0" u="none" strike="noStrike" kern="1200" cap="none" spc="0" normalizeH="0" baseline="0" noProof="0" dirty="0">
                    <a:ln>
                      <a:noFill/>
                    </a:ln>
                    <a:solidFill>
                      <a:srgbClr val="000000"/>
                    </a:solidFill>
                    <a:effectLst/>
                    <a:uLnTx/>
                    <a:uFillTx/>
                    <a:latin typeface="Arial"/>
                    <a:ea typeface="+mn-ea"/>
                    <a:cs typeface="+mn-cs"/>
                  </a:rPr>
                  <a:t>-HSD1</a:t>
                </a:r>
              </a:p>
            </p:txBody>
          </p:sp>
          <p:sp>
            <p:nvSpPr>
              <p:cNvPr id="66" name="Arrow: Down 65">
                <a:extLst>
                  <a:ext uri="{FF2B5EF4-FFF2-40B4-BE49-F238E27FC236}">
                    <a16:creationId xmlns:a16="http://schemas.microsoft.com/office/drawing/2014/main" id="{F3005231-CF56-6C58-ED8E-CA34DFDFF841}"/>
                  </a:ext>
                </a:extLst>
              </p:cNvPr>
              <p:cNvSpPr/>
              <p:nvPr/>
            </p:nvSpPr>
            <p:spPr>
              <a:xfrm flipV="1">
                <a:off x="3867224" y="4344516"/>
                <a:ext cx="184443" cy="211492"/>
              </a:xfrm>
              <a:prstGeom prst="downArrow">
                <a:avLst>
                  <a:gd name="adj1" fmla="val 19492"/>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7" name="TextBox 66">
              <a:extLst>
                <a:ext uri="{FF2B5EF4-FFF2-40B4-BE49-F238E27FC236}">
                  <a16:creationId xmlns:a16="http://schemas.microsoft.com/office/drawing/2014/main" id="{8137EDAE-DDDE-BF34-3CA2-A7983C7BCD9B}"/>
                </a:ext>
              </a:extLst>
            </p:cNvPr>
            <p:cNvSpPr txBox="1"/>
            <p:nvPr/>
          </p:nvSpPr>
          <p:spPr>
            <a:xfrm>
              <a:off x="5272286" y="3775750"/>
              <a:ext cx="98903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cortisone</a:t>
              </a:r>
            </a:p>
          </p:txBody>
        </p:sp>
        <p:sp>
          <p:nvSpPr>
            <p:cNvPr id="68" name="Freeform: Shape 67">
              <a:extLst>
                <a:ext uri="{FF2B5EF4-FFF2-40B4-BE49-F238E27FC236}">
                  <a16:creationId xmlns:a16="http://schemas.microsoft.com/office/drawing/2014/main" id="{5C516563-6E75-908D-3DC0-C56C36A1A1AA}"/>
                </a:ext>
              </a:extLst>
            </p:cNvPr>
            <p:cNvSpPr/>
            <p:nvPr/>
          </p:nvSpPr>
          <p:spPr>
            <a:xfrm flipH="1">
              <a:off x="5320821" y="3606640"/>
              <a:ext cx="226338" cy="310373"/>
            </a:xfrm>
            <a:custGeom>
              <a:avLst/>
              <a:gdLst>
                <a:gd name="connsiteX0" fmla="*/ 112542 w 112542"/>
                <a:gd name="connsiteY0" fmla="*/ 534573 h 534573"/>
                <a:gd name="connsiteX1" fmla="*/ 0 w 112542"/>
                <a:gd name="connsiteY1" fmla="*/ 0 h 534573"/>
                <a:gd name="connsiteX0" fmla="*/ 112542 w 187788"/>
                <a:gd name="connsiteY0" fmla="*/ 534573 h 534573"/>
                <a:gd name="connsiteX1" fmla="*/ 0 w 187788"/>
                <a:gd name="connsiteY1" fmla="*/ 0 h 534573"/>
                <a:gd name="connsiteX0" fmla="*/ 112542 w 240379"/>
                <a:gd name="connsiteY0" fmla="*/ 534573 h 534573"/>
                <a:gd name="connsiteX1" fmla="*/ 0 w 240379"/>
                <a:gd name="connsiteY1" fmla="*/ 0 h 534573"/>
                <a:gd name="connsiteX0" fmla="*/ 112542 w 257548"/>
                <a:gd name="connsiteY0" fmla="*/ 534573 h 534573"/>
                <a:gd name="connsiteX1" fmla="*/ 0 w 257548"/>
                <a:gd name="connsiteY1" fmla="*/ 0 h 534573"/>
                <a:gd name="connsiteX0" fmla="*/ 120564 w 262729"/>
                <a:gd name="connsiteY0" fmla="*/ 574678 h 574678"/>
                <a:gd name="connsiteX1" fmla="*/ 0 w 262729"/>
                <a:gd name="connsiteY1" fmla="*/ 0 h 574678"/>
              </a:gdLst>
              <a:ahLst/>
              <a:cxnLst>
                <a:cxn ang="0">
                  <a:pos x="connsiteX0" y="connsiteY0"/>
                </a:cxn>
                <a:cxn ang="0">
                  <a:pos x="connsiteX1" y="connsiteY1"/>
                </a:cxn>
              </a:cxnLst>
              <a:rect l="l" t="t" r="r" b="b"/>
              <a:pathLst>
                <a:path w="262729" h="574678">
                  <a:moveTo>
                    <a:pt x="120564" y="574678"/>
                  </a:moveTo>
                  <a:cubicBezTo>
                    <a:pt x="367798" y="424561"/>
                    <a:pt x="270124" y="61886"/>
                    <a:pt x="0" y="0"/>
                  </a:cubicBezTo>
                </a:path>
              </a:pathLst>
            </a:custGeom>
            <a:noFill/>
            <a:ln w="28575">
              <a:solidFill>
                <a:schemeClr val="tx1"/>
              </a:solidFill>
              <a:prstDash val="solid"/>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00000"/>
                  </a:solidFill>
                  <a:prstDash val="solid"/>
                </a:ln>
                <a:solidFill>
                  <a:srgbClr val="FFFFFF"/>
                </a:solidFill>
                <a:effectLst/>
                <a:uLnTx/>
                <a:uFillTx/>
                <a:latin typeface="Arial"/>
                <a:ea typeface="+mn-ea"/>
                <a:cs typeface="+mn-cs"/>
              </a:endParaRPr>
            </a:p>
          </p:txBody>
        </p:sp>
        <p:sp>
          <p:nvSpPr>
            <p:cNvPr id="72" name="Oval 71">
              <a:extLst>
                <a:ext uri="{FF2B5EF4-FFF2-40B4-BE49-F238E27FC236}">
                  <a16:creationId xmlns:a16="http://schemas.microsoft.com/office/drawing/2014/main" id="{85719DF4-1490-533C-931F-23C40318125B}"/>
                </a:ext>
              </a:extLst>
            </p:cNvPr>
            <p:cNvSpPr/>
            <p:nvPr/>
          </p:nvSpPr>
          <p:spPr>
            <a:xfrm>
              <a:off x="5680693" y="3448559"/>
              <a:ext cx="89159" cy="86707"/>
            </a:xfrm>
            <a:prstGeom prst="ellipse">
              <a:avLst/>
            </a:prstGeom>
            <a:solidFill>
              <a:srgbClr val="FFFF00"/>
            </a:solidFill>
            <a:ln w="12700" cap="flat" cmpd="sng" algn="ctr">
              <a:solidFill>
                <a:srgbClr val="D7722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73" name="Oval 72">
              <a:extLst>
                <a:ext uri="{FF2B5EF4-FFF2-40B4-BE49-F238E27FC236}">
                  <a16:creationId xmlns:a16="http://schemas.microsoft.com/office/drawing/2014/main" id="{08C3C32F-82B4-8F37-4461-211CE57F2FE8}"/>
                </a:ext>
              </a:extLst>
            </p:cNvPr>
            <p:cNvSpPr/>
            <p:nvPr/>
          </p:nvSpPr>
          <p:spPr>
            <a:xfrm>
              <a:off x="5804736" y="3430877"/>
              <a:ext cx="89159" cy="86707"/>
            </a:xfrm>
            <a:prstGeom prst="ellipse">
              <a:avLst/>
            </a:prstGeom>
            <a:solidFill>
              <a:srgbClr val="FFFF00"/>
            </a:solidFill>
            <a:ln w="12700" cap="flat" cmpd="sng" algn="ctr">
              <a:solidFill>
                <a:srgbClr val="D7722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74" name="Oval 73">
              <a:extLst>
                <a:ext uri="{FF2B5EF4-FFF2-40B4-BE49-F238E27FC236}">
                  <a16:creationId xmlns:a16="http://schemas.microsoft.com/office/drawing/2014/main" id="{EB6323A0-F917-536D-E976-D6983B2817B5}"/>
                </a:ext>
              </a:extLst>
            </p:cNvPr>
            <p:cNvSpPr/>
            <p:nvPr/>
          </p:nvSpPr>
          <p:spPr>
            <a:xfrm>
              <a:off x="5725272" y="3333038"/>
              <a:ext cx="89159" cy="86707"/>
            </a:xfrm>
            <a:prstGeom prst="ellipse">
              <a:avLst/>
            </a:prstGeom>
            <a:solidFill>
              <a:srgbClr val="FFFF00"/>
            </a:solidFill>
            <a:ln w="12700" cap="flat" cmpd="sng" algn="ctr">
              <a:solidFill>
                <a:srgbClr val="D7722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grpSp>
      <p:sp>
        <p:nvSpPr>
          <p:cNvPr id="11" name="Arrow: Down 10">
            <a:extLst>
              <a:ext uri="{FF2B5EF4-FFF2-40B4-BE49-F238E27FC236}">
                <a16:creationId xmlns:a16="http://schemas.microsoft.com/office/drawing/2014/main" id="{5763F456-BC7C-C43C-7488-C4A92A7956EA}"/>
              </a:ext>
            </a:extLst>
          </p:cNvPr>
          <p:cNvSpPr/>
          <p:nvPr/>
        </p:nvSpPr>
        <p:spPr>
          <a:xfrm>
            <a:off x="4194956" y="2549546"/>
            <a:ext cx="479231" cy="663559"/>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Oval 47">
            <a:extLst>
              <a:ext uri="{FF2B5EF4-FFF2-40B4-BE49-F238E27FC236}">
                <a16:creationId xmlns:a16="http://schemas.microsoft.com/office/drawing/2014/main" id="{5388EEDD-A6FA-76F6-4A42-21CD3B0B5C5C}"/>
              </a:ext>
            </a:extLst>
          </p:cNvPr>
          <p:cNvSpPr/>
          <p:nvPr/>
        </p:nvSpPr>
        <p:spPr>
          <a:xfrm>
            <a:off x="1662500" y="4479026"/>
            <a:ext cx="240852" cy="240852"/>
          </a:xfrm>
          <a:prstGeom prst="ellipse">
            <a:avLst/>
          </a:prstGeom>
          <a:solidFill>
            <a:srgbClr val="FFFF00">
              <a:alpha val="51945"/>
            </a:srgbClr>
          </a:solid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EC56A35C-39C4-17DB-C0BB-E902A1E22E38}"/>
              </a:ext>
            </a:extLst>
          </p:cNvPr>
          <p:cNvGrpSpPr/>
          <p:nvPr/>
        </p:nvGrpSpPr>
        <p:grpSpPr>
          <a:xfrm>
            <a:off x="3723687" y="1805893"/>
            <a:ext cx="1421768" cy="822960"/>
            <a:chOff x="4983101" y="2090066"/>
            <a:chExt cx="1587970" cy="955346"/>
          </a:xfrm>
        </p:grpSpPr>
        <p:sp>
          <p:nvSpPr>
            <p:cNvPr id="7" name="Oval 6">
              <a:extLst>
                <a:ext uri="{FF2B5EF4-FFF2-40B4-BE49-F238E27FC236}">
                  <a16:creationId xmlns:a16="http://schemas.microsoft.com/office/drawing/2014/main" id="{AAB5953D-6DBA-A886-EF64-0CA02C0F1026}"/>
                </a:ext>
              </a:extLst>
            </p:cNvPr>
            <p:cNvSpPr/>
            <p:nvPr/>
          </p:nvSpPr>
          <p:spPr>
            <a:xfrm>
              <a:off x="5315472" y="2090066"/>
              <a:ext cx="919162" cy="955346"/>
            </a:xfrm>
            <a:prstGeom prst="ellipse">
              <a:avLst/>
            </a:prstGeom>
            <a:gradFill flip="none" rotWithShape="1">
              <a:gsLst>
                <a:gs pos="95575">
                  <a:srgbClr val="FFC000"/>
                </a:gs>
                <a:gs pos="45000">
                  <a:srgbClr val="FFFF00"/>
                </a:gs>
                <a:gs pos="0">
                  <a:srgbClr val="FFFFBD"/>
                </a:gs>
              </a:gsLst>
              <a:path path="circle">
                <a:fillToRect l="50000" t="50000" r="50000" b="50000"/>
              </a:path>
              <a:tileRect/>
            </a:gra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25AA2097-1D3A-28B6-1CD2-32D25F1EA7D4}"/>
                </a:ext>
              </a:extLst>
            </p:cNvPr>
            <p:cNvSpPr txBox="1"/>
            <p:nvPr/>
          </p:nvSpPr>
          <p:spPr>
            <a:xfrm>
              <a:off x="4983101" y="2360033"/>
              <a:ext cx="1587970" cy="3930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Cortisol</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0" name="TextBox 19">
            <a:extLst>
              <a:ext uri="{FF2B5EF4-FFF2-40B4-BE49-F238E27FC236}">
                <a16:creationId xmlns:a16="http://schemas.microsoft.com/office/drawing/2014/main" id="{399BDB8E-DB09-E3F9-6CC6-B5B78838C306}"/>
              </a:ext>
            </a:extLst>
          </p:cNvPr>
          <p:cNvSpPr txBox="1"/>
          <p:nvPr/>
        </p:nvSpPr>
        <p:spPr>
          <a:xfrm>
            <a:off x="9133090" y="1934183"/>
            <a:ext cx="25364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C4C58"/>
                </a:solidFill>
                <a:effectLst/>
                <a:uLnTx/>
                <a:uFillTx/>
                <a:latin typeface="Arial"/>
                <a:ea typeface="+mn-ea"/>
                <a:cs typeface="+mn-cs"/>
              </a:rPr>
              <a:t>Active Cushing’s syndrome</a:t>
            </a:r>
          </a:p>
        </p:txBody>
      </p:sp>
      <p:sp>
        <p:nvSpPr>
          <p:cNvPr id="21" name="TextBox 20">
            <a:extLst>
              <a:ext uri="{FF2B5EF4-FFF2-40B4-BE49-F238E27FC236}">
                <a16:creationId xmlns:a16="http://schemas.microsoft.com/office/drawing/2014/main" id="{80592554-B116-BC4C-D296-E3E5035F020F}"/>
              </a:ext>
            </a:extLst>
          </p:cNvPr>
          <p:cNvSpPr txBox="1"/>
          <p:nvPr/>
        </p:nvSpPr>
        <p:spPr>
          <a:xfrm>
            <a:off x="6608246" y="1934183"/>
            <a:ext cx="25364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C4C58"/>
                </a:solidFill>
                <a:effectLst/>
                <a:uLnTx/>
                <a:uFillTx/>
                <a:latin typeface="Arial"/>
                <a:ea typeface="+mn-ea"/>
                <a:cs typeface="+mn-cs"/>
              </a:rPr>
              <a:t>Healthy control</a:t>
            </a:r>
          </a:p>
        </p:txBody>
      </p:sp>
      <p:sp>
        <p:nvSpPr>
          <p:cNvPr id="22" name="TextBox 21">
            <a:extLst>
              <a:ext uri="{FF2B5EF4-FFF2-40B4-BE49-F238E27FC236}">
                <a16:creationId xmlns:a16="http://schemas.microsoft.com/office/drawing/2014/main" id="{89665B6B-39F2-9C2F-FCDE-29FD070A45D8}"/>
              </a:ext>
            </a:extLst>
          </p:cNvPr>
          <p:cNvSpPr txBox="1"/>
          <p:nvPr/>
        </p:nvSpPr>
        <p:spPr>
          <a:xfrm>
            <a:off x="6541086" y="1639700"/>
            <a:ext cx="52435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C4C58"/>
                </a:solidFill>
                <a:effectLst/>
                <a:uLnTx/>
                <a:uFillTx/>
                <a:latin typeface="Arial"/>
                <a:ea typeface="+mn-ea"/>
                <a:cs typeface="+mn-cs"/>
              </a:rPr>
              <a:t>Abdominal CT scan showing increased adipose deposition</a:t>
            </a:r>
            <a:r>
              <a:rPr kumimoji="0" lang="en-US" sz="1400" b="1" i="0" u="none" strike="noStrike" kern="1200" cap="none" spc="0" normalizeH="0" baseline="30000" noProof="0" dirty="0">
                <a:ln>
                  <a:noFill/>
                </a:ln>
                <a:solidFill>
                  <a:srgbClr val="3C4C58"/>
                </a:solidFill>
                <a:effectLst/>
                <a:uLnTx/>
                <a:uFillTx/>
                <a:latin typeface="Arial"/>
                <a:ea typeface="+mn-ea"/>
                <a:cs typeface="+mn-cs"/>
              </a:rPr>
              <a:t>2</a:t>
            </a:r>
            <a:endParaRPr kumimoji="0" lang="en-US" sz="1400" b="1" i="0" u="none" strike="noStrike" kern="1200" cap="none" spc="0" normalizeH="0" baseline="0" noProof="0" dirty="0">
              <a:ln>
                <a:noFill/>
              </a:ln>
              <a:solidFill>
                <a:srgbClr val="3C4C58"/>
              </a:solidFill>
              <a:effectLst/>
              <a:uLnTx/>
              <a:uFillTx/>
              <a:latin typeface="Arial"/>
              <a:ea typeface="+mn-ea"/>
              <a:cs typeface="+mn-cs"/>
            </a:endParaRPr>
          </a:p>
        </p:txBody>
      </p:sp>
      <p:grpSp>
        <p:nvGrpSpPr>
          <p:cNvPr id="86" name="Group 85">
            <a:extLst>
              <a:ext uri="{FF2B5EF4-FFF2-40B4-BE49-F238E27FC236}">
                <a16:creationId xmlns:a16="http://schemas.microsoft.com/office/drawing/2014/main" id="{CAF3D464-49B1-99ED-D082-BD27042A2C37}"/>
              </a:ext>
            </a:extLst>
          </p:cNvPr>
          <p:cNvGrpSpPr/>
          <p:nvPr/>
        </p:nvGrpSpPr>
        <p:grpSpPr>
          <a:xfrm>
            <a:off x="6565655" y="4037360"/>
            <a:ext cx="2685144" cy="1947311"/>
            <a:chOff x="6520521" y="4223769"/>
            <a:chExt cx="2685144" cy="1947311"/>
          </a:xfrm>
        </p:grpSpPr>
        <p:sp>
          <p:nvSpPr>
            <p:cNvPr id="30" name="Rectangle 29">
              <a:extLst>
                <a:ext uri="{FF2B5EF4-FFF2-40B4-BE49-F238E27FC236}">
                  <a16:creationId xmlns:a16="http://schemas.microsoft.com/office/drawing/2014/main" id="{2A9D777F-F15D-AA60-7887-7E5EDA722A5E}"/>
                </a:ext>
              </a:extLst>
            </p:cNvPr>
            <p:cNvSpPr/>
            <p:nvPr/>
          </p:nvSpPr>
          <p:spPr>
            <a:xfrm rot="1769188">
              <a:off x="8735538" y="4904951"/>
              <a:ext cx="172994" cy="290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AB237485-324C-EDC4-30FE-A04F2B9DC1AF}"/>
                </a:ext>
              </a:extLst>
            </p:cNvPr>
            <p:cNvSpPr/>
            <p:nvPr/>
          </p:nvSpPr>
          <p:spPr>
            <a:xfrm>
              <a:off x="8785512" y="5383556"/>
              <a:ext cx="172994" cy="3377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27" name="Chart 26">
              <a:extLst>
                <a:ext uri="{FF2B5EF4-FFF2-40B4-BE49-F238E27FC236}">
                  <a16:creationId xmlns:a16="http://schemas.microsoft.com/office/drawing/2014/main" id="{4D746139-6B7A-3625-86BA-7795900FB4F1}"/>
                </a:ext>
              </a:extLst>
            </p:cNvPr>
            <p:cNvGraphicFramePr/>
            <p:nvPr/>
          </p:nvGraphicFramePr>
          <p:xfrm>
            <a:off x="6669246" y="4223769"/>
            <a:ext cx="2536419" cy="1811271"/>
          </p:xfrm>
          <a:graphic>
            <a:graphicData uri="http://schemas.openxmlformats.org/drawingml/2006/chart">
              <c:chart xmlns:c="http://schemas.openxmlformats.org/drawingml/2006/chart" xmlns:r="http://schemas.openxmlformats.org/officeDocument/2006/relationships" r:id="rId5"/>
            </a:graphicData>
          </a:graphic>
        </p:graphicFrame>
        <p:sp>
          <p:nvSpPr>
            <p:cNvPr id="49" name="Isosceles Triangle 48">
              <a:extLst>
                <a:ext uri="{FF2B5EF4-FFF2-40B4-BE49-F238E27FC236}">
                  <a16:creationId xmlns:a16="http://schemas.microsoft.com/office/drawing/2014/main" id="{17EBB2D8-A014-C5FE-B013-9B46D8ABC6E6}"/>
                </a:ext>
              </a:extLst>
            </p:cNvPr>
            <p:cNvSpPr/>
            <p:nvPr/>
          </p:nvSpPr>
          <p:spPr>
            <a:xfrm>
              <a:off x="7349340" y="5095262"/>
              <a:ext cx="98425" cy="53514"/>
            </a:xfrm>
            <a:prstGeom prst="triangle">
              <a:avLst/>
            </a:prstGeom>
            <a:solidFill>
              <a:srgbClr val="FFD746"/>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 name="Isosceles Triangle 49">
              <a:extLst>
                <a:ext uri="{FF2B5EF4-FFF2-40B4-BE49-F238E27FC236}">
                  <a16:creationId xmlns:a16="http://schemas.microsoft.com/office/drawing/2014/main" id="{8C6F4CFE-2F13-9FF9-C94C-FC06625F8C7D}"/>
                </a:ext>
              </a:extLst>
            </p:cNvPr>
            <p:cNvSpPr/>
            <p:nvPr/>
          </p:nvSpPr>
          <p:spPr>
            <a:xfrm>
              <a:off x="7963122" y="5003974"/>
              <a:ext cx="98425" cy="53514"/>
            </a:xfrm>
            <a:prstGeom prst="triangle">
              <a:avLst/>
            </a:prstGeom>
            <a:solidFill>
              <a:srgbClr val="FFD746"/>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Isosceles Triangle 54">
              <a:extLst>
                <a:ext uri="{FF2B5EF4-FFF2-40B4-BE49-F238E27FC236}">
                  <a16:creationId xmlns:a16="http://schemas.microsoft.com/office/drawing/2014/main" id="{4BBF8CB1-284A-6955-82C1-A4A92040E2CA}"/>
                </a:ext>
              </a:extLst>
            </p:cNvPr>
            <p:cNvSpPr/>
            <p:nvPr/>
          </p:nvSpPr>
          <p:spPr>
            <a:xfrm>
              <a:off x="8589604" y="4697537"/>
              <a:ext cx="98425" cy="53514"/>
            </a:xfrm>
            <a:prstGeom prst="triangle">
              <a:avLst/>
            </a:prstGeom>
            <a:solidFill>
              <a:srgbClr val="FFD746"/>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 name="Isosceles Triangle 58">
              <a:extLst>
                <a:ext uri="{FF2B5EF4-FFF2-40B4-BE49-F238E27FC236}">
                  <a16:creationId xmlns:a16="http://schemas.microsoft.com/office/drawing/2014/main" id="{C3AD6A65-0ECF-C995-9FB7-C655D611E984}"/>
                </a:ext>
              </a:extLst>
            </p:cNvPr>
            <p:cNvSpPr/>
            <p:nvPr/>
          </p:nvSpPr>
          <p:spPr>
            <a:xfrm>
              <a:off x="7349340" y="5271906"/>
              <a:ext cx="98425" cy="53514"/>
            </a:xfrm>
            <a:prstGeom prst="triangle">
              <a:avLst/>
            </a:prstGeom>
            <a:solidFill>
              <a:srgbClr val="714D3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 name="Isosceles Triangle 59">
              <a:extLst>
                <a:ext uri="{FF2B5EF4-FFF2-40B4-BE49-F238E27FC236}">
                  <a16:creationId xmlns:a16="http://schemas.microsoft.com/office/drawing/2014/main" id="{2AF5CE7C-E0B5-49FD-07F9-27C937AF94FE}"/>
                </a:ext>
              </a:extLst>
            </p:cNvPr>
            <p:cNvSpPr/>
            <p:nvPr/>
          </p:nvSpPr>
          <p:spPr>
            <a:xfrm>
              <a:off x="7963229" y="5209887"/>
              <a:ext cx="98425" cy="53514"/>
            </a:xfrm>
            <a:prstGeom prst="triangle">
              <a:avLst/>
            </a:prstGeom>
            <a:solidFill>
              <a:srgbClr val="714D3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 name="Isosceles Triangle 60">
              <a:extLst>
                <a:ext uri="{FF2B5EF4-FFF2-40B4-BE49-F238E27FC236}">
                  <a16:creationId xmlns:a16="http://schemas.microsoft.com/office/drawing/2014/main" id="{19FCE4C3-92A7-2B30-E5BD-3B89A6976665}"/>
                </a:ext>
              </a:extLst>
            </p:cNvPr>
            <p:cNvSpPr/>
            <p:nvPr/>
          </p:nvSpPr>
          <p:spPr>
            <a:xfrm>
              <a:off x="8589604" y="5003974"/>
              <a:ext cx="98425" cy="53514"/>
            </a:xfrm>
            <a:prstGeom prst="triangle">
              <a:avLst/>
            </a:prstGeom>
            <a:solidFill>
              <a:srgbClr val="714D3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69" name="Straight Connector 68">
              <a:extLst>
                <a:ext uri="{FF2B5EF4-FFF2-40B4-BE49-F238E27FC236}">
                  <a16:creationId xmlns:a16="http://schemas.microsoft.com/office/drawing/2014/main" id="{5669A51A-C8A7-231A-37FD-8C6CAD180F3D}"/>
                </a:ext>
              </a:extLst>
            </p:cNvPr>
            <p:cNvCxnSpPr>
              <a:cxnSpLocks/>
            </p:cNvCxnSpPr>
            <p:nvPr/>
          </p:nvCxnSpPr>
          <p:spPr>
            <a:xfrm>
              <a:off x="8639973" y="4906287"/>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AE265D2-6639-1B18-9DE7-08C37A231D34}"/>
                </a:ext>
              </a:extLst>
            </p:cNvPr>
            <p:cNvCxnSpPr>
              <a:cxnSpLocks/>
            </p:cNvCxnSpPr>
            <p:nvPr/>
          </p:nvCxnSpPr>
          <p:spPr>
            <a:xfrm>
              <a:off x="8638390" y="4564088"/>
              <a:ext cx="0" cy="283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6A832FE-0990-654D-2806-1097CC76DB3F}"/>
                </a:ext>
              </a:extLst>
            </p:cNvPr>
            <p:cNvCxnSpPr>
              <a:cxnSpLocks/>
            </p:cNvCxnSpPr>
            <p:nvPr/>
          </p:nvCxnSpPr>
          <p:spPr>
            <a:xfrm>
              <a:off x="8012334" y="4926423"/>
              <a:ext cx="0" cy="192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5B427C0-E670-5EC2-D4D4-B257C5F1EB2B}"/>
                </a:ext>
              </a:extLst>
            </p:cNvPr>
            <p:cNvCxnSpPr>
              <a:cxnSpLocks/>
            </p:cNvCxnSpPr>
            <p:nvPr/>
          </p:nvCxnSpPr>
          <p:spPr>
            <a:xfrm>
              <a:off x="7398552" y="4999250"/>
              <a:ext cx="0" cy="219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C9ABAB8-F728-40C3-383F-4AF87D6D4AA4}"/>
                </a:ext>
              </a:extLst>
            </p:cNvPr>
            <p:cNvCxnSpPr>
              <a:cxnSpLocks/>
            </p:cNvCxnSpPr>
            <p:nvPr/>
          </p:nvCxnSpPr>
          <p:spPr>
            <a:xfrm>
              <a:off x="7398552" y="5202744"/>
              <a:ext cx="0" cy="164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5D5497E-5BD4-FCC8-0104-25E265696227}"/>
                </a:ext>
              </a:extLst>
            </p:cNvPr>
            <p:cNvCxnSpPr>
              <a:cxnSpLocks/>
            </p:cNvCxnSpPr>
            <p:nvPr/>
          </p:nvCxnSpPr>
          <p:spPr>
            <a:xfrm>
              <a:off x="8012334" y="511911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5D1AB32B-F8FA-5CC9-44AE-2F31D53FD0B8}"/>
                </a:ext>
              </a:extLst>
            </p:cNvPr>
            <p:cNvSpPr/>
            <p:nvPr/>
          </p:nvSpPr>
          <p:spPr>
            <a:xfrm>
              <a:off x="7069251" y="5755600"/>
              <a:ext cx="2024641" cy="277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0" name="TextBox 79">
              <a:extLst>
                <a:ext uri="{FF2B5EF4-FFF2-40B4-BE49-F238E27FC236}">
                  <a16:creationId xmlns:a16="http://schemas.microsoft.com/office/drawing/2014/main" id="{6E7B93E1-21E2-218F-F234-A00B74FB742D}"/>
                </a:ext>
              </a:extLst>
            </p:cNvPr>
            <p:cNvSpPr txBox="1"/>
            <p:nvPr/>
          </p:nvSpPr>
          <p:spPr>
            <a:xfrm>
              <a:off x="7176376" y="5688545"/>
              <a:ext cx="4443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C4C58"/>
                  </a:solidFill>
                  <a:effectLst/>
                  <a:uLnTx/>
                  <a:uFillTx/>
                  <a:latin typeface="Arial"/>
                  <a:ea typeface="+mn-ea"/>
                  <a:cs typeface="+mn-cs"/>
                </a:rPr>
                <a:t>&lt;25</a:t>
              </a:r>
            </a:p>
          </p:txBody>
        </p:sp>
        <p:sp>
          <p:nvSpPr>
            <p:cNvPr id="82" name="TextBox 81">
              <a:extLst>
                <a:ext uri="{FF2B5EF4-FFF2-40B4-BE49-F238E27FC236}">
                  <a16:creationId xmlns:a16="http://schemas.microsoft.com/office/drawing/2014/main" id="{B6BFA83B-CC23-414B-EF84-86052D397DAE}"/>
                </a:ext>
              </a:extLst>
            </p:cNvPr>
            <p:cNvSpPr txBox="1"/>
            <p:nvPr/>
          </p:nvSpPr>
          <p:spPr>
            <a:xfrm>
              <a:off x="7658080" y="5688545"/>
              <a:ext cx="81637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C4C58"/>
                  </a:solidFill>
                  <a:effectLst/>
                  <a:uLnTx/>
                  <a:uFillTx/>
                  <a:latin typeface="Arial"/>
                  <a:ea typeface="+mn-ea"/>
                  <a:cs typeface="+mn-cs"/>
                </a:rPr>
                <a:t>25</a:t>
              </a:r>
              <a:r>
                <a:rPr lang="en-US" sz="1200" dirty="0">
                  <a:solidFill>
                    <a:srgbClr val="3C4C58"/>
                  </a:solidFill>
                  <a:latin typeface="Calibri" panose="020F0502020204030204" pitchFamily="34" charset="0"/>
                  <a:cs typeface="Calibri" panose="020F0502020204030204" pitchFamily="34" charset="0"/>
                </a:rPr>
                <a:t> to </a:t>
              </a:r>
              <a:r>
                <a:rPr kumimoji="0" lang="en-US" sz="1200" b="0" i="0" u="none" strike="noStrike" kern="1200" cap="none" spc="0" normalizeH="0" baseline="0" noProof="0" dirty="0">
                  <a:ln>
                    <a:noFill/>
                  </a:ln>
                  <a:solidFill>
                    <a:srgbClr val="3C4C58"/>
                  </a:solidFill>
                  <a:effectLst/>
                  <a:uLnTx/>
                  <a:uFillTx/>
                  <a:latin typeface="Arial"/>
                  <a:ea typeface="+mn-ea"/>
                  <a:cs typeface="+mn-cs"/>
                </a:rPr>
                <a:t>&lt;30</a:t>
              </a:r>
            </a:p>
          </p:txBody>
        </p:sp>
        <p:sp>
          <p:nvSpPr>
            <p:cNvPr id="83" name="TextBox 82">
              <a:extLst>
                <a:ext uri="{FF2B5EF4-FFF2-40B4-BE49-F238E27FC236}">
                  <a16:creationId xmlns:a16="http://schemas.microsoft.com/office/drawing/2014/main" id="{A3F6D2DF-E6FD-7247-1AC7-C5E730CF40E9}"/>
                </a:ext>
              </a:extLst>
            </p:cNvPr>
            <p:cNvSpPr txBox="1"/>
            <p:nvPr/>
          </p:nvSpPr>
          <p:spPr>
            <a:xfrm>
              <a:off x="8418618" y="5688545"/>
              <a:ext cx="4395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C4C58"/>
                  </a:solidFill>
                  <a:effectLst/>
                  <a:uLnTx/>
                  <a:uFillTx/>
                  <a:latin typeface="Arial"/>
                  <a:ea typeface="+mn-ea"/>
                  <a:cs typeface="Calibri" panose="020F0502020204030204" pitchFamily="34" charset="0"/>
                </a:rPr>
                <a:t>≥30</a:t>
              </a:r>
              <a:endParaRPr kumimoji="0" lang="en-US" sz="1200" b="0" i="0" u="none" strike="noStrike" kern="1200" cap="none" spc="0" normalizeH="0" baseline="0" noProof="0" dirty="0">
                <a:ln>
                  <a:noFill/>
                </a:ln>
                <a:solidFill>
                  <a:srgbClr val="3C4C58"/>
                </a:solidFill>
                <a:effectLst/>
                <a:uLnTx/>
                <a:uFillTx/>
                <a:latin typeface="Arial"/>
                <a:ea typeface="+mn-ea"/>
                <a:cs typeface="+mn-cs"/>
              </a:endParaRPr>
            </a:p>
          </p:txBody>
        </p:sp>
        <p:sp>
          <p:nvSpPr>
            <p:cNvPr id="84" name="TextBox 83">
              <a:extLst>
                <a:ext uri="{FF2B5EF4-FFF2-40B4-BE49-F238E27FC236}">
                  <a16:creationId xmlns:a16="http://schemas.microsoft.com/office/drawing/2014/main" id="{5AD63EBC-1316-56D5-1786-3E750C7CD1DB}"/>
                </a:ext>
              </a:extLst>
            </p:cNvPr>
            <p:cNvSpPr txBox="1"/>
            <p:nvPr/>
          </p:nvSpPr>
          <p:spPr>
            <a:xfrm>
              <a:off x="7866919" y="5894081"/>
              <a:ext cx="4667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C4C58"/>
                  </a:solidFill>
                  <a:effectLst/>
                  <a:uLnTx/>
                  <a:uFillTx/>
                  <a:latin typeface="Arial"/>
                  <a:ea typeface="+mn-ea"/>
                  <a:cs typeface="Calibri" panose="020F0502020204030204" pitchFamily="34" charset="0"/>
                </a:rPr>
                <a:t>BMI</a:t>
              </a:r>
              <a:endParaRPr kumimoji="0" lang="en-US" sz="1200" b="1" i="0" u="none" strike="noStrike" kern="1200" cap="none" spc="0" normalizeH="0" baseline="0" noProof="0" dirty="0">
                <a:ln>
                  <a:noFill/>
                </a:ln>
                <a:solidFill>
                  <a:srgbClr val="3C4C58"/>
                </a:solidFill>
                <a:effectLst/>
                <a:uLnTx/>
                <a:uFillTx/>
                <a:latin typeface="Arial"/>
                <a:ea typeface="+mn-ea"/>
                <a:cs typeface="+mn-cs"/>
              </a:endParaRPr>
            </a:p>
          </p:txBody>
        </p:sp>
        <p:sp>
          <p:nvSpPr>
            <p:cNvPr id="85" name="TextBox 84">
              <a:extLst>
                <a:ext uri="{FF2B5EF4-FFF2-40B4-BE49-F238E27FC236}">
                  <a16:creationId xmlns:a16="http://schemas.microsoft.com/office/drawing/2014/main" id="{4825EF33-5F44-0464-2DD4-9836DF38290F}"/>
                </a:ext>
              </a:extLst>
            </p:cNvPr>
            <p:cNvSpPr txBox="1"/>
            <p:nvPr/>
          </p:nvSpPr>
          <p:spPr>
            <a:xfrm rot="16200000">
              <a:off x="6456081" y="4903748"/>
              <a:ext cx="4058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C4C58"/>
                  </a:solidFill>
                  <a:effectLst/>
                  <a:uLnTx/>
                  <a:uFillTx/>
                  <a:latin typeface="Arial"/>
                  <a:ea typeface="+mn-ea"/>
                  <a:cs typeface="Calibri" panose="020F0502020204030204" pitchFamily="34" charset="0"/>
                </a:rPr>
                <a:t>HR</a:t>
              </a:r>
              <a:endParaRPr kumimoji="0" lang="en-US" sz="1200" b="1" i="0" u="none" strike="noStrike" kern="1200" cap="none" spc="0" normalizeH="0" baseline="0" noProof="0" dirty="0">
                <a:ln>
                  <a:noFill/>
                </a:ln>
                <a:solidFill>
                  <a:srgbClr val="3C4C58"/>
                </a:solidFill>
                <a:effectLst/>
                <a:uLnTx/>
                <a:uFillTx/>
                <a:latin typeface="Arial"/>
                <a:ea typeface="+mn-ea"/>
                <a:cs typeface="+mn-cs"/>
              </a:endParaRPr>
            </a:p>
          </p:txBody>
        </p:sp>
      </p:grpSp>
      <p:grpSp>
        <p:nvGrpSpPr>
          <p:cNvPr id="92" name="Group 91">
            <a:extLst>
              <a:ext uri="{FF2B5EF4-FFF2-40B4-BE49-F238E27FC236}">
                <a16:creationId xmlns:a16="http://schemas.microsoft.com/office/drawing/2014/main" id="{DDDB9EF6-4A9C-804C-8422-E7DA4C11ABF3}"/>
              </a:ext>
            </a:extLst>
          </p:cNvPr>
          <p:cNvGrpSpPr/>
          <p:nvPr/>
        </p:nvGrpSpPr>
        <p:grpSpPr>
          <a:xfrm>
            <a:off x="9270190" y="5236279"/>
            <a:ext cx="1377959" cy="480948"/>
            <a:chOff x="9345532" y="4365182"/>
            <a:chExt cx="1377959" cy="480948"/>
          </a:xfrm>
        </p:grpSpPr>
        <p:sp>
          <p:nvSpPr>
            <p:cNvPr id="87" name="Isosceles Triangle 86">
              <a:extLst>
                <a:ext uri="{FF2B5EF4-FFF2-40B4-BE49-F238E27FC236}">
                  <a16:creationId xmlns:a16="http://schemas.microsoft.com/office/drawing/2014/main" id="{768C88B8-3CA2-C896-D7C0-4762BD080F0B}"/>
                </a:ext>
              </a:extLst>
            </p:cNvPr>
            <p:cNvSpPr/>
            <p:nvPr/>
          </p:nvSpPr>
          <p:spPr>
            <a:xfrm>
              <a:off x="9345532" y="4455519"/>
              <a:ext cx="148861" cy="80936"/>
            </a:xfrm>
            <a:prstGeom prst="triangle">
              <a:avLst/>
            </a:prstGeom>
            <a:solidFill>
              <a:srgbClr val="FFD746"/>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8" name="Isosceles Triangle 87">
              <a:extLst>
                <a:ext uri="{FF2B5EF4-FFF2-40B4-BE49-F238E27FC236}">
                  <a16:creationId xmlns:a16="http://schemas.microsoft.com/office/drawing/2014/main" id="{E15083CE-F369-9B18-0758-D8FF1C723FA9}"/>
                </a:ext>
              </a:extLst>
            </p:cNvPr>
            <p:cNvSpPr/>
            <p:nvPr/>
          </p:nvSpPr>
          <p:spPr>
            <a:xfrm>
              <a:off x="9346810" y="4674177"/>
              <a:ext cx="146304" cy="82296"/>
            </a:xfrm>
            <a:prstGeom prst="triangle">
              <a:avLst/>
            </a:prstGeom>
            <a:solidFill>
              <a:srgbClr val="714D3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9" name="TextBox 88">
              <a:extLst>
                <a:ext uri="{FF2B5EF4-FFF2-40B4-BE49-F238E27FC236}">
                  <a16:creationId xmlns:a16="http://schemas.microsoft.com/office/drawing/2014/main" id="{DD892A26-D59B-853B-6300-654C8CCC1D9F}"/>
                </a:ext>
              </a:extLst>
            </p:cNvPr>
            <p:cNvSpPr txBox="1"/>
            <p:nvPr/>
          </p:nvSpPr>
          <p:spPr>
            <a:xfrm>
              <a:off x="9442371" y="4365182"/>
              <a:ext cx="88197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4C58"/>
                  </a:solidFill>
                  <a:effectLst/>
                  <a:uLnTx/>
                  <a:uFillTx/>
                  <a:latin typeface="Arial"/>
                  <a:ea typeface="+mn-ea"/>
                  <a:cs typeface="Calibri" panose="020F0502020204030204" pitchFamily="34" charset="0"/>
                </a:rPr>
                <a:t>Visceral fat</a:t>
              </a:r>
              <a:endParaRPr kumimoji="0" lang="en-US" sz="1050" b="0" i="0" u="none" strike="noStrike" kern="1200" cap="none" spc="0" normalizeH="0" baseline="0" noProof="0" dirty="0">
                <a:ln>
                  <a:noFill/>
                </a:ln>
                <a:solidFill>
                  <a:srgbClr val="3C4C58"/>
                </a:solidFill>
                <a:effectLst/>
                <a:uLnTx/>
                <a:uFillTx/>
                <a:latin typeface="Arial"/>
                <a:ea typeface="+mn-ea"/>
                <a:cs typeface="+mn-cs"/>
              </a:endParaRPr>
            </a:p>
          </p:txBody>
        </p:sp>
        <p:sp>
          <p:nvSpPr>
            <p:cNvPr id="90" name="TextBox 89">
              <a:extLst>
                <a:ext uri="{FF2B5EF4-FFF2-40B4-BE49-F238E27FC236}">
                  <a16:creationId xmlns:a16="http://schemas.microsoft.com/office/drawing/2014/main" id="{58B33275-2ECA-22A0-678C-276A0AC4BB58}"/>
                </a:ext>
              </a:extLst>
            </p:cNvPr>
            <p:cNvSpPr txBox="1"/>
            <p:nvPr/>
          </p:nvSpPr>
          <p:spPr>
            <a:xfrm>
              <a:off x="9442371" y="4584520"/>
              <a:ext cx="128112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4C58"/>
                  </a:solidFill>
                  <a:effectLst/>
                  <a:uLnTx/>
                  <a:uFillTx/>
                  <a:latin typeface="Arial"/>
                  <a:ea typeface="+mn-ea"/>
                  <a:cs typeface="Calibri" panose="020F0502020204030204" pitchFamily="34" charset="0"/>
                </a:rPr>
                <a:t>Subcutaneous fat</a:t>
              </a:r>
              <a:endParaRPr kumimoji="0" lang="en-US" sz="1050" b="0" i="0" u="none" strike="noStrike" kern="1200" cap="none" spc="0" normalizeH="0" baseline="0" noProof="0" dirty="0">
                <a:ln>
                  <a:noFill/>
                </a:ln>
                <a:solidFill>
                  <a:srgbClr val="3C4C58"/>
                </a:solidFill>
                <a:effectLst/>
                <a:uLnTx/>
                <a:uFillTx/>
                <a:latin typeface="Arial"/>
                <a:ea typeface="+mn-ea"/>
                <a:cs typeface="+mn-cs"/>
              </a:endParaRPr>
            </a:p>
          </p:txBody>
        </p:sp>
      </p:grpSp>
      <p:sp>
        <p:nvSpPr>
          <p:cNvPr id="91" name="TextBox 90">
            <a:extLst>
              <a:ext uri="{FF2B5EF4-FFF2-40B4-BE49-F238E27FC236}">
                <a16:creationId xmlns:a16="http://schemas.microsoft.com/office/drawing/2014/main" id="{A822BD59-A718-9F30-5DF3-980873D8F3A8}"/>
              </a:ext>
            </a:extLst>
          </p:cNvPr>
          <p:cNvSpPr txBox="1"/>
          <p:nvPr/>
        </p:nvSpPr>
        <p:spPr>
          <a:xfrm>
            <a:off x="9093892" y="4235459"/>
            <a:ext cx="267842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C4C58"/>
                </a:solidFill>
                <a:effectLst/>
                <a:uLnTx/>
                <a:uFillTx/>
                <a:latin typeface="Arial"/>
                <a:ea typeface="+mn-ea"/>
                <a:cs typeface="+mn-cs"/>
              </a:rPr>
              <a:t>Mortality (HR </a:t>
            </a:r>
            <a:r>
              <a:rPr kumimoji="0" lang="en-US" sz="1400" b="1" i="0" u="none" strike="noStrike" kern="1200" cap="none" spc="0" normalizeH="0" baseline="0" noProof="0" dirty="0">
                <a:ln>
                  <a:noFill/>
                </a:ln>
                <a:solidFill>
                  <a:srgbClr val="3C4C58"/>
                </a:solidFill>
                <a:effectLst/>
                <a:uLnTx/>
                <a:uFillTx/>
                <a:latin typeface="Arial"/>
                <a:ea typeface="PMingLiU" panose="02020500000000000000" pitchFamily="18" charset="-120"/>
                <a:cs typeface="+mn-cs"/>
              </a:rPr>
              <a:t>± 95% CI)</a:t>
            </a:r>
            <a:r>
              <a:rPr kumimoji="0" lang="en-US" sz="1400" b="1" i="0" u="none" strike="noStrike" kern="1200" cap="none" spc="0" normalizeH="0" baseline="30000" noProof="0" dirty="0">
                <a:ln>
                  <a:noFill/>
                </a:ln>
                <a:solidFill>
                  <a:srgbClr val="3C4C58"/>
                </a:solidFill>
                <a:effectLst/>
                <a:uLnTx/>
                <a:uFillTx/>
                <a:latin typeface="Arial"/>
                <a:ea typeface="+mn-ea"/>
                <a:cs typeface="+mn-cs"/>
              </a:rPr>
              <a:t>a</a:t>
            </a:r>
            <a:r>
              <a:rPr kumimoji="0" lang="en-US" sz="1400" b="1" i="0" u="none" strike="noStrike" kern="1200" cap="none" spc="0" normalizeH="0" baseline="0" noProof="0" dirty="0">
                <a:ln>
                  <a:noFill/>
                </a:ln>
                <a:solidFill>
                  <a:srgbClr val="3C4C58"/>
                </a:solidFill>
                <a:effectLst/>
                <a:uLnTx/>
                <a:uFillTx/>
                <a:latin typeface="Arial"/>
                <a:ea typeface="+mn-ea"/>
                <a:cs typeface="+mn-cs"/>
              </a:rPr>
              <a:t> in women with visceral vs subcutaneous abdominal fat</a:t>
            </a:r>
            <a:r>
              <a:rPr kumimoji="0" lang="en-US" sz="1400" b="1" i="0" u="none" strike="noStrike" kern="1200" cap="none" spc="0" normalizeH="0" baseline="30000" noProof="0" dirty="0">
                <a:ln>
                  <a:noFill/>
                </a:ln>
                <a:solidFill>
                  <a:srgbClr val="3C4C58"/>
                </a:solidFill>
                <a:effectLst/>
                <a:uLnTx/>
                <a:uFillTx/>
                <a:latin typeface="Arial"/>
                <a:ea typeface="+mn-ea"/>
                <a:cs typeface="+mn-cs"/>
              </a:rPr>
              <a:t>3</a:t>
            </a:r>
            <a:endParaRPr kumimoji="0" lang="en-US" sz="1400" b="1" i="0" u="none" strike="noStrike" kern="1200" cap="none" spc="0" normalizeH="0" baseline="0" noProof="0" dirty="0">
              <a:ln>
                <a:noFill/>
              </a:ln>
              <a:solidFill>
                <a:srgbClr val="3C4C58"/>
              </a:solidFill>
              <a:effectLst/>
              <a:uLnTx/>
              <a:uFillTx/>
              <a:latin typeface="Arial"/>
              <a:ea typeface="+mn-ea"/>
              <a:cs typeface="+mn-cs"/>
            </a:endParaRPr>
          </a:p>
        </p:txBody>
      </p:sp>
      <p:sp>
        <p:nvSpPr>
          <p:cNvPr id="29" name="Arrow: Down 28">
            <a:extLst>
              <a:ext uri="{FF2B5EF4-FFF2-40B4-BE49-F238E27FC236}">
                <a16:creationId xmlns:a16="http://schemas.microsoft.com/office/drawing/2014/main" id="{64322B4B-6E53-B13E-7198-A2C6924EEB38}"/>
              </a:ext>
            </a:extLst>
          </p:cNvPr>
          <p:cNvSpPr/>
          <p:nvPr/>
        </p:nvSpPr>
        <p:spPr>
          <a:xfrm rot="16200000">
            <a:off x="5939479" y="4760229"/>
            <a:ext cx="479231" cy="663559"/>
          </a:xfrm>
          <a:prstGeom prst="down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5A5294D9-B78C-9687-07DB-3DF0EA72406E}"/>
              </a:ext>
            </a:extLst>
          </p:cNvPr>
          <p:cNvGrpSpPr/>
          <p:nvPr/>
        </p:nvGrpSpPr>
        <p:grpSpPr>
          <a:xfrm>
            <a:off x="6655485" y="2271066"/>
            <a:ext cx="4876814" cy="1716424"/>
            <a:chOff x="6555590" y="2271066"/>
            <a:chExt cx="4876814" cy="1716424"/>
          </a:xfrm>
        </p:grpSpPr>
        <p:pic>
          <p:nvPicPr>
            <p:cNvPr id="39" name="Picture 38" descr="A close-up of a ct scan&#10;&#10;Description automatically generated">
              <a:extLst>
                <a:ext uri="{FF2B5EF4-FFF2-40B4-BE49-F238E27FC236}">
                  <a16:creationId xmlns:a16="http://schemas.microsoft.com/office/drawing/2014/main" id="{4863D5D7-1D58-CBDB-190C-3D8E83C678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39196" y="2271066"/>
              <a:ext cx="2193208" cy="1716424"/>
            </a:xfrm>
            <a:prstGeom prst="rect">
              <a:avLst/>
            </a:prstGeom>
            <a:ln w="28575">
              <a:solidFill>
                <a:schemeClr val="accent6"/>
              </a:solidFill>
            </a:ln>
            <a:effectLst>
              <a:outerShdw blurRad="50800" dist="38100" dir="2700000" algn="tl" rotWithShape="0">
                <a:prstClr val="black">
                  <a:alpha val="40000"/>
                </a:prstClr>
              </a:outerShdw>
            </a:effectLst>
          </p:spPr>
        </p:pic>
        <p:pic>
          <p:nvPicPr>
            <p:cNvPr id="43" name="Picture 42" descr="A close-up of a ct scan&#10;&#10;Description automatically generated">
              <a:extLst>
                <a:ext uri="{FF2B5EF4-FFF2-40B4-BE49-F238E27FC236}">
                  <a16:creationId xmlns:a16="http://schemas.microsoft.com/office/drawing/2014/main" id="{6B41E117-7408-B64D-95CF-F3A288F8E98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55590" y="2271066"/>
              <a:ext cx="2574636" cy="1716424"/>
            </a:xfrm>
            <a:prstGeom prst="rect">
              <a:avLst/>
            </a:prstGeom>
            <a:ln w="28575">
              <a:solidFill>
                <a:schemeClr val="accent6"/>
              </a:solidFill>
            </a:ln>
            <a:effectLst>
              <a:outerShdw blurRad="50800" dist="38100" dir="2700000" algn="tl" rotWithShape="0">
                <a:prstClr val="black">
                  <a:alpha val="40000"/>
                </a:prstClr>
              </a:outerShdw>
            </a:effectLst>
          </p:spPr>
        </p:pic>
      </p:grpSp>
      <p:cxnSp>
        <p:nvCxnSpPr>
          <p:cNvPr id="44" name="Straight Arrow Connector 43">
            <a:extLst>
              <a:ext uri="{FF2B5EF4-FFF2-40B4-BE49-F238E27FC236}">
                <a16:creationId xmlns:a16="http://schemas.microsoft.com/office/drawing/2014/main" id="{EE9FB3FB-19D4-C901-C024-289992B7B32B}"/>
              </a:ext>
            </a:extLst>
          </p:cNvPr>
          <p:cNvCxnSpPr>
            <a:cxnSpLocks/>
          </p:cNvCxnSpPr>
          <p:nvPr/>
        </p:nvCxnSpPr>
        <p:spPr>
          <a:xfrm>
            <a:off x="7017410" y="2767675"/>
            <a:ext cx="291648" cy="254941"/>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D1CDD7A-8D8E-3206-7A25-F801A05B0322}"/>
              </a:ext>
            </a:extLst>
          </p:cNvPr>
          <p:cNvCxnSpPr>
            <a:cxnSpLocks/>
          </p:cNvCxnSpPr>
          <p:nvPr/>
        </p:nvCxnSpPr>
        <p:spPr>
          <a:xfrm>
            <a:off x="9450907" y="2767675"/>
            <a:ext cx="291648" cy="254941"/>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56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Arrow: Bent 95">
            <a:extLst>
              <a:ext uri="{FF2B5EF4-FFF2-40B4-BE49-F238E27FC236}">
                <a16:creationId xmlns:a16="http://schemas.microsoft.com/office/drawing/2014/main" id="{AE4ECE06-9362-4511-A180-2A70449B19EC}"/>
              </a:ext>
            </a:extLst>
          </p:cNvPr>
          <p:cNvSpPr/>
          <p:nvPr/>
        </p:nvSpPr>
        <p:spPr>
          <a:xfrm rot="10800000">
            <a:off x="7118397" y="3834428"/>
            <a:ext cx="4194369" cy="2461827"/>
          </a:xfrm>
          <a:prstGeom prst="bentArrow">
            <a:avLst>
              <a:gd name="adj1" fmla="val 1035"/>
              <a:gd name="adj2" fmla="val 4710"/>
              <a:gd name="adj3" fmla="val 7008"/>
              <a:gd name="adj4" fmla="val 180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4750AF85-569F-5EA8-8120-C06F0B872112}"/>
              </a:ext>
            </a:extLst>
          </p:cNvPr>
          <p:cNvSpPr/>
          <p:nvPr/>
        </p:nvSpPr>
        <p:spPr>
          <a:xfrm>
            <a:off x="11172111" y="3877331"/>
            <a:ext cx="256394" cy="613613"/>
          </a:xfrm>
          <a:prstGeom prst="downArrow">
            <a:avLst>
              <a:gd name="adj1" fmla="val 12014"/>
              <a:gd name="adj2" fmla="val 852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7" name="Arrow: Down 86">
            <a:extLst>
              <a:ext uri="{FF2B5EF4-FFF2-40B4-BE49-F238E27FC236}">
                <a16:creationId xmlns:a16="http://schemas.microsoft.com/office/drawing/2014/main" id="{A5F0731C-9919-4B94-9BDE-D8A01A6C5B53}"/>
              </a:ext>
            </a:extLst>
          </p:cNvPr>
          <p:cNvSpPr/>
          <p:nvPr/>
        </p:nvSpPr>
        <p:spPr>
          <a:xfrm>
            <a:off x="6318401" y="4482733"/>
            <a:ext cx="256394" cy="1184734"/>
          </a:xfrm>
          <a:prstGeom prst="downArrow">
            <a:avLst>
              <a:gd name="adj1" fmla="val 12014"/>
              <a:gd name="adj2" fmla="val 852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93F0E47D-3C16-0933-52E1-FB1BA0F5A74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GLUT4=glucose transporter type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1. Pivonello R, et al. </a:t>
            </a:r>
            <a:r>
              <a:rPr kumimoji="0" lang="fr-FR" sz="900" b="0" i="1" u="none" strike="noStrike" kern="1200" cap="none" spc="0" normalizeH="0" baseline="0" noProof="0" dirty="0">
                <a:ln>
                  <a:noFill/>
                </a:ln>
                <a:solidFill>
                  <a:srgbClr val="000000">
                    <a:lumMod val="65000"/>
                    <a:lumOff val="35000"/>
                  </a:srgbClr>
                </a:solidFill>
                <a:effectLst/>
                <a:uLnTx/>
                <a:uFillTx/>
                <a:latin typeface="Arial"/>
                <a:ea typeface="+mn-ea"/>
                <a:cs typeface="+mn-cs"/>
              </a:rPr>
              <a:t>Lancet Diabetes Endocrinol. </a:t>
            </a: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2016;4:611-629. 2. Barbot M, et al. </a:t>
            </a:r>
            <a:r>
              <a:rPr kumimoji="0" lang="fr-FR" sz="900" b="0" i="1" u="none" strike="noStrike" kern="1200" cap="none" spc="0" normalizeH="0" baseline="0" noProof="0" dirty="0">
                <a:ln>
                  <a:noFill/>
                </a:ln>
                <a:solidFill>
                  <a:srgbClr val="000000">
                    <a:lumMod val="65000"/>
                    <a:lumOff val="35000"/>
                  </a:srgbClr>
                </a:solidFill>
                <a:effectLst/>
                <a:uLnTx/>
                <a:uFillTx/>
                <a:latin typeface="Arial"/>
                <a:ea typeface="+mn-ea"/>
                <a:cs typeface="+mn-cs"/>
              </a:rPr>
              <a:t>Front Endocrinol (Lausanne)</a:t>
            </a: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2018;9:284.</a:t>
            </a:r>
            <a:endParaRPr kumimoji="0" lang="en-GB" sz="9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sp>
        <p:nvSpPr>
          <p:cNvPr id="88" name="Arrow: Down 87">
            <a:extLst>
              <a:ext uri="{FF2B5EF4-FFF2-40B4-BE49-F238E27FC236}">
                <a16:creationId xmlns:a16="http://schemas.microsoft.com/office/drawing/2014/main" id="{C6D574E1-DD44-4A8B-86F4-B54EB390FD2B}"/>
              </a:ext>
            </a:extLst>
          </p:cNvPr>
          <p:cNvSpPr/>
          <p:nvPr/>
        </p:nvSpPr>
        <p:spPr>
          <a:xfrm>
            <a:off x="4384622" y="3855445"/>
            <a:ext cx="256394" cy="488463"/>
          </a:xfrm>
          <a:prstGeom prst="downArrow">
            <a:avLst>
              <a:gd name="adj1" fmla="val 12014"/>
              <a:gd name="adj2" fmla="val 852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0" name="Arrow: Down 89">
            <a:extLst>
              <a:ext uri="{FF2B5EF4-FFF2-40B4-BE49-F238E27FC236}">
                <a16:creationId xmlns:a16="http://schemas.microsoft.com/office/drawing/2014/main" id="{04B94F2B-467B-4203-B067-C38F6F857C54}"/>
              </a:ext>
            </a:extLst>
          </p:cNvPr>
          <p:cNvSpPr/>
          <p:nvPr/>
        </p:nvSpPr>
        <p:spPr>
          <a:xfrm>
            <a:off x="6114383" y="3721258"/>
            <a:ext cx="256394" cy="488463"/>
          </a:xfrm>
          <a:prstGeom prst="downArrow">
            <a:avLst>
              <a:gd name="adj1" fmla="val 12014"/>
              <a:gd name="adj2" fmla="val 852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3" name="Arrow: Down 82">
            <a:extLst>
              <a:ext uri="{FF2B5EF4-FFF2-40B4-BE49-F238E27FC236}">
                <a16:creationId xmlns:a16="http://schemas.microsoft.com/office/drawing/2014/main" id="{29408729-0E7B-43A3-A3A5-0FFEDAAB7418}"/>
              </a:ext>
            </a:extLst>
          </p:cNvPr>
          <p:cNvSpPr/>
          <p:nvPr/>
        </p:nvSpPr>
        <p:spPr>
          <a:xfrm>
            <a:off x="1063489" y="4540539"/>
            <a:ext cx="256394" cy="818195"/>
          </a:xfrm>
          <a:prstGeom prst="downArrow">
            <a:avLst>
              <a:gd name="adj1" fmla="val 15730"/>
              <a:gd name="adj2" fmla="val 658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4" name="Arrow: Bent 83">
            <a:extLst>
              <a:ext uri="{FF2B5EF4-FFF2-40B4-BE49-F238E27FC236}">
                <a16:creationId xmlns:a16="http://schemas.microsoft.com/office/drawing/2014/main" id="{70FD44DD-9A53-4851-B401-9ABF068E0611}"/>
              </a:ext>
            </a:extLst>
          </p:cNvPr>
          <p:cNvSpPr/>
          <p:nvPr/>
        </p:nvSpPr>
        <p:spPr>
          <a:xfrm rot="10800000" flipH="1">
            <a:off x="1919103" y="4456492"/>
            <a:ext cx="3962178" cy="1628015"/>
          </a:xfrm>
          <a:prstGeom prst="bentArrow">
            <a:avLst>
              <a:gd name="adj1" fmla="val 2367"/>
              <a:gd name="adj2" fmla="val 8482"/>
              <a:gd name="adj3" fmla="val 12754"/>
              <a:gd name="adj4" fmla="val 238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Arrow: Down 85">
            <a:extLst>
              <a:ext uri="{FF2B5EF4-FFF2-40B4-BE49-F238E27FC236}">
                <a16:creationId xmlns:a16="http://schemas.microsoft.com/office/drawing/2014/main" id="{523BEB39-716D-4775-B81C-26944755BA10}"/>
              </a:ext>
            </a:extLst>
          </p:cNvPr>
          <p:cNvSpPr/>
          <p:nvPr/>
        </p:nvSpPr>
        <p:spPr>
          <a:xfrm rot="16200000" flipH="1">
            <a:off x="1925948" y="3756376"/>
            <a:ext cx="256394" cy="1429925"/>
          </a:xfrm>
          <a:prstGeom prst="downArrow">
            <a:avLst>
              <a:gd name="adj1" fmla="val 15730"/>
              <a:gd name="adj2" fmla="val 852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Arrow: Bent 97">
            <a:extLst>
              <a:ext uri="{FF2B5EF4-FFF2-40B4-BE49-F238E27FC236}">
                <a16:creationId xmlns:a16="http://schemas.microsoft.com/office/drawing/2014/main" id="{87A92AAD-5531-4330-8028-9E0F03AD86F9}"/>
              </a:ext>
            </a:extLst>
          </p:cNvPr>
          <p:cNvSpPr/>
          <p:nvPr/>
        </p:nvSpPr>
        <p:spPr>
          <a:xfrm rot="10800000">
            <a:off x="7118399" y="3366303"/>
            <a:ext cx="816317" cy="2439303"/>
          </a:xfrm>
          <a:prstGeom prst="bentArrow">
            <a:avLst>
              <a:gd name="adj1" fmla="val 4169"/>
              <a:gd name="adj2" fmla="val 13327"/>
              <a:gd name="adj3" fmla="val 22805"/>
              <a:gd name="adj4" fmla="val 353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Arrow: Bent 96">
            <a:extLst>
              <a:ext uri="{FF2B5EF4-FFF2-40B4-BE49-F238E27FC236}">
                <a16:creationId xmlns:a16="http://schemas.microsoft.com/office/drawing/2014/main" id="{7DAAEA5C-0C38-415A-9622-EC9FCB2A5873}"/>
              </a:ext>
            </a:extLst>
          </p:cNvPr>
          <p:cNvSpPr/>
          <p:nvPr/>
        </p:nvSpPr>
        <p:spPr>
          <a:xfrm rot="10800000">
            <a:off x="7118400" y="3373388"/>
            <a:ext cx="2610526" cy="2692964"/>
          </a:xfrm>
          <a:prstGeom prst="bentArrow">
            <a:avLst>
              <a:gd name="adj1" fmla="val 1168"/>
              <a:gd name="adj2" fmla="val 4710"/>
              <a:gd name="adj3" fmla="val 7008"/>
              <a:gd name="adj4" fmla="val 1815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94" name="Arrow: Bent 93">
            <a:extLst>
              <a:ext uri="{FF2B5EF4-FFF2-40B4-BE49-F238E27FC236}">
                <a16:creationId xmlns:a16="http://schemas.microsoft.com/office/drawing/2014/main" id="{917EC7B9-8665-45FC-AA24-AD68E1CC3365}"/>
              </a:ext>
            </a:extLst>
          </p:cNvPr>
          <p:cNvSpPr/>
          <p:nvPr/>
        </p:nvSpPr>
        <p:spPr>
          <a:xfrm rot="10800000" flipH="1">
            <a:off x="1188497" y="5417755"/>
            <a:ext cx="4683258" cy="893174"/>
          </a:xfrm>
          <a:prstGeom prst="bentArrow">
            <a:avLst>
              <a:gd name="adj1" fmla="val 3858"/>
              <a:gd name="adj2" fmla="val 12585"/>
              <a:gd name="adj3" fmla="val 22383"/>
              <a:gd name="adj4" fmla="val 6068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Arrow: Bent 84">
            <a:extLst>
              <a:ext uri="{FF2B5EF4-FFF2-40B4-BE49-F238E27FC236}">
                <a16:creationId xmlns:a16="http://schemas.microsoft.com/office/drawing/2014/main" id="{BC4A19D2-6314-42C6-BB96-FE8B46033F59}"/>
              </a:ext>
            </a:extLst>
          </p:cNvPr>
          <p:cNvSpPr/>
          <p:nvPr/>
        </p:nvSpPr>
        <p:spPr>
          <a:xfrm rot="10800000" flipH="1">
            <a:off x="4123298" y="4391640"/>
            <a:ext cx="1739083" cy="1413965"/>
          </a:xfrm>
          <a:prstGeom prst="bentArrow">
            <a:avLst>
              <a:gd name="adj1" fmla="val 2362"/>
              <a:gd name="adj2" fmla="val 8708"/>
              <a:gd name="adj3" fmla="val 13567"/>
              <a:gd name="adj4" fmla="val 353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92" name="Arrow: Bent 91">
            <a:extLst>
              <a:ext uri="{FF2B5EF4-FFF2-40B4-BE49-F238E27FC236}">
                <a16:creationId xmlns:a16="http://schemas.microsoft.com/office/drawing/2014/main" id="{E9FF25E7-3DEC-4FD7-990E-98A55EAE350F}"/>
              </a:ext>
            </a:extLst>
          </p:cNvPr>
          <p:cNvSpPr/>
          <p:nvPr/>
        </p:nvSpPr>
        <p:spPr>
          <a:xfrm flipH="1">
            <a:off x="4868854" y="4350934"/>
            <a:ext cx="643681" cy="924860"/>
          </a:xfrm>
          <a:prstGeom prst="bentArrow">
            <a:avLst>
              <a:gd name="adj1" fmla="val 5146"/>
              <a:gd name="adj2" fmla="val 19609"/>
              <a:gd name="adj3" fmla="val 32469"/>
              <a:gd name="adj4" fmla="val 353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465022C0-E5FF-451F-204C-323F7C7642EE}"/>
              </a:ext>
            </a:extLst>
          </p:cNvPr>
          <p:cNvSpPr/>
          <p:nvPr/>
        </p:nvSpPr>
        <p:spPr>
          <a:xfrm rot="10800000">
            <a:off x="5627992" y="4184138"/>
            <a:ext cx="1225963" cy="607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16C0FBE1-A4A2-4272-8499-77B4AF681DF4}"/>
              </a:ext>
            </a:extLst>
          </p:cNvPr>
          <p:cNvSpPr txBox="1"/>
          <p:nvPr/>
        </p:nvSpPr>
        <p:spPr>
          <a:xfrm>
            <a:off x="5733518" y="5617612"/>
            <a:ext cx="1513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71919"/>
                </a:solidFill>
                <a:effectLst/>
                <a:uLnTx/>
                <a:uFillTx/>
                <a:latin typeface="Arial"/>
                <a:ea typeface="+mn-ea"/>
                <a:cs typeface="+mn-cs"/>
              </a:rPr>
              <a:t>Metabolic syndrome</a:t>
            </a:r>
            <a:r>
              <a:rPr kumimoji="0" lang="en-US" sz="1600" b="1" i="0" u="none" strike="noStrike" kern="1200" cap="none" spc="0" normalizeH="0" baseline="30000" noProof="0" dirty="0">
                <a:ln>
                  <a:noFill/>
                </a:ln>
                <a:solidFill>
                  <a:srgbClr val="A71919"/>
                </a:solidFill>
                <a:effectLst/>
                <a:uLnTx/>
                <a:uFillTx/>
                <a:latin typeface="Arial"/>
                <a:ea typeface="+mn-ea"/>
                <a:cs typeface="+mn-cs"/>
              </a:rPr>
              <a:t>1,2</a:t>
            </a:r>
            <a:endParaRPr kumimoji="0" lang="en-US" sz="1600" b="0" i="0" u="none" strike="noStrike" kern="1200" cap="none" spc="0" normalizeH="0" baseline="0" noProof="0" dirty="0">
              <a:ln>
                <a:noFill/>
              </a:ln>
              <a:solidFill>
                <a:srgbClr val="A71919"/>
              </a:solidFill>
              <a:effectLst/>
              <a:uLnTx/>
              <a:uFillTx/>
              <a:latin typeface="Arial"/>
              <a:ea typeface="+mn-ea"/>
              <a:cs typeface="+mn-cs"/>
            </a:endParaRPr>
          </a:p>
        </p:txBody>
      </p:sp>
      <p:sp>
        <p:nvSpPr>
          <p:cNvPr id="140" name="TextBox 139">
            <a:extLst>
              <a:ext uri="{FF2B5EF4-FFF2-40B4-BE49-F238E27FC236}">
                <a16:creationId xmlns:a16="http://schemas.microsoft.com/office/drawing/2014/main" id="{A2080E22-1E9F-4810-A9CA-09EEF039255D}"/>
              </a:ext>
            </a:extLst>
          </p:cNvPr>
          <p:cNvSpPr txBox="1"/>
          <p:nvPr/>
        </p:nvSpPr>
        <p:spPr>
          <a:xfrm>
            <a:off x="5627993" y="4255714"/>
            <a:ext cx="1223553" cy="600164"/>
          </a:xfrm>
          <a:prstGeom prst="rect">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r>
              <a:rPr kumimoji="0" lang="en-US" sz="1100" b="0" i="0" u="none" strike="noStrike" kern="1200" cap="none" spc="0" normalizeH="0" baseline="0" noProof="0" dirty="0">
                <a:ln>
                  <a:noFill/>
                </a:ln>
                <a:solidFill>
                  <a:srgbClr val="FFFFFF"/>
                </a:solidFill>
                <a:effectLst/>
                <a:uLnTx/>
                <a:uFillTx/>
                <a:latin typeface="Arial"/>
                <a:ea typeface="+mn-ea"/>
                <a:cs typeface="+mn-cs"/>
              </a:rPr>
              <a:t>Body weight and fat accumulation</a:t>
            </a:r>
          </a:p>
        </p:txBody>
      </p:sp>
      <p:sp>
        <p:nvSpPr>
          <p:cNvPr id="141" name="TextBox 140">
            <a:extLst>
              <a:ext uri="{FF2B5EF4-FFF2-40B4-BE49-F238E27FC236}">
                <a16:creationId xmlns:a16="http://schemas.microsoft.com/office/drawing/2014/main" id="{D3869D2D-F0C2-47DE-A51B-822791B279D3}"/>
              </a:ext>
            </a:extLst>
          </p:cNvPr>
          <p:cNvSpPr txBox="1"/>
          <p:nvPr/>
        </p:nvSpPr>
        <p:spPr>
          <a:xfrm>
            <a:off x="2795015" y="4323184"/>
            <a:ext cx="2074570" cy="307777"/>
          </a:xfrm>
          <a:prstGeom prst="rect">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171450" marR="0" lvl="0" indent="-17145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r>
              <a:rPr kumimoji="0" lang="en-US" sz="1400" b="0" i="0" u="none" strike="noStrike" kern="1200" cap="none" spc="0" normalizeH="0" baseline="0" noProof="0" dirty="0">
                <a:ln>
                  <a:noFill/>
                </a:ln>
                <a:solidFill>
                  <a:srgbClr val="FFFFFF"/>
                </a:solidFill>
                <a:effectLst/>
                <a:uLnTx/>
                <a:uFillTx/>
                <a:latin typeface="Arial"/>
                <a:ea typeface="+mn-ea"/>
                <a:cs typeface="+mn-cs"/>
              </a:rPr>
              <a:t>Blood glucose</a:t>
            </a:r>
          </a:p>
        </p:txBody>
      </p:sp>
      <p:sp>
        <p:nvSpPr>
          <p:cNvPr id="142" name="TextBox 141">
            <a:extLst>
              <a:ext uri="{FF2B5EF4-FFF2-40B4-BE49-F238E27FC236}">
                <a16:creationId xmlns:a16="http://schemas.microsoft.com/office/drawing/2014/main" id="{2B1BC4BC-5701-41CC-A108-E01221BDD7B1}"/>
              </a:ext>
            </a:extLst>
          </p:cNvPr>
          <p:cNvSpPr txBox="1"/>
          <p:nvPr/>
        </p:nvSpPr>
        <p:spPr>
          <a:xfrm>
            <a:off x="183118" y="5369796"/>
            <a:ext cx="1573638" cy="523220"/>
          </a:xfrm>
          <a:prstGeom prst="rect">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Calibri" panose="020F0502020204030204" pitchFamily="34" charset="0"/>
                <a:sym typeface="Wingdings" panose="05000000000000000000" pitchFamily="2" charset="2"/>
              </a:rPr>
              <a:t>Abnormal</a:t>
            </a:r>
            <a:r>
              <a:rPr kumimoji="0" lang="en-US" sz="1400" b="0" i="0" u="none" strike="noStrike" kern="1200" cap="none" spc="0" normalizeH="0" baseline="0" noProof="0" dirty="0">
                <a:ln>
                  <a:noFill/>
                </a:ln>
                <a:solidFill>
                  <a:srgbClr val="FFFFFF"/>
                </a:solidFill>
                <a:effectLst/>
                <a:uLnTx/>
                <a:uFillTx/>
                <a:latin typeface="Arial"/>
                <a:ea typeface="+mn-ea"/>
                <a:cs typeface="Calibri" panose="020F0502020204030204" pitchFamily="34" charset="0"/>
                <a:sym typeface="Wingdings" panose="05000000000000000000" pitchFamily="2" charset="2"/>
              </a:rPr>
              <a:t> lipid metabolism</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B3FEB32C-AAA4-4F7D-85DA-93A2C1DBD106}"/>
              </a:ext>
            </a:extLst>
          </p:cNvPr>
          <p:cNvSpPr>
            <a:spLocks noGrp="1"/>
          </p:cNvSpPr>
          <p:nvPr>
            <p:ph type="title"/>
          </p:nvPr>
        </p:nvSpPr>
        <p:spPr/>
        <p:txBody>
          <a:bodyPr/>
          <a:lstStyle/>
          <a:p>
            <a:r>
              <a:rPr lang="en-US" sz="3200" dirty="0"/>
              <a:t>Excess cortisol contributes to the development of metabolic syndrome</a:t>
            </a:r>
          </a:p>
        </p:txBody>
      </p:sp>
      <p:sp>
        <p:nvSpPr>
          <p:cNvPr id="838" name="Slide Number Placeholder 3">
            <a:extLst>
              <a:ext uri="{FF2B5EF4-FFF2-40B4-BE49-F238E27FC236}">
                <a16:creationId xmlns:a16="http://schemas.microsoft.com/office/drawing/2014/main" id="{88EEE47E-150A-48A6-B72C-7EE91C1B3FD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7E364-F216-45CA-BEA7-E5358E0A659A}" type="slidenum">
              <a:rPr kumimoji="0" lang="en-US" sz="900" b="0" i="0" u="none" strike="noStrike" kern="1200" cap="none" spc="0" normalizeH="0" baseline="0" noProof="0" smtClean="0">
                <a:ln>
                  <a:noFill/>
                </a:ln>
                <a:solidFill>
                  <a:srgbClr val="A7191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A71919"/>
              </a:solidFill>
              <a:effectLst/>
              <a:uLnTx/>
              <a:uFillTx/>
              <a:latin typeface="Arial"/>
              <a:ea typeface="+mn-ea"/>
              <a:cs typeface="+mn-cs"/>
            </a:endParaRPr>
          </a:p>
        </p:txBody>
      </p:sp>
      <p:sp>
        <p:nvSpPr>
          <p:cNvPr id="60" name="Arrow: Down 59">
            <a:extLst>
              <a:ext uri="{FF2B5EF4-FFF2-40B4-BE49-F238E27FC236}">
                <a16:creationId xmlns:a16="http://schemas.microsoft.com/office/drawing/2014/main" id="{7E99DF81-F2C6-4761-83F1-8D447CAAAA6E}"/>
              </a:ext>
            </a:extLst>
          </p:cNvPr>
          <p:cNvSpPr/>
          <p:nvPr/>
        </p:nvSpPr>
        <p:spPr>
          <a:xfrm>
            <a:off x="5993379" y="1497912"/>
            <a:ext cx="205721" cy="817244"/>
          </a:xfrm>
          <a:prstGeom prst="downArrow">
            <a:avLst>
              <a:gd name="adj1" fmla="val 19138"/>
              <a:gd name="adj2" fmla="val 74395"/>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61" name="Group 60">
            <a:extLst>
              <a:ext uri="{FF2B5EF4-FFF2-40B4-BE49-F238E27FC236}">
                <a16:creationId xmlns:a16="http://schemas.microsoft.com/office/drawing/2014/main" id="{BBB66384-B567-40F9-96AB-85871EE38C94}"/>
              </a:ext>
            </a:extLst>
          </p:cNvPr>
          <p:cNvGrpSpPr/>
          <p:nvPr/>
        </p:nvGrpSpPr>
        <p:grpSpPr>
          <a:xfrm>
            <a:off x="6024399" y="1548981"/>
            <a:ext cx="5402671" cy="734352"/>
            <a:chOff x="6019799" y="1616889"/>
            <a:chExt cx="5439555" cy="845950"/>
          </a:xfrm>
          <a:solidFill>
            <a:srgbClr val="666666"/>
          </a:solidFill>
        </p:grpSpPr>
        <p:sp>
          <p:nvSpPr>
            <p:cNvPr id="62" name="Arrow: Bent 61">
              <a:extLst>
                <a:ext uri="{FF2B5EF4-FFF2-40B4-BE49-F238E27FC236}">
                  <a16:creationId xmlns:a16="http://schemas.microsoft.com/office/drawing/2014/main" id="{1DDC223C-8D2D-4709-8A19-31F6DD6FAF31}"/>
                </a:ext>
              </a:extLst>
            </p:cNvPr>
            <p:cNvSpPr/>
            <p:nvPr/>
          </p:nvSpPr>
          <p:spPr>
            <a:xfrm rot="5400000">
              <a:off x="8588455" y="-408059"/>
              <a:ext cx="845949" cy="4895848"/>
            </a:xfrm>
            <a:prstGeom prst="bentArrow">
              <a:avLst>
                <a:gd name="adj1" fmla="val 4434"/>
                <a:gd name="adj2" fmla="val 12981"/>
                <a:gd name="adj3" fmla="val 2311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63" name="Arrow: Bent 62">
              <a:extLst>
                <a:ext uri="{FF2B5EF4-FFF2-40B4-BE49-F238E27FC236}">
                  <a16:creationId xmlns:a16="http://schemas.microsoft.com/office/drawing/2014/main" id="{EE28C7CE-6A0D-4F11-8A39-F05B17E0A92E}"/>
                </a:ext>
              </a:extLst>
            </p:cNvPr>
            <p:cNvSpPr/>
            <p:nvPr/>
          </p:nvSpPr>
          <p:spPr>
            <a:xfrm rot="5400000">
              <a:off x="6552765" y="1083923"/>
              <a:ext cx="845949" cy="1911881"/>
            </a:xfrm>
            <a:prstGeom prst="bentArrow">
              <a:avLst>
                <a:gd name="adj1" fmla="val 4434"/>
                <a:gd name="adj2" fmla="val 12981"/>
                <a:gd name="adj3" fmla="val 2311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64" name="Arrow: Bent 63">
              <a:extLst>
                <a:ext uri="{FF2B5EF4-FFF2-40B4-BE49-F238E27FC236}">
                  <a16:creationId xmlns:a16="http://schemas.microsoft.com/office/drawing/2014/main" id="{F5B92BCD-E917-4AAE-AC7D-98CF40546031}"/>
                </a:ext>
              </a:extLst>
            </p:cNvPr>
            <p:cNvSpPr/>
            <p:nvPr/>
          </p:nvSpPr>
          <p:spPr>
            <a:xfrm rot="5400000">
              <a:off x="7606468" y="229692"/>
              <a:ext cx="845949" cy="3620343"/>
            </a:xfrm>
            <a:prstGeom prst="bentArrow">
              <a:avLst>
                <a:gd name="adj1" fmla="val 4434"/>
                <a:gd name="adj2" fmla="val 12981"/>
                <a:gd name="adj3" fmla="val 2311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65" name="Group 64">
            <a:extLst>
              <a:ext uri="{FF2B5EF4-FFF2-40B4-BE49-F238E27FC236}">
                <a16:creationId xmlns:a16="http://schemas.microsoft.com/office/drawing/2014/main" id="{1D8721FC-9A33-49C4-AAC6-1E3CCE586CC8}"/>
              </a:ext>
            </a:extLst>
          </p:cNvPr>
          <p:cNvGrpSpPr/>
          <p:nvPr/>
        </p:nvGrpSpPr>
        <p:grpSpPr>
          <a:xfrm flipH="1">
            <a:off x="1188497" y="1548980"/>
            <a:ext cx="5368710" cy="734353"/>
            <a:chOff x="5610391" y="1616888"/>
            <a:chExt cx="5582949" cy="845951"/>
          </a:xfrm>
          <a:solidFill>
            <a:srgbClr val="666666"/>
          </a:solidFill>
        </p:grpSpPr>
        <p:sp>
          <p:nvSpPr>
            <p:cNvPr id="66" name="Arrow: Bent 65">
              <a:extLst>
                <a:ext uri="{FF2B5EF4-FFF2-40B4-BE49-F238E27FC236}">
                  <a16:creationId xmlns:a16="http://schemas.microsoft.com/office/drawing/2014/main" id="{04681B25-8A01-48AA-9BB1-517A817384C7}"/>
                </a:ext>
              </a:extLst>
            </p:cNvPr>
            <p:cNvSpPr/>
            <p:nvPr/>
          </p:nvSpPr>
          <p:spPr>
            <a:xfrm rot="5400000">
              <a:off x="8322441" y="-408061"/>
              <a:ext cx="845949" cy="4895848"/>
            </a:xfrm>
            <a:prstGeom prst="bentArrow">
              <a:avLst>
                <a:gd name="adj1" fmla="val 4651"/>
                <a:gd name="adj2" fmla="val 12981"/>
                <a:gd name="adj3" fmla="val 2311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67" name="Arrow: Bent 66">
              <a:extLst>
                <a:ext uri="{FF2B5EF4-FFF2-40B4-BE49-F238E27FC236}">
                  <a16:creationId xmlns:a16="http://schemas.microsoft.com/office/drawing/2014/main" id="{860395C0-0959-4333-802F-1073AC559A82}"/>
                </a:ext>
              </a:extLst>
            </p:cNvPr>
            <p:cNvSpPr/>
            <p:nvPr/>
          </p:nvSpPr>
          <p:spPr>
            <a:xfrm rot="5400000">
              <a:off x="6400888" y="1083923"/>
              <a:ext cx="845949" cy="1911881"/>
            </a:xfrm>
            <a:prstGeom prst="bentArrow">
              <a:avLst>
                <a:gd name="adj1" fmla="val 4651"/>
                <a:gd name="adj2" fmla="val 12981"/>
                <a:gd name="adj3" fmla="val 2311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68" name="Arrow: Bent 67">
              <a:extLst>
                <a:ext uri="{FF2B5EF4-FFF2-40B4-BE49-F238E27FC236}">
                  <a16:creationId xmlns:a16="http://schemas.microsoft.com/office/drawing/2014/main" id="{A0C45AFD-8C64-423E-A152-BA16915E8928}"/>
                </a:ext>
              </a:extLst>
            </p:cNvPr>
            <p:cNvSpPr/>
            <p:nvPr/>
          </p:nvSpPr>
          <p:spPr>
            <a:xfrm rot="5400000">
              <a:off x="6997588" y="229693"/>
              <a:ext cx="845949" cy="3620343"/>
            </a:xfrm>
            <a:prstGeom prst="bentArrow">
              <a:avLst>
                <a:gd name="adj1" fmla="val 4650"/>
                <a:gd name="adj2" fmla="val 12981"/>
                <a:gd name="adj3" fmla="val 2311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46" name="Group 145">
            <a:extLst>
              <a:ext uri="{FF2B5EF4-FFF2-40B4-BE49-F238E27FC236}">
                <a16:creationId xmlns:a16="http://schemas.microsoft.com/office/drawing/2014/main" id="{552DBBA4-2742-4978-ADA2-DCA90762DB91}"/>
              </a:ext>
            </a:extLst>
          </p:cNvPr>
          <p:cNvGrpSpPr/>
          <p:nvPr/>
        </p:nvGrpSpPr>
        <p:grpSpPr>
          <a:xfrm>
            <a:off x="5365237" y="1204924"/>
            <a:ext cx="1421768" cy="868680"/>
            <a:chOff x="4983101" y="2090066"/>
            <a:chExt cx="1587970" cy="1008420"/>
          </a:xfrm>
        </p:grpSpPr>
        <p:sp>
          <p:nvSpPr>
            <p:cNvPr id="147" name="Oval 146">
              <a:extLst>
                <a:ext uri="{FF2B5EF4-FFF2-40B4-BE49-F238E27FC236}">
                  <a16:creationId xmlns:a16="http://schemas.microsoft.com/office/drawing/2014/main" id="{A4BAE638-C326-44E1-BFCC-7556B7F8A1B4}"/>
                </a:ext>
              </a:extLst>
            </p:cNvPr>
            <p:cNvSpPr/>
            <p:nvPr/>
          </p:nvSpPr>
          <p:spPr>
            <a:xfrm>
              <a:off x="5294045" y="2090066"/>
              <a:ext cx="966081" cy="1008420"/>
            </a:xfrm>
            <a:prstGeom prst="ellipse">
              <a:avLst/>
            </a:prstGeom>
            <a:gradFill flip="none" rotWithShape="1">
              <a:gsLst>
                <a:gs pos="95575">
                  <a:srgbClr val="FFC000"/>
                </a:gs>
                <a:gs pos="45000">
                  <a:srgbClr val="FFFF00"/>
                </a:gs>
                <a:gs pos="0">
                  <a:srgbClr val="FFFFBD"/>
                </a:gs>
              </a:gsLst>
              <a:path path="circle">
                <a:fillToRect l="50000" t="50000" r="50000" b="50000"/>
              </a:path>
              <a:tileRect/>
            </a:gra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8" name="TextBox 147">
              <a:extLst>
                <a:ext uri="{FF2B5EF4-FFF2-40B4-BE49-F238E27FC236}">
                  <a16:creationId xmlns:a16="http://schemas.microsoft.com/office/drawing/2014/main" id="{83C6CEFD-BDE3-4499-ACAA-9CEF10191F71}"/>
                </a:ext>
              </a:extLst>
            </p:cNvPr>
            <p:cNvSpPr txBox="1"/>
            <p:nvPr/>
          </p:nvSpPr>
          <p:spPr>
            <a:xfrm>
              <a:off x="4983101" y="2397768"/>
              <a:ext cx="1587970" cy="3930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Cortisol</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43" name="TextBox 142">
            <a:extLst>
              <a:ext uri="{FF2B5EF4-FFF2-40B4-BE49-F238E27FC236}">
                <a16:creationId xmlns:a16="http://schemas.microsoft.com/office/drawing/2014/main" id="{8B47D7FB-9AA3-4604-BE8D-F53D928C708C}"/>
              </a:ext>
            </a:extLst>
          </p:cNvPr>
          <p:cNvSpPr txBox="1"/>
          <p:nvPr/>
        </p:nvSpPr>
        <p:spPr>
          <a:xfrm>
            <a:off x="5262711" y="4912709"/>
            <a:ext cx="1586986" cy="461665"/>
          </a:xfrm>
          <a:prstGeom prst="rect">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171450" marR="0" lvl="0" indent="-17145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r>
              <a:rPr kumimoji="0" lang="en-US" sz="1200" b="0" i="0" u="none" strike="noStrike" kern="1200" cap="none" spc="0" normalizeH="0" baseline="0" noProof="0" dirty="0">
                <a:ln>
                  <a:noFill/>
                </a:ln>
                <a:solidFill>
                  <a:srgbClr val="FFFFFF"/>
                </a:solidFill>
                <a:effectLst/>
                <a:uLnTx/>
                <a:uFillTx/>
                <a:latin typeface="Arial"/>
                <a:ea typeface="+mn-ea"/>
                <a:cs typeface="+mn-cs"/>
              </a:rPr>
              <a:t>Peripheral insulin resistance</a:t>
            </a:r>
          </a:p>
        </p:txBody>
      </p:sp>
      <p:pic>
        <p:nvPicPr>
          <p:cNvPr id="6" name="Picture 5" descr="A picture containing mollusk, invertebrate, orange, slice&#10;&#10;Description automatically generated">
            <a:extLst>
              <a:ext uri="{FF2B5EF4-FFF2-40B4-BE49-F238E27FC236}">
                <a16:creationId xmlns:a16="http://schemas.microsoft.com/office/drawing/2014/main" id="{92B26773-4646-84ED-18F6-811EF33343C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190533" y="2352139"/>
            <a:ext cx="946830" cy="750893"/>
          </a:xfrm>
          <a:prstGeom prst="rect">
            <a:avLst/>
          </a:prstGeom>
          <a:ln>
            <a:noFill/>
          </a:ln>
        </p:spPr>
      </p:pic>
      <p:pic>
        <p:nvPicPr>
          <p:cNvPr id="8" name="Picture 7">
            <a:extLst>
              <a:ext uri="{FF2B5EF4-FFF2-40B4-BE49-F238E27FC236}">
                <a16:creationId xmlns:a16="http://schemas.microsoft.com/office/drawing/2014/main" id="{857DC4D5-DC41-5004-B658-86CBC3FED057}"/>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l="-29082"/>
          <a:stretch/>
        </p:blipFill>
        <p:spPr>
          <a:xfrm>
            <a:off x="9089550" y="2186157"/>
            <a:ext cx="1073856" cy="1052656"/>
          </a:xfrm>
          <a:prstGeom prst="ellipse">
            <a:avLst/>
          </a:prstGeom>
        </p:spPr>
      </p:pic>
      <p:pic>
        <p:nvPicPr>
          <p:cNvPr id="22" name="Picture 21" descr="A picture containing invertebrate, mollusk&#10;&#10;Description automatically generated">
            <a:extLst>
              <a:ext uri="{FF2B5EF4-FFF2-40B4-BE49-F238E27FC236}">
                <a16:creationId xmlns:a16="http://schemas.microsoft.com/office/drawing/2014/main" id="{2A0C1E91-1763-19AA-E0F2-EF549AD6D9F0}"/>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42654" r="-32416"/>
          <a:stretch/>
        </p:blipFill>
        <p:spPr>
          <a:xfrm rot="1007971" flipH="1">
            <a:off x="2508874" y="2202361"/>
            <a:ext cx="1073858" cy="1071466"/>
          </a:xfrm>
          <a:prstGeom prst="ellipse">
            <a:avLst/>
          </a:prstGeom>
        </p:spPr>
      </p:pic>
      <p:pic>
        <p:nvPicPr>
          <p:cNvPr id="44" name="Picture 43">
            <a:extLst>
              <a:ext uri="{FF2B5EF4-FFF2-40B4-BE49-F238E27FC236}">
                <a16:creationId xmlns:a16="http://schemas.microsoft.com/office/drawing/2014/main" id="{7892B0B5-CC6F-6FB6-4A23-8CC39DCB4C06}"/>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p:blipFill>
        <p:spPr>
          <a:xfrm>
            <a:off x="7458569" y="2459909"/>
            <a:ext cx="816316" cy="773095"/>
          </a:xfrm>
          <a:prstGeom prst="rect">
            <a:avLst/>
          </a:prstGeom>
        </p:spPr>
      </p:pic>
      <p:pic>
        <p:nvPicPr>
          <p:cNvPr id="45" name="Picture 44" descr="A red liver with blue and green veins&#10;&#10;Description automatically generated">
            <a:extLst>
              <a:ext uri="{FF2B5EF4-FFF2-40B4-BE49-F238E27FC236}">
                <a16:creationId xmlns:a16="http://schemas.microsoft.com/office/drawing/2014/main" id="{2A1ACCD0-17EF-1D80-677F-65276454FB00}"/>
              </a:ext>
            </a:extLst>
          </p:cNvPr>
          <p:cNvPicPr>
            <a:picLocks noChangeAspect="1"/>
          </p:cNvPicPr>
          <p:nvPr/>
        </p:nvPicPr>
        <p:blipFill>
          <a:blip r:embed="rId11" cstate="screen">
            <a:alphaModFix/>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tretch>
            <a:fillRect/>
          </a:stretch>
        </p:blipFill>
        <p:spPr>
          <a:xfrm>
            <a:off x="752501" y="2374537"/>
            <a:ext cx="1162411" cy="844682"/>
          </a:xfrm>
          <a:prstGeom prst="rect">
            <a:avLst/>
          </a:prstGeom>
        </p:spPr>
      </p:pic>
      <p:pic>
        <p:nvPicPr>
          <p:cNvPr id="46" name="Picture 45">
            <a:extLst>
              <a:ext uri="{FF2B5EF4-FFF2-40B4-BE49-F238E27FC236}">
                <a16:creationId xmlns:a16="http://schemas.microsoft.com/office/drawing/2014/main" id="{87FAF25B-A22C-7D5B-F3E5-AA24FF3526B7}"/>
              </a:ext>
            </a:extLst>
          </p:cNvPr>
          <p:cNvPicPr>
            <a:picLocks noChangeAspect="1"/>
          </p:cNvPicPr>
          <p:nvPr/>
        </p:nvPicPr>
        <p:blipFill>
          <a:blip r:embed="rId13" cstate="screen">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tretch>
            <a:fillRect/>
          </a:stretch>
        </p:blipFill>
        <p:spPr>
          <a:xfrm>
            <a:off x="10956938" y="2371120"/>
            <a:ext cx="820607" cy="879309"/>
          </a:xfrm>
          <a:prstGeom prst="rect">
            <a:avLst/>
          </a:prstGeom>
        </p:spPr>
      </p:pic>
      <p:grpSp>
        <p:nvGrpSpPr>
          <p:cNvPr id="31" name="Group 30">
            <a:extLst>
              <a:ext uri="{FF2B5EF4-FFF2-40B4-BE49-F238E27FC236}">
                <a16:creationId xmlns:a16="http://schemas.microsoft.com/office/drawing/2014/main" id="{0E3A70A0-F573-4FE8-9D13-BD1E0DDF5621}"/>
              </a:ext>
            </a:extLst>
          </p:cNvPr>
          <p:cNvGrpSpPr/>
          <p:nvPr/>
        </p:nvGrpSpPr>
        <p:grpSpPr>
          <a:xfrm>
            <a:off x="10622507" y="3265136"/>
            <a:ext cx="1349412" cy="600164"/>
            <a:chOff x="10622510" y="3759181"/>
            <a:chExt cx="1349412" cy="600164"/>
          </a:xfrm>
          <a:effectLst>
            <a:outerShdw blurRad="50800" dist="38100" dir="2700000" algn="tl" rotWithShape="0">
              <a:prstClr val="black">
                <a:alpha val="40000"/>
              </a:prstClr>
            </a:outerShdw>
          </a:effectLst>
        </p:grpSpPr>
        <p:sp>
          <p:nvSpPr>
            <p:cNvPr id="108" name="Rectangle 107">
              <a:extLst>
                <a:ext uri="{FF2B5EF4-FFF2-40B4-BE49-F238E27FC236}">
                  <a16:creationId xmlns:a16="http://schemas.microsoft.com/office/drawing/2014/main" id="{A8450A0C-1A1E-5D6A-12BD-D45002589F8B}"/>
                </a:ext>
              </a:extLst>
            </p:cNvPr>
            <p:cNvSpPr/>
            <p:nvPr/>
          </p:nvSpPr>
          <p:spPr>
            <a:xfrm rot="10800000">
              <a:off x="10628351" y="3760788"/>
              <a:ext cx="1337730" cy="596951"/>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6448F3F1-A866-4F4A-8221-C202702A75F3}"/>
                </a:ext>
              </a:extLst>
            </p:cNvPr>
            <p:cNvSpPr/>
            <p:nvPr/>
          </p:nvSpPr>
          <p:spPr>
            <a:xfrm>
              <a:off x="10622510" y="3759181"/>
              <a:ext cx="1349412" cy="6001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FFFF"/>
                  </a:solidFill>
                  <a:effectLst/>
                  <a:uLnTx/>
                  <a:uFillTx/>
                  <a:latin typeface="Arial"/>
                  <a:ea typeface="+mn-ea"/>
                  <a:cs typeface="+mn-cs"/>
                </a:rPr>
                <a:t>Cardiovascular</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r>
                <a:rPr kumimoji="0" lang="en-US" sz="1100" b="0" i="0" u="none" strike="noStrike" kern="1200" cap="none" spc="0" normalizeH="0" baseline="0" noProof="0" dirty="0">
                  <a:ln>
                    <a:noFill/>
                  </a:ln>
                  <a:solidFill>
                    <a:srgbClr val="FFFFFF"/>
                  </a:solidFill>
                  <a:effectLst/>
                  <a:uLnTx/>
                  <a:uFillTx/>
                  <a:latin typeface="Arial"/>
                  <a:ea typeface="+mn-ea"/>
                  <a:cs typeface="+mn-cs"/>
                </a:rPr>
                <a:t>High blood pressure</a:t>
              </a:r>
            </a:p>
          </p:txBody>
        </p:sp>
      </p:grpSp>
      <p:sp>
        <p:nvSpPr>
          <p:cNvPr id="110" name="TextBox 109">
            <a:extLst>
              <a:ext uri="{FF2B5EF4-FFF2-40B4-BE49-F238E27FC236}">
                <a16:creationId xmlns:a16="http://schemas.microsoft.com/office/drawing/2014/main" id="{33AB0DAD-6F7D-39ED-8689-9DB082663A4A}"/>
              </a:ext>
            </a:extLst>
          </p:cNvPr>
          <p:cNvSpPr txBox="1"/>
          <p:nvPr/>
        </p:nvSpPr>
        <p:spPr>
          <a:xfrm>
            <a:off x="10507751" y="4484157"/>
            <a:ext cx="1586986" cy="307777"/>
          </a:xfrm>
          <a:prstGeom prst="rect">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171450" marR="0" lvl="0" indent="-17145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r>
              <a:rPr kumimoji="0" lang="en-US" sz="1400" b="0" i="0" u="none" strike="noStrike" kern="1200" cap="none" spc="0" normalizeH="0" baseline="0" noProof="0" dirty="0">
                <a:ln>
                  <a:noFill/>
                </a:ln>
                <a:solidFill>
                  <a:srgbClr val="FFFFFF"/>
                </a:solidFill>
                <a:effectLst/>
                <a:uLnTx/>
                <a:uFillTx/>
                <a:latin typeface="Arial"/>
                <a:ea typeface="+mn-ea"/>
                <a:cs typeface="+mn-cs"/>
                <a:sym typeface="Wingdings" panose="05000000000000000000" pitchFamily="2" charset="2"/>
              </a:rPr>
              <a:t>Hypertension</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id="{6E4AD6A3-4D37-56DB-42D3-1E2DC4BD3E2B}"/>
              </a:ext>
            </a:extLst>
          </p:cNvPr>
          <p:cNvGrpSpPr/>
          <p:nvPr/>
        </p:nvGrpSpPr>
        <p:grpSpPr>
          <a:xfrm>
            <a:off x="8898226" y="3266743"/>
            <a:ext cx="1661400" cy="600164"/>
            <a:chOff x="8882901" y="3265302"/>
            <a:chExt cx="1661400" cy="600164"/>
          </a:xfrm>
        </p:grpSpPr>
        <p:grpSp>
          <p:nvGrpSpPr>
            <p:cNvPr id="185" name="Group 184">
              <a:extLst>
                <a:ext uri="{FF2B5EF4-FFF2-40B4-BE49-F238E27FC236}">
                  <a16:creationId xmlns:a16="http://schemas.microsoft.com/office/drawing/2014/main" id="{A31BF6FC-3512-033D-BA48-1984CB06FAEC}"/>
                </a:ext>
              </a:extLst>
            </p:cNvPr>
            <p:cNvGrpSpPr/>
            <p:nvPr/>
          </p:nvGrpSpPr>
          <p:grpSpPr>
            <a:xfrm rot="10800000">
              <a:off x="8882901" y="3266743"/>
              <a:ext cx="1661400" cy="596951"/>
              <a:chOff x="8227187" y="3524867"/>
              <a:chExt cx="3509082" cy="1129704"/>
            </a:xfrm>
            <a:solidFill>
              <a:schemeClr val="accent6"/>
            </a:solidFill>
            <a:effectLst>
              <a:outerShdw blurRad="50800" dist="38100" dir="2700000" algn="tl" rotWithShape="0">
                <a:prstClr val="black">
                  <a:alpha val="40000"/>
                </a:prstClr>
              </a:outerShdw>
            </a:effectLst>
          </p:grpSpPr>
          <p:sp>
            <p:nvSpPr>
              <p:cNvPr id="186" name="Rectangle 185">
                <a:extLst>
                  <a:ext uri="{FF2B5EF4-FFF2-40B4-BE49-F238E27FC236}">
                    <a16:creationId xmlns:a16="http://schemas.microsoft.com/office/drawing/2014/main" id="{842974D1-9B38-ECAB-8D28-AFF81583A3F6}"/>
                  </a:ext>
                </a:extLst>
              </p:cNvPr>
              <p:cNvSpPr/>
              <p:nvPr/>
            </p:nvSpPr>
            <p:spPr>
              <a:xfrm>
                <a:off x="8227187" y="3524867"/>
                <a:ext cx="3509082" cy="1129704"/>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7" name="Rectangle 186">
                <a:extLst>
                  <a:ext uri="{FF2B5EF4-FFF2-40B4-BE49-F238E27FC236}">
                    <a16:creationId xmlns:a16="http://schemas.microsoft.com/office/drawing/2014/main" id="{F9D9F9EE-F01A-EFB5-D893-D8178E37F916}"/>
                  </a:ext>
                </a:extLst>
              </p:cNvPr>
              <p:cNvSpPr/>
              <p:nvPr/>
            </p:nvSpPr>
            <p:spPr>
              <a:xfrm>
                <a:off x="8227187" y="3524867"/>
                <a:ext cx="3509082" cy="1129704"/>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8" name="Rectangle 187">
              <a:extLst>
                <a:ext uri="{FF2B5EF4-FFF2-40B4-BE49-F238E27FC236}">
                  <a16:creationId xmlns:a16="http://schemas.microsoft.com/office/drawing/2014/main" id="{AD11F9FF-EDB7-970A-AEA0-162762800916}"/>
                </a:ext>
              </a:extLst>
            </p:cNvPr>
            <p:cNvSpPr/>
            <p:nvPr/>
          </p:nvSpPr>
          <p:spPr>
            <a:xfrm>
              <a:off x="8882901" y="3265302"/>
              <a:ext cx="1661400" cy="60016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FFFF"/>
                  </a:solidFill>
                  <a:effectLst/>
                  <a:uLnTx/>
                  <a:uFillTx/>
                  <a:latin typeface="Arial"/>
                  <a:ea typeface="+mn-ea"/>
                  <a:cs typeface="+mn-cs"/>
                </a:rPr>
                <a:t>Skeletal muscle</a:t>
              </a:r>
            </a:p>
            <a:p>
              <a:pPr marL="171450" marR="0" lvl="0" indent="-171450" algn="l"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ê"/>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GLUT4 translocation</a:t>
              </a:r>
            </a:p>
            <a:p>
              <a:pPr marL="171450" marR="0" lvl="0" indent="-171450" algn="l"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é"/>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Lipid oxidation</a:t>
              </a:r>
            </a:p>
          </p:txBody>
        </p:sp>
      </p:grpSp>
      <p:grpSp>
        <p:nvGrpSpPr>
          <p:cNvPr id="29" name="Group 28">
            <a:extLst>
              <a:ext uri="{FF2B5EF4-FFF2-40B4-BE49-F238E27FC236}">
                <a16:creationId xmlns:a16="http://schemas.microsoft.com/office/drawing/2014/main" id="{EACA6284-211B-46D2-36C7-C8B5DCF5D755}"/>
              </a:ext>
            </a:extLst>
          </p:cNvPr>
          <p:cNvGrpSpPr/>
          <p:nvPr/>
        </p:nvGrpSpPr>
        <p:grpSpPr>
          <a:xfrm>
            <a:off x="6994659" y="3258244"/>
            <a:ext cx="1820124" cy="1282561"/>
            <a:chOff x="6994659" y="3258244"/>
            <a:chExt cx="1820124" cy="1282561"/>
          </a:xfrm>
        </p:grpSpPr>
        <p:grpSp>
          <p:nvGrpSpPr>
            <p:cNvPr id="173" name="Group 172">
              <a:extLst>
                <a:ext uri="{FF2B5EF4-FFF2-40B4-BE49-F238E27FC236}">
                  <a16:creationId xmlns:a16="http://schemas.microsoft.com/office/drawing/2014/main" id="{3F4B82C7-CDC1-3343-CE90-AFB1A40BF937}"/>
                </a:ext>
              </a:extLst>
            </p:cNvPr>
            <p:cNvGrpSpPr/>
            <p:nvPr/>
          </p:nvGrpSpPr>
          <p:grpSpPr>
            <a:xfrm rot="10800000">
              <a:off x="6994659" y="3266745"/>
              <a:ext cx="1820124" cy="1274060"/>
              <a:chOff x="8227187" y="3524867"/>
              <a:chExt cx="3509082" cy="1129704"/>
            </a:xfrm>
            <a:solidFill>
              <a:schemeClr val="accent6"/>
            </a:solidFill>
            <a:effectLst>
              <a:outerShdw blurRad="50800" dist="38100" dir="2700000" algn="tl" rotWithShape="0">
                <a:prstClr val="black">
                  <a:alpha val="40000"/>
                </a:prstClr>
              </a:outerShdw>
            </a:effectLst>
          </p:grpSpPr>
          <p:sp>
            <p:nvSpPr>
              <p:cNvPr id="174" name="Rectangle 173">
                <a:extLst>
                  <a:ext uri="{FF2B5EF4-FFF2-40B4-BE49-F238E27FC236}">
                    <a16:creationId xmlns:a16="http://schemas.microsoft.com/office/drawing/2014/main" id="{834F9063-98CF-9846-B709-AA5BA6CF6899}"/>
                  </a:ext>
                </a:extLst>
              </p:cNvPr>
              <p:cNvSpPr/>
              <p:nvPr/>
            </p:nvSpPr>
            <p:spPr>
              <a:xfrm>
                <a:off x="8227187" y="3524867"/>
                <a:ext cx="3509082" cy="1129704"/>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5" name="Rectangle 174">
                <a:extLst>
                  <a:ext uri="{FF2B5EF4-FFF2-40B4-BE49-F238E27FC236}">
                    <a16:creationId xmlns:a16="http://schemas.microsoft.com/office/drawing/2014/main" id="{DCE83C31-F009-2A1C-5118-BBDEB4F3A73B}"/>
                  </a:ext>
                </a:extLst>
              </p:cNvPr>
              <p:cNvSpPr/>
              <p:nvPr/>
            </p:nvSpPr>
            <p:spPr>
              <a:xfrm>
                <a:off x="8227187" y="3524867"/>
                <a:ext cx="3509082" cy="1129704"/>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9" name="Rectangle 188">
              <a:extLst>
                <a:ext uri="{FF2B5EF4-FFF2-40B4-BE49-F238E27FC236}">
                  <a16:creationId xmlns:a16="http://schemas.microsoft.com/office/drawing/2014/main" id="{11D3F7CD-083E-516A-102C-C212A0C9992B}"/>
                </a:ext>
              </a:extLst>
            </p:cNvPr>
            <p:cNvSpPr/>
            <p:nvPr/>
          </p:nvSpPr>
          <p:spPr>
            <a:xfrm>
              <a:off x="6997809" y="3258244"/>
              <a:ext cx="1813824" cy="127727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FFFF"/>
                  </a:solidFill>
                  <a:effectLst/>
                  <a:uLnTx/>
                  <a:uFillTx/>
                  <a:latin typeface="Arial"/>
                  <a:ea typeface="+mn-ea"/>
                  <a:cs typeface="+mn-cs"/>
                </a:rPr>
                <a:t>Adipose tissue</a:t>
              </a:r>
            </a:p>
            <a:p>
              <a:pPr marL="171450" marR="0" lvl="0" indent="-171450" algn="l"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é"/>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Pre-adipocyte to adipocyte differentiation</a:t>
              </a:r>
            </a:p>
            <a:p>
              <a:pPr marL="171450" marR="0" lvl="0" indent="-171450" algn="l"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ê"/>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Amino acid uptake</a:t>
              </a:r>
            </a:p>
            <a:p>
              <a:pPr marL="171450" marR="0" lvl="0" indent="-171450" algn="l"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ê"/>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GLUT4 translocation</a:t>
              </a:r>
            </a:p>
            <a:p>
              <a:pPr marL="171450" marR="0" lvl="0" indent="-171450" algn="l"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ê"/>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Lipogenesis</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r>
                <a:rPr kumimoji="0" lang="en-US" sz="1100" b="0" i="0" u="none" strike="noStrike" kern="1200" cap="none" spc="0" normalizeH="0" baseline="0" noProof="0" dirty="0">
                  <a:ln>
                    <a:noFill/>
                  </a:ln>
                  <a:solidFill>
                    <a:srgbClr val="FFFFFF"/>
                  </a:solidFill>
                  <a:effectLst/>
                  <a:uLnTx/>
                  <a:uFillTx/>
                  <a:latin typeface="Arial"/>
                  <a:ea typeface="+mn-ea"/>
                  <a:cs typeface="+mn-cs"/>
                </a:rPr>
                <a:t>Lipolysis</a:t>
              </a:r>
            </a:p>
          </p:txBody>
        </p:sp>
      </p:grpSp>
      <p:grpSp>
        <p:nvGrpSpPr>
          <p:cNvPr id="28" name="Group 27">
            <a:extLst>
              <a:ext uri="{FF2B5EF4-FFF2-40B4-BE49-F238E27FC236}">
                <a16:creationId xmlns:a16="http://schemas.microsoft.com/office/drawing/2014/main" id="{7B423B3C-08B5-7808-AFBE-D6B4ABC7BA6E}"/>
              </a:ext>
            </a:extLst>
          </p:cNvPr>
          <p:cNvGrpSpPr/>
          <p:nvPr/>
        </p:nvGrpSpPr>
        <p:grpSpPr>
          <a:xfrm>
            <a:off x="5559860" y="3266744"/>
            <a:ext cx="1349412" cy="596951"/>
            <a:chOff x="5559860" y="3266744"/>
            <a:chExt cx="1349412" cy="596951"/>
          </a:xfrm>
        </p:grpSpPr>
        <p:grpSp>
          <p:nvGrpSpPr>
            <p:cNvPr id="176" name="Group 175">
              <a:extLst>
                <a:ext uri="{FF2B5EF4-FFF2-40B4-BE49-F238E27FC236}">
                  <a16:creationId xmlns:a16="http://schemas.microsoft.com/office/drawing/2014/main" id="{25027B62-E0E2-E5A4-99D4-A0DE8CC1C26A}"/>
                </a:ext>
              </a:extLst>
            </p:cNvPr>
            <p:cNvGrpSpPr/>
            <p:nvPr/>
          </p:nvGrpSpPr>
          <p:grpSpPr>
            <a:xfrm rot="10800000">
              <a:off x="5565702" y="3266744"/>
              <a:ext cx="1337730" cy="596951"/>
              <a:chOff x="8227187" y="3524867"/>
              <a:chExt cx="3509082" cy="1129704"/>
            </a:xfrm>
            <a:solidFill>
              <a:schemeClr val="accent6"/>
            </a:solidFill>
            <a:effectLst>
              <a:outerShdw blurRad="50800" dist="38100" dir="2700000" algn="tl" rotWithShape="0">
                <a:prstClr val="black">
                  <a:alpha val="40000"/>
                </a:prstClr>
              </a:outerShdw>
            </a:effectLst>
          </p:grpSpPr>
          <p:sp>
            <p:nvSpPr>
              <p:cNvPr id="177" name="Rectangle 176">
                <a:extLst>
                  <a:ext uri="{FF2B5EF4-FFF2-40B4-BE49-F238E27FC236}">
                    <a16:creationId xmlns:a16="http://schemas.microsoft.com/office/drawing/2014/main" id="{A6DF4FFD-1616-F115-1BCD-F43A30E67478}"/>
                  </a:ext>
                </a:extLst>
              </p:cNvPr>
              <p:cNvSpPr/>
              <p:nvPr/>
            </p:nvSpPr>
            <p:spPr>
              <a:xfrm>
                <a:off x="8227187" y="3524867"/>
                <a:ext cx="3509082" cy="1129704"/>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8" name="Rectangle 177">
                <a:extLst>
                  <a:ext uri="{FF2B5EF4-FFF2-40B4-BE49-F238E27FC236}">
                    <a16:creationId xmlns:a16="http://schemas.microsoft.com/office/drawing/2014/main" id="{DD9A0466-0880-8ADA-52D9-67881D7B8AF3}"/>
                  </a:ext>
                </a:extLst>
              </p:cNvPr>
              <p:cNvSpPr/>
              <p:nvPr/>
            </p:nvSpPr>
            <p:spPr>
              <a:xfrm>
                <a:off x="8227187" y="3524867"/>
                <a:ext cx="3509082" cy="1129704"/>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90" name="Rectangle 189">
              <a:extLst>
                <a:ext uri="{FF2B5EF4-FFF2-40B4-BE49-F238E27FC236}">
                  <a16:creationId xmlns:a16="http://schemas.microsoft.com/office/drawing/2014/main" id="{4861F68F-A406-A26C-C54A-C89373390EBC}"/>
                </a:ext>
              </a:extLst>
            </p:cNvPr>
            <p:cNvSpPr/>
            <p:nvPr/>
          </p:nvSpPr>
          <p:spPr>
            <a:xfrm>
              <a:off x="5559860" y="3271982"/>
              <a:ext cx="1349412" cy="43088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FFFF"/>
                  </a:solidFill>
                  <a:effectLst/>
                  <a:uLnTx/>
                  <a:uFillTx/>
                  <a:latin typeface="Arial"/>
                  <a:ea typeface="+mn-ea"/>
                  <a:cs typeface="+mn-cs"/>
                </a:rPr>
                <a:t>Brain</a:t>
              </a:r>
            </a:p>
            <a:p>
              <a:pPr marL="171450" marR="0" lvl="0" indent="-171450" algn="l"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é"/>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Appetite</a:t>
              </a:r>
            </a:p>
          </p:txBody>
        </p:sp>
      </p:grpSp>
      <p:grpSp>
        <p:nvGrpSpPr>
          <p:cNvPr id="27" name="Group 26">
            <a:extLst>
              <a:ext uri="{FF2B5EF4-FFF2-40B4-BE49-F238E27FC236}">
                <a16:creationId xmlns:a16="http://schemas.microsoft.com/office/drawing/2014/main" id="{209BBF4B-60EA-6FDD-0A0E-72A0462C19CF}"/>
              </a:ext>
            </a:extLst>
          </p:cNvPr>
          <p:cNvGrpSpPr/>
          <p:nvPr/>
        </p:nvGrpSpPr>
        <p:grpSpPr>
          <a:xfrm>
            <a:off x="3994441" y="3266744"/>
            <a:ext cx="1351765" cy="596951"/>
            <a:chOff x="3994441" y="3266744"/>
            <a:chExt cx="1351765" cy="596951"/>
          </a:xfrm>
        </p:grpSpPr>
        <p:grpSp>
          <p:nvGrpSpPr>
            <p:cNvPr id="179" name="Group 178">
              <a:extLst>
                <a:ext uri="{FF2B5EF4-FFF2-40B4-BE49-F238E27FC236}">
                  <a16:creationId xmlns:a16="http://schemas.microsoft.com/office/drawing/2014/main" id="{DEB19B30-7D75-9E12-F4B5-5BEEB40D0021}"/>
                </a:ext>
              </a:extLst>
            </p:cNvPr>
            <p:cNvGrpSpPr/>
            <p:nvPr/>
          </p:nvGrpSpPr>
          <p:grpSpPr>
            <a:xfrm rot="10800000">
              <a:off x="3994441" y="3266744"/>
              <a:ext cx="1337730" cy="596951"/>
              <a:chOff x="8227187" y="3524867"/>
              <a:chExt cx="3509082" cy="1129704"/>
            </a:xfrm>
            <a:solidFill>
              <a:schemeClr val="accent6"/>
            </a:solidFill>
            <a:effectLst>
              <a:outerShdw blurRad="50800" dist="38100" dir="2700000" algn="tl" rotWithShape="0">
                <a:prstClr val="black">
                  <a:alpha val="40000"/>
                </a:prstClr>
              </a:outerShdw>
            </a:effectLst>
          </p:grpSpPr>
          <p:sp>
            <p:nvSpPr>
              <p:cNvPr id="180" name="Rectangle 179">
                <a:extLst>
                  <a:ext uri="{FF2B5EF4-FFF2-40B4-BE49-F238E27FC236}">
                    <a16:creationId xmlns:a16="http://schemas.microsoft.com/office/drawing/2014/main" id="{DE054BFD-3E1D-E538-693F-E33DB739863E}"/>
                  </a:ext>
                </a:extLst>
              </p:cNvPr>
              <p:cNvSpPr/>
              <p:nvPr/>
            </p:nvSpPr>
            <p:spPr>
              <a:xfrm>
                <a:off x="8227187" y="3524867"/>
                <a:ext cx="3509082" cy="1129704"/>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1" name="Rectangle 180">
                <a:extLst>
                  <a:ext uri="{FF2B5EF4-FFF2-40B4-BE49-F238E27FC236}">
                    <a16:creationId xmlns:a16="http://schemas.microsoft.com/office/drawing/2014/main" id="{D6EAB736-40BF-D775-E785-6488EDAA61B2}"/>
                  </a:ext>
                </a:extLst>
              </p:cNvPr>
              <p:cNvSpPr/>
              <p:nvPr/>
            </p:nvSpPr>
            <p:spPr>
              <a:xfrm>
                <a:off x="8227187" y="3524867"/>
                <a:ext cx="3509082" cy="1129704"/>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91" name="Rectangle 190">
              <a:extLst>
                <a:ext uri="{FF2B5EF4-FFF2-40B4-BE49-F238E27FC236}">
                  <a16:creationId xmlns:a16="http://schemas.microsoft.com/office/drawing/2014/main" id="{78FD0C29-A801-F069-0371-D0D9D32C2F80}"/>
                </a:ext>
              </a:extLst>
            </p:cNvPr>
            <p:cNvSpPr/>
            <p:nvPr/>
          </p:nvSpPr>
          <p:spPr>
            <a:xfrm>
              <a:off x="3996794" y="3279483"/>
              <a:ext cx="1349412" cy="4565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FFFF"/>
                  </a:solidFill>
                  <a:effectLst/>
                  <a:uLnTx/>
                  <a:uFillTx/>
                  <a:latin typeface="Arial"/>
                  <a:ea typeface="+mn-ea"/>
                  <a:cs typeface="+mn-cs"/>
                </a:rPr>
                <a:t>Pancreas</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r>
                <a:rPr kumimoji="0" lang="en-US" sz="1100" b="0" i="0" u="none" strike="noStrike" kern="1200" cap="none" spc="0" normalizeH="0" baseline="0" noProof="0" dirty="0">
                  <a:ln>
                    <a:noFill/>
                  </a:ln>
                  <a:solidFill>
                    <a:srgbClr val="FFFFFF"/>
                  </a:solidFill>
                  <a:effectLst/>
                  <a:uLnTx/>
                  <a:uFillTx/>
                  <a:latin typeface="Arial"/>
                  <a:ea typeface="+mn-ea"/>
                  <a:cs typeface="+mn-cs"/>
                </a:rPr>
                <a:t>Insulin secretion</a:t>
              </a:r>
            </a:p>
          </p:txBody>
        </p:sp>
      </p:grpSp>
      <p:grpSp>
        <p:nvGrpSpPr>
          <p:cNvPr id="26" name="Group 25">
            <a:extLst>
              <a:ext uri="{FF2B5EF4-FFF2-40B4-BE49-F238E27FC236}">
                <a16:creationId xmlns:a16="http://schemas.microsoft.com/office/drawing/2014/main" id="{37C29E31-EF2F-7532-B870-813DA2A30A89}"/>
              </a:ext>
            </a:extLst>
          </p:cNvPr>
          <p:cNvGrpSpPr/>
          <p:nvPr/>
        </p:nvGrpSpPr>
        <p:grpSpPr>
          <a:xfrm>
            <a:off x="2393463" y="3266744"/>
            <a:ext cx="1367513" cy="596952"/>
            <a:chOff x="2393463" y="3266744"/>
            <a:chExt cx="1367513" cy="596952"/>
          </a:xfrm>
        </p:grpSpPr>
        <p:grpSp>
          <p:nvGrpSpPr>
            <p:cNvPr id="182" name="Group 181">
              <a:extLst>
                <a:ext uri="{FF2B5EF4-FFF2-40B4-BE49-F238E27FC236}">
                  <a16:creationId xmlns:a16="http://schemas.microsoft.com/office/drawing/2014/main" id="{E919FECA-C305-5D79-B5E6-1EC4A11A8ACE}"/>
                </a:ext>
              </a:extLst>
            </p:cNvPr>
            <p:cNvGrpSpPr/>
            <p:nvPr/>
          </p:nvGrpSpPr>
          <p:grpSpPr>
            <a:xfrm rot="10800000">
              <a:off x="2393463" y="3266744"/>
              <a:ext cx="1337730" cy="596952"/>
              <a:chOff x="8227187" y="3524865"/>
              <a:chExt cx="3509082" cy="1129706"/>
            </a:xfrm>
            <a:solidFill>
              <a:schemeClr val="accent6"/>
            </a:solidFill>
            <a:effectLst>
              <a:outerShdw blurRad="50800" dist="38100" dir="2700000" algn="tl" rotWithShape="0">
                <a:prstClr val="black">
                  <a:alpha val="40000"/>
                </a:prstClr>
              </a:outerShdw>
            </a:effectLst>
          </p:grpSpPr>
          <p:sp>
            <p:nvSpPr>
              <p:cNvPr id="183" name="Rectangle 182">
                <a:extLst>
                  <a:ext uri="{FF2B5EF4-FFF2-40B4-BE49-F238E27FC236}">
                    <a16:creationId xmlns:a16="http://schemas.microsoft.com/office/drawing/2014/main" id="{5DB88310-8640-A142-911A-5AF5E4BBB6CB}"/>
                  </a:ext>
                </a:extLst>
              </p:cNvPr>
              <p:cNvSpPr/>
              <p:nvPr/>
            </p:nvSpPr>
            <p:spPr>
              <a:xfrm>
                <a:off x="8227187" y="3524867"/>
                <a:ext cx="3509082" cy="1129704"/>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 name="Rectangle 183">
                <a:extLst>
                  <a:ext uri="{FF2B5EF4-FFF2-40B4-BE49-F238E27FC236}">
                    <a16:creationId xmlns:a16="http://schemas.microsoft.com/office/drawing/2014/main" id="{45E3F437-EB4F-2E7B-C341-1B8F770D0ADD}"/>
                  </a:ext>
                </a:extLst>
              </p:cNvPr>
              <p:cNvSpPr/>
              <p:nvPr/>
            </p:nvSpPr>
            <p:spPr>
              <a:xfrm>
                <a:off x="8227187" y="3524865"/>
                <a:ext cx="3509082" cy="1129704"/>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832" name="Rectangle 831">
              <a:extLst>
                <a:ext uri="{FF2B5EF4-FFF2-40B4-BE49-F238E27FC236}">
                  <a16:creationId xmlns:a16="http://schemas.microsoft.com/office/drawing/2014/main" id="{408905CF-46C7-DE8F-C435-3A1959B6EE41}"/>
                </a:ext>
              </a:extLst>
            </p:cNvPr>
            <p:cNvSpPr/>
            <p:nvPr/>
          </p:nvSpPr>
          <p:spPr>
            <a:xfrm>
              <a:off x="2411564" y="3274206"/>
              <a:ext cx="1349412" cy="4565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FFFF"/>
                  </a:solidFill>
                  <a:effectLst/>
                  <a:uLnTx/>
                  <a:uFillTx/>
                  <a:latin typeface="Arial"/>
                  <a:ea typeface="+mn-ea"/>
                  <a:cs typeface="+mn-cs"/>
                </a:rPr>
                <a:t>Bone</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r>
                <a:rPr kumimoji="0" lang="en-US" sz="1100" b="0" i="0" u="none" strike="noStrike" kern="1200" cap="none" spc="0" normalizeH="0" baseline="0" noProof="0" dirty="0">
                  <a:ln>
                    <a:noFill/>
                  </a:ln>
                  <a:solidFill>
                    <a:srgbClr val="FFFFFF"/>
                  </a:solidFill>
                  <a:effectLst/>
                  <a:uLnTx/>
                  <a:uFillTx/>
                  <a:latin typeface="Arial"/>
                  <a:ea typeface="+mn-ea"/>
                  <a:cs typeface="+mn-cs"/>
                </a:rPr>
                <a:t>Osteocalcin</a:t>
              </a:r>
            </a:p>
          </p:txBody>
        </p:sp>
      </p:grpSp>
      <p:grpSp>
        <p:nvGrpSpPr>
          <p:cNvPr id="25" name="Group 24">
            <a:extLst>
              <a:ext uri="{FF2B5EF4-FFF2-40B4-BE49-F238E27FC236}">
                <a16:creationId xmlns:a16="http://schemas.microsoft.com/office/drawing/2014/main" id="{4EC1CE94-6CAA-7640-C9EE-78BBEE492A4A}"/>
              </a:ext>
            </a:extLst>
          </p:cNvPr>
          <p:cNvGrpSpPr/>
          <p:nvPr/>
        </p:nvGrpSpPr>
        <p:grpSpPr>
          <a:xfrm>
            <a:off x="218974" y="3263532"/>
            <a:ext cx="2074571" cy="1277274"/>
            <a:chOff x="218974" y="3263532"/>
            <a:chExt cx="2074571" cy="1277274"/>
          </a:xfrm>
        </p:grpSpPr>
        <p:grpSp>
          <p:nvGrpSpPr>
            <p:cNvPr id="170" name="Group 169">
              <a:extLst>
                <a:ext uri="{FF2B5EF4-FFF2-40B4-BE49-F238E27FC236}">
                  <a16:creationId xmlns:a16="http://schemas.microsoft.com/office/drawing/2014/main" id="{C62DD7C0-E6D5-3176-1607-8ACF76C9E30B}"/>
                </a:ext>
              </a:extLst>
            </p:cNvPr>
            <p:cNvGrpSpPr/>
            <p:nvPr/>
          </p:nvGrpSpPr>
          <p:grpSpPr>
            <a:xfrm rot="10800000">
              <a:off x="218974" y="3266745"/>
              <a:ext cx="2074571" cy="1274061"/>
              <a:chOff x="8227187" y="3524867"/>
              <a:chExt cx="3509082" cy="1129705"/>
            </a:xfrm>
          </p:grpSpPr>
          <p:sp>
            <p:nvSpPr>
              <p:cNvPr id="171" name="Rectangle 170">
                <a:extLst>
                  <a:ext uri="{FF2B5EF4-FFF2-40B4-BE49-F238E27FC236}">
                    <a16:creationId xmlns:a16="http://schemas.microsoft.com/office/drawing/2014/main" id="{810D5070-25C7-0006-21EF-42743288A45E}"/>
                  </a:ext>
                </a:extLst>
              </p:cNvPr>
              <p:cNvSpPr/>
              <p:nvPr/>
            </p:nvSpPr>
            <p:spPr>
              <a:xfrm>
                <a:off x="8227187" y="3524867"/>
                <a:ext cx="3509082" cy="1129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2" name="Rectangle 171">
                <a:extLst>
                  <a:ext uri="{FF2B5EF4-FFF2-40B4-BE49-F238E27FC236}">
                    <a16:creationId xmlns:a16="http://schemas.microsoft.com/office/drawing/2014/main" id="{3CD6D926-C845-2C68-5AD9-017C5378703D}"/>
                  </a:ext>
                </a:extLst>
              </p:cNvPr>
              <p:cNvSpPr/>
              <p:nvPr/>
            </p:nvSpPr>
            <p:spPr>
              <a:xfrm>
                <a:off x="8227187" y="3524868"/>
                <a:ext cx="3509082" cy="1129704"/>
              </a:xfrm>
              <a:prstGeom prst="rect">
                <a:avLst/>
              </a:prstGeom>
              <a:solidFill>
                <a:schemeClr val="accent6"/>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833" name="Rectangle 832">
              <a:extLst>
                <a:ext uri="{FF2B5EF4-FFF2-40B4-BE49-F238E27FC236}">
                  <a16:creationId xmlns:a16="http://schemas.microsoft.com/office/drawing/2014/main" id="{14B96699-3E1C-A7F1-3204-5CA4CF02CE86}"/>
                </a:ext>
              </a:extLst>
            </p:cNvPr>
            <p:cNvSpPr/>
            <p:nvPr/>
          </p:nvSpPr>
          <p:spPr>
            <a:xfrm>
              <a:off x="221207" y="3263532"/>
              <a:ext cx="2070103" cy="127727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FFFF"/>
                  </a:solidFill>
                  <a:effectLst/>
                  <a:uLnTx/>
                  <a:uFillTx/>
                  <a:latin typeface="Arial"/>
                  <a:ea typeface="+mn-ea"/>
                  <a:cs typeface="+mn-cs"/>
                </a:rPr>
                <a:t>Liver</a:t>
              </a:r>
            </a:p>
            <a:p>
              <a:pPr marL="171450" marR="0" lvl="0" indent="-171450" algn="l"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é"/>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Gluconeogenesis</a:t>
              </a:r>
            </a:p>
            <a:p>
              <a:pPr marL="171450" marR="0" lvl="0" indent="-171450" algn="l"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é"/>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Lipoprotein secretion</a:t>
              </a:r>
            </a:p>
            <a:p>
              <a:pPr marL="171450" marR="0" lvl="0" indent="-171450" algn="l"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é"/>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Fatty acid synthesis</a:t>
              </a:r>
            </a:p>
            <a:p>
              <a:pPr marL="171450" marR="0" lvl="0" indent="-171450" algn="l"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é"/>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Hepatic glucose resistance</a:t>
              </a:r>
            </a:p>
            <a:p>
              <a:pPr marL="171450" marR="0" lvl="0" indent="-171450" algn="l"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é"/>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Hepatic insulin resistance</a:t>
              </a:r>
            </a:p>
            <a:p>
              <a:pPr marL="171450" marR="0" lvl="0" indent="-171450" algn="l"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é"/>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Liver steatosis</a:t>
              </a:r>
            </a:p>
          </p:txBody>
        </p:sp>
      </p:grpSp>
      <p:pic>
        <p:nvPicPr>
          <p:cNvPr id="71" name="Picture 70">
            <a:extLst>
              <a:ext uri="{FF2B5EF4-FFF2-40B4-BE49-F238E27FC236}">
                <a16:creationId xmlns:a16="http://schemas.microsoft.com/office/drawing/2014/main" id="{59895CF9-B5EF-0D01-006C-4B1D5340D2D2}"/>
              </a:ext>
            </a:extLst>
          </p:cNvPr>
          <p:cNvPicPr>
            <a:picLocks noChangeAspect="1"/>
          </p:cNvPicPr>
          <p:nvPr/>
        </p:nvPicPr>
        <p:blipFill>
          <a:blip r:embed="rId15" cstate="screen">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tretch>
            <a:fillRect/>
          </a:stretch>
        </p:blipFill>
        <p:spPr>
          <a:xfrm>
            <a:off x="5630366" y="2393675"/>
            <a:ext cx="931603" cy="764996"/>
          </a:xfrm>
          <a:prstGeom prst="rect">
            <a:avLst/>
          </a:prstGeom>
        </p:spPr>
      </p:pic>
      <p:pic>
        <p:nvPicPr>
          <p:cNvPr id="10" name="Picture 9" descr="A red liver with blue and green veins&#10;&#10;Description automatically generated">
            <a:extLst>
              <a:ext uri="{FF2B5EF4-FFF2-40B4-BE49-F238E27FC236}">
                <a16:creationId xmlns:a16="http://schemas.microsoft.com/office/drawing/2014/main" id="{4AE95029-E589-0EA1-1910-9E062BBE8802}"/>
              </a:ext>
            </a:extLst>
          </p:cNvPr>
          <p:cNvPicPr>
            <a:picLocks noChangeAspect="1"/>
          </p:cNvPicPr>
          <p:nvPr/>
        </p:nvPicPr>
        <p:blipFill>
          <a:blip r:embed="rId17" cstate="screen">
            <a:alphaModFix/>
            <a:extLst>
              <a:ext uri="{28A0092B-C50C-407E-A947-70E740481C1C}">
                <a14:useLocalDpi xmlns:a14="http://schemas.microsoft.com/office/drawing/2010/main"/>
              </a:ext>
            </a:extLst>
          </a:blip>
          <a:stretch>
            <a:fillRect/>
          </a:stretch>
        </p:blipFill>
        <p:spPr>
          <a:xfrm>
            <a:off x="760092" y="2374537"/>
            <a:ext cx="1162411" cy="844682"/>
          </a:xfrm>
          <a:prstGeom prst="rect">
            <a:avLst/>
          </a:prstGeom>
        </p:spPr>
      </p:pic>
      <p:pic>
        <p:nvPicPr>
          <p:cNvPr id="23" name="Picture 22">
            <a:extLst>
              <a:ext uri="{FF2B5EF4-FFF2-40B4-BE49-F238E27FC236}">
                <a16:creationId xmlns:a16="http://schemas.microsoft.com/office/drawing/2014/main" id="{8242E494-C66E-5A2D-EFB9-715831D215A3}"/>
              </a:ext>
            </a:extLst>
          </p:cNvPr>
          <p:cNvPicPr>
            <a:picLocks noChangeAspect="1"/>
          </p:cNvPicPr>
          <p:nvPr/>
        </p:nvPicPr>
        <p:blipFill rotWithShape="1">
          <a:blip r:embed="rId18" cstate="screen">
            <a:extLst>
              <a:ext uri="{BEBA8EAE-BF5A-486C-A8C5-ECC9F3942E4B}">
                <a14:imgProps xmlns:a14="http://schemas.microsoft.com/office/drawing/2010/main">
                  <a14:imgLayer r:embed="rId19">
                    <a14:imgEffect>
                      <a14:saturation sat="300000"/>
                    </a14:imgEffect>
                  </a14:imgLayer>
                </a14:imgProps>
              </a:ext>
              <a:ext uri="{28A0092B-C50C-407E-A947-70E740481C1C}">
                <a14:useLocalDpi xmlns:a14="http://schemas.microsoft.com/office/drawing/2010/main"/>
              </a:ext>
            </a:extLst>
          </a:blip>
          <a:srcRect/>
          <a:stretch/>
        </p:blipFill>
        <p:spPr>
          <a:xfrm>
            <a:off x="7457744" y="2454310"/>
            <a:ext cx="816316" cy="773095"/>
          </a:xfrm>
          <a:prstGeom prst="rect">
            <a:avLst/>
          </a:prstGeom>
        </p:spPr>
      </p:pic>
      <p:pic>
        <p:nvPicPr>
          <p:cNvPr id="24" name="Picture 23">
            <a:extLst>
              <a:ext uri="{FF2B5EF4-FFF2-40B4-BE49-F238E27FC236}">
                <a16:creationId xmlns:a16="http://schemas.microsoft.com/office/drawing/2014/main" id="{97EED28B-08B6-DA68-D511-04D4E6CFCC22}"/>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l="-29082"/>
          <a:stretch/>
        </p:blipFill>
        <p:spPr>
          <a:xfrm>
            <a:off x="9087100" y="2184178"/>
            <a:ext cx="1073856" cy="1052656"/>
          </a:xfrm>
          <a:prstGeom prst="ellipse">
            <a:avLst/>
          </a:prstGeom>
        </p:spPr>
      </p:pic>
      <p:pic>
        <p:nvPicPr>
          <p:cNvPr id="2" name="Graphic 1" descr="Fast Forward with solid fill">
            <a:extLst>
              <a:ext uri="{FF2B5EF4-FFF2-40B4-BE49-F238E27FC236}">
                <a16:creationId xmlns:a16="http://schemas.microsoft.com/office/drawing/2014/main" id="{A098F786-35DB-5BB9-07F5-8D8CD5B9900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721220" y="1240963"/>
            <a:ext cx="366409" cy="366409"/>
          </a:xfrm>
          <a:prstGeom prst="rect">
            <a:avLst/>
          </a:prstGeom>
        </p:spPr>
      </p:pic>
      <p:cxnSp>
        <p:nvCxnSpPr>
          <p:cNvPr id="7" name="Straight Arrow Connector 6">
            <a:extLst>
              <a:ext uri="{FF2B5EF4-FFF2-40B4-BE49-F238E27FC236}">
                <a16:creationId xmlns:a16="http://schemas.microsoft.com/office/drawing/2014/main" id="{138A5638-0CF1-0519-3D9E-62AECFE5DB2A}"/>
              </a:ext>
            </a:extLst>
          </p:cNvPr>
          <p:cNvCxnSpPr>
            <a:cxnSpLocks/>
            <a:stCxn id="184" idx="0"/>
          </p:cNvCxnSpPr>
          <p:nvPr/>
        </p:nvCxnSpPr>
        <p:spPr>
          <a:xfrm>
            <a:off x="3062328" y="3863696"/>
            <a:ext cx="0" cy="441604"/>
          </a:xfrm>
          <a:prstGeom prst="straightConnector1">
            <a:avLst/>
          </a:prstGeom>
          <a:ln w="19050">
            <a:solidFill>
              <a:schemeClr val="accent6"/>
            </a:solidFill>
            <a:prstDash val="sysDash"/>
            <a:tailEnd type="triangle" w="lg" len="lg"/>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361B457-D2DE-F68F-6DB0-410C13212BC1}"/>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0954488" y="2375864"/>
            <a:ext cx="820607" cy="879309"/>
          </a:xfrm>
          <a:prstGeom prst="rect">
            <a:avLst/>
          </a:prstGeom>
        </p:spPr>
      </p:pic>
    </p:spTree>
    <p:extLst>
      <p:ext uri="{BB962C8B-B14F-4D97-AF65-F5344CB8AC3E}">
        <p14:creationId xmlns:p14="http://schemas.microsoft.com/office/powerpoint/2010/main" val="12706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500"/>
                                        <p:tgtEl>
                                          <p:spTgt spid="8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2"/>
                                        </p:tgtEl>
                                        <p:attrNameLst>
                                          <p:attrName>style.visibility</p:attrName>
                                        </p:attrNameLst>
                                      </p:cBhvr>
                                      <p:to>
                                        <p:strVal val="visible"/>
                                      </p:to>
                                    </p:set>
                                    <p:animEffect transition="in" filter="fade">
                                      <p:cBhvr>
                                        <p:cTn id="47" dur="500"/>
                                        <p:tgtEl>
                                          <p:spTgt spid="14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500"/>
                                        <p:tgtEl>
                                          <p:spTgt spid="8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1"/>
                                        </p:tgtEl>
                                        <p:attrNameLst>
                                          <p:attrName>style.visibility</p:attrName>
                                        </p:attrNameLst>
                                      </p:cBhvr>
                                      <p:to>
                                        <p:strVal val="visible"/>
                                      </p:to>
                                    </p:set>
                                    <p:animEffect transition="in" filter="fade">
                                      <p:cBhvr>
                                        <p:cTn id="53" dur="500"/>
                                        <p:tgtEl>
                                          <p:spTgt spid="141"/>
                                        </p:tgtEl>
                                      </p:cBhvr>
                                    </p:animEffect>
                                  </p:childTnLst>
                                </p:cTn>
                              </p:par>
                              <p:par>
                                <p:cTn id="54" presetID="10"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500"/>
                                        <p:tgtEl>
                                          <p:spTgt spid="9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0"/>
                                        </p:tgtEl>
                                        <p:attrNameLst>
                                          <p:attrName>style.visibility</p:attrName>
                                        </p:attrNameLst>
                                      </p:cBhvr>
                                      <p:to>
                                        <p:strVal val="visible"/>
                                      </p:to>
                                    </p:set>
                                    <p:animEffect transition="in" filter="fade">
                                      <p:cBhvr>
                                        <p:cTn id="65" dur="500"/>
                                        <p:tgtEl>
                                          <p:spTgt spid="14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500"/>
                                        <p:tgtEl>
                                          <p:spTgt spid="11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3"/>
                                        </p:tgtEl>
                                        <p:attrNameLst>
                                          <p:attrName>style.visibility</p:attrName>
                                        </p:attrNameLst>
                                      </p:cBhvr>
                                      <p:to>
                                        <p:strVal val="visible"/>
                                      </p:to>
                                    </p:set>
                                    <p:animEffect transition="in" filter="fade">
                                      <p:cBhvr>
                                        <p:cTn id="74" dur="500"/>
                                        <p:tgtEl>
                                          <p:spTgt spid="143"/>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fade">
                                      <p:cBhvr>
                                        <p:cTn id="78" dur="500"/>
                                        <p:tgtEl>
                                          <p:spTgt spid="9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fade">
                                      <p:cBhvr>
                                        <p:cTn id="83" dur="500"/>
                                        <p:tgtEl>
                                          <p:spTgt spid="9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fade">
                                      <p:cBhvr>
                                        <p:cTn id="86" dur="500"/>
                                        <p:tgtEl>
                                          <p:spTgt spid="8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500"/>
                                        <p:tgtEl>
                                          <p:spTgt spid="8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fade">
                                      <p:cBhvr>
                                        <p:cTn id="92" dur="500"/>
                                        <p:tgtEl>
                                          <p:spTgt spid="8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Effect transition="in" filter="fade">
                                      <p:cBhvr>
                                        <p:cTn id="95" dur="500"/>
                                        <p:tgtEl>
                                          <p:spTgt spid="9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Effect transition="in" filter="fade">
                                      <p:cBhvr>
                                        <p:cTn id="98" dur="500"/>
                                        <p:tgtEl>
                                          <p:spTgt spid="9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96"/>
                                        </p:tgtEl>
                                        <p:attrNameLst>
                                          <p:attrName>style.visibility</p:attrName>
                                        </p:attrNameLst>
                                      </p:cBhvr>
                                      <p:to>
                                        <p:strVal val="visible"/>
                                      </p:to>
                                    </p:set>
                                    <p:animEffect transition="in" filter="fade">
                                      <p:cBhvr>
                                        <p:cTn id="101" dur="500"/>
                                        <p:tgtEl>
                                          <p:spTgt spid="9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39"/>
                                        </p:tgtEl>
                                        <p:attrNameLst>
                                          <p:attrName>style.visibility</p:attrName>
                                        </p:attrNameLst>
                                      </p:cBhvr>
                                      <p:to>
                                        <p:strVal val="visible"/>
                                      </p:to>
                                    </p:set>
                                    <p:animEffect transition="in" filter="fade">
                                      <p:cBhvr>
                                        <p:cTn id="104"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32" grpId="0" animBg="1"/>
      <p:bldP spid="87" grpId="0" animBg="1"/>
      <p:bldP spid="88" grpId="0" animBg="1"/>
      <p:bldP spid="90" grpId="0" animBg="1"/>
      <p:bldP spid="83" grpId="0" animBg="1"/>
      <p:bldP spid="84" grpId="0" animBg="1"/>
      <p:bldP spid="86" grpId="0" animBg="1"/>
      <p:bldP spid="98" grpId="0" animBg="1"/>
      <p:bldP spid="97" grpId="0" animBg="1"/>
      <p:bldP spid="94" grpId="0" animBg="1"/>
      <p:bldP spid="85" grpId="0" animBg="1"/>
      <p:bldP spid="92" grpId="0" animBg="1"/>
      <p:bldP spid="139" grpId="0"/>
      <p:bldP spid="140" grpId="0" animBg="1"/>
      <p:bldP spid="141" grpId="0" animBg="1"/>
      <p:bldP spid="142" grpId="0" animBg="1"/>
      <p:bldP spid="143" grpId="0" animBg="1"/>
      <p:bldP spid="110" grpId="0" animBg="1"/>
    </p:bldLst>
  </p:timing>
</p:sld>
</file>

<file path=ppt/theme/theme1.xml><?xml version="1.0" encoding="utf-8"?>
<a:theme xmlns:a="http://schemas.openxmlformats.org/drawingml/2006/main" name="2_Office Theme">
  <a:themeElements>
    <a:clrScheme name="Custom 36">
      <a:dk1>
        <a:srgbClr val="000000"/>
      </a:dk1>
      <a:lt1>
        <a:srgbClr val="FFFFFF"/>
      </a:lt1>
      <a:dk2>
        <a:srgbClr val="44546A"/>
      </a:dk2>
      <a:lt2>
        <a:srgbClr val="E7E6E6"/>
      </a:lt2>
      <a:accent1>
        <a:srgbClr val="3C4C58"/>
      </a:accent1>
      <a:accent2>
        <a:srgbClr val="99C7CF"/>
      </a:accent2>
      <a:accent3>
        <a:srgbClr val="90BACF"/>
      </a:accent3>
      <a:accent4>
        <a:srgbClr val="13739E"/>
      </a:accent4>
      <a:accent5>
        <a:srgbClr val="A71919"/>
      </a:accent5>
      <a:accent6>
        <a:srgbClr val="1880A6"/>
      </a:accent6>
      <a:hlink>
        <a:srgbClr val="0563C1"/>
      </a:hlink>
      <a:folHlink>
        <a:srgbClr val="954F72"/>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24268</TotalTime>
  <Words>1567</Words>
  <Application>Microsoft Office PowerPoint</Application>
  <PresentationFormat>Widescreen</PresentationFormat>
  <Paragraphs>175</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Arial Black</vt:lpstr>
      <vt:lpstr>Calibri</vt:lpstr>
      <vt:lpstr>Courier New</vt:lpstr>
      <vt:lpstr>Symbol</vt:lpstr>
      <vt:lpstr>Times New Roman</vt:lpstr>
      <vt:lpstr>Wingdings</vt:lpstr>
      <vt:lpstr>2_Office Theme</vt:lpstr>
      <vt:lpstr>Metabolic Dysregulation in Hypercortisolism</vt:lpstr>
      <vt:lpstr>Hypercortisolism is associated with several metabolic impairments</vt:lpstr>
      <vt:lpstr>Excess cortisol stimulates lipogenesis and  dysregulates cholesterol metabolism1-3</vt:lpstr>
      <vt:lpstr>Excess cortisol can increase food intake and fat accumulation1,2</vt:lpstr>
      <vt:lpstr>Excess cortisol can cause visceral fat accumulation without obvious obesity  </vt:lpstr>
      <vt:lpstr>Excess cortisol contributes to the development of metabolic syndrome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dc:title>
  <dc:creator>Tina Grafstein</dc:creator>
  <cp:lastModifiedBy>Julianne Lawless</cp:lastModifiedBy>
  <cp:revision>757</cp:revision>
  <cp:lastPrinted>2023-02-07T21:49:31Z</cp:lastPrinted>
  <dcterms:created xsi:type="dcterms:W3CDTF">2020-06-24T12:57:39Z</dcterms:created>
  <dcterms:modified xsi:type="dcterms:W3CDTF">2024-09-27T13:34:12Z</dcterms:modified>
</cp:coreProperties>
</file>